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6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0" r:id="rId1"/>
    <p:sldMasterId id="2147484040" r:id="rId2"/>
    <p:sldMasterId id="2147484088" r:id="rId3"/>
    <p:sldMasterId id="2147484100" r:id="rId4"/>
    <p:sldMasterId id="2147484112" r:id="rId5"/>
    <p:sldMasterId id="2147484139" r:id="rId6"/>
    <p:sldMasterId id="2147484175" r:id="rId7"/>
    <p:sldMasterId id="2147484187" r:id="rId8"/>
    <p:sldMasterId id="2147484199" r:id="rId9"/>
    <p:sldMasterId id="2147484211" r:id="rId10"/>
    <p:sldMasterId id="2147484223" r:id="rId11"/>
    <p:sldMasterId id="2147484235" r:id="rId12"/>
  </p:sldMasterIdLst>
  <p:notesMasterIdLst>
    <p:notesMasterId r:id="rId91"/>
  </p:notesMasterIdLst>
  <p:handoutMasterIdLst>
    <p:handoutMasterId r:id="rId92"/>
  </p:handoutMasterIdLst>
  <p:sldIdLst>
    <p:sldId id="403" r:id="rId13"/>
    <p:sldId id="375" r:id="rId14"/>
    <p:sldId id="444" r:id="rId15"/>
    <p:sldId id="489" r:id="rId16"/>
    <p:sldId id="452" r:id="rId17"/>
    <p:sldId id="508" r:id="rId18"/>
    <p:sldId id="509" r:id="rId19"/>
    <p:sldId id="591" r:id="rId20"/>
    <p:sldId id="566" r:id="rId21"/>
    <p:sldId id="565" r:id="rId22"/>
    <p:sldId id="567" r:id="rId23"/>
    <p:sldId id="568" r:id="rId24"/>
    <p:sldId id="572" r:id="rId25"/>
    <p:sldId id="579" r:id="rId26"/>
    <p:sldId id="570" r:id="rId27"/>
    <p:sldId id="571" r:id="rId28"/>
    <p:sldId id="573" r:id="rId29"/>
    <p:sldId id="580" r:id="rId30"/>
    <p:sldId id="575" r:id="rId31"/>
    <p:sldId id="576" r:id="rId32"/>
    <p:sldId id="577" r:id="rId33"/>
    <p:sldId id="578" r:id="rId34"/>
    <p:sldId id="510" r:id="rId35"/>
    <p:sldId id="593" r:id="rId36"/>
    <p:sldId id="643" r:id="rId37"/>
    <p:sldId id="586" r:id="rId38"/>
    <p:sldId id="644" r:id="rId39"/>
    <p:sldId id="646" r:id="rId40"/>
    <p:sldId id="645" r:id="rId41"/>
    <p:sldId id="647" r:id="rId42"/>
    <p:sldId id="589" r:id="rId43"/>
    <p:sldId id="511" r:id="rId44"/>
    <p:sldId id="592" r:id="rId45"/>
    <p:sldId id="617" r:id="rId46"/>
    <p:sldId id="618" r:id="rId47"/>
    <p:sldId id="619" r:id="rId48"/>
    <p:sldId id="620" r:id="rId49"/>
    <p:sldId id="621" r:id="rId50"/>
    <p:sldId id="622" r:id="rId51"/>
    <p:sldId id="623" r:id="rId52"/>
    <p:sldId id="624" r:id="rId53"/>
    <p:sldId id="634" r:id="rId54"/>
    <p:sldId id="625" r:id="rId55"/>
    <p:sldId id="626" r:id="rId56"/>
    <p:sldId id="627" r:id="rId57"/>
    <p:sldId id="628" r:id="rId58"/>
    <p:sldId id="629" r:id="rId59"/>
    <p:sldId id="512" r:id="rId60"/>
    <p:sldId id="526" r:id="rId61"/>
    <p:sldId id="527" r:id="rId62"/>
    <p:sldId id="528" r:id="rId63"/>
    <p:sldId id="535" r:id="rId64"/>
    <p:sldId id="530" r:id="rId65"/>
    <p:sldId id="536" r:id="rId66"/>
    <p:sldId id="532" r:id="rId67"/>
    <p:sldId id="533" r:id="rId68"/>
    <p:sldId id="534" r:id="rId69"/>
    <p:sldId id="561" r:id="rId70"/>
    <p:sldId id="562" r:id="rId71"/>
    <p:sldId id="563" r:id="rId72"/>
    <p:sldId id="594" r:id="rId73"/>
    <p:sldId id="641" r:id="rId74"/>
    <p:sldId id="642" r:id="rId75"/>
    <p:sldId id="599" r:id="rId76"/>
    <p:sldId id="633" r:id="rId77"/>
    <p:sldId id="611" r:id="rId78"/>
    <p:sldId id="630" r:id="rId79"/>
    <p:sldId id="631" r:id="rId80"/>
    <p:sldId id="632" r:id="rId81"/>
    <p:sldId id="601" r:id="rId82"/>
    <p:sldId id="602" r:id="rId83"/>
    <p:sldId id="605" r:id="rId84"/>
    <p:sldId id="603" r:id="rId85"/>
    <p:sldId id="635" r:id="rId86"/>
    <p:sldId id="636" r:id="rId87"/>
    <p:sldId id="637" r:id="rId88"/>
    <p:sldId id="638" r:id="rId89"/>
    <p:sldId id="404" r:id="rId90"/>
  </p:sldIdLst>
  <p:sldSz cx="10801350" cy="6858000"/>
  <p:notesSz cx="6799263" cy="9929813"/>
  <p:custShowLst>
    <p:custShow name="Apresentação personalizada 1" id="0">
      <p:sldLst>
        <p:sld r:id="rId14"/>
      </p:sldLst>
    </p:custShow>
  </p:custShow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8C50"/>
    <a:srgbClr val="CC0099"/>
    <a:srgbClr val="D60093"/>
    <a:srgbClr val="008080"/>
    <a:srgbClr val="990000"/>
    <a:srgbClr val="800080"/>
    <a:srgbClr val="F4BAEC"/>
    <a:srgbClr val="FFCC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0" autoAdjust="0"/>
    <p:restoredTop sz="94374" autoAdjust="0"/>
  </p:normalViewPr>
  <p:slideViewPr>
    <p:cSldViewPr>
      <p:cViewPr>
        <p:scale>
          <a:sx n="76" d="100"/>
          <a:sy n="76" d="100"/>
        </p:scale>
        <p:origin x="-870" y="180"/>
      </p:cViewPr>
      <p:guideLst>
        <p:guide orient="horz" pos="2160"/>
        <p:guide pos="3402"/>
      </p:guideLst>
    </p:cSldViewPr>
  </p:slideViewPr>
  <p:outlineViewPr>
    <p:cViewPr>
      <p:scale>
        <a:sx n="33" d="100"/>
        <a:sy n="33" d="100"/>
      </p:scale>
      <p:origin x="0" y="-26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6" Type="http://schemas.openxmlformats.org/officeDocument/2006/relationships/slide" Target="slides/slide64.xml"/><Relationship Id="rId84" Type="http://schemas.openxmlformats.org/officeDocument/2006/relationships/slide" Target="slides/slide72.xml"/><Relationship Id="rId89" Type="http://schemas.openxmlformats.org/officeDocument/2006/relationships/slide" Target="slides/slide7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87" Type="http://schemas.openxmlformats.org/officeDocument/2006/relationships/slide" Target="slides/slide75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90" Type="http://schemas.openxmlformats.org/officeDocument/2006/relationships/slide" Target="slides/slide78.xml"/><Relationship Id="rId95" Type="http://schemas.openxmlformats.org/officeDocument/2006/relationships/theme" Target="theme/theme1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6.74.8\Comum\Financeiro\DEMONSTRA&#199;&#213;ES%20CONT&#193;BEIS\An&#225;lise%20do%20Balancete\Relat&#243;rio%20de%20an&#225;lise%20Balancetes%202019\Relat&#243;rio%20de%20an&#225;lise%20Balancetes%20Outubro%202019%20v.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6.74.8\Comum\Diretoria\Reuni&#245;es%20Sociais\Conselho%20Administra&#231;&#227;o\2019\DEZEMBRO\Evolu&#231;&#227;o%20Procedimentos%20%20out%202019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6.74.8\Comum\Financeiro\DEMONSTRA&#199;&#213;ES%20CONT&#193;BEIS\An&#225;lise%20do%20Balancete\Relat&#243;rio%20de%20an&#225;lise%20Balancetes%202019\Relat&#243;rio%20de%20an&#225;lise%20Balancetes%20Outubro%202019%20v.1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0.16.74.8\Comum\Financeiro\DEMONSTRA&#199;&#213;ES%20CONT&#193;BEIS\An&#225;lise%20do%20Balancete\Relat&#243;rio%20de%20An&#225;lise%20Balancete%202018\Relat&#243;rio%20de%20an&#225;lise%20Balancetes%20Dez%202018%20v.1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6.74.8\Comum\Diretoria\Reuni&#245;es%20Sociais\Conselho%20Administra&#231;&#227;o\2019\DEZEMBRO\Evolu&#231;&#227;o%20Procedimentos%20%20out%202019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6.74.8\Comum\Diretoria\Reuni&#245;es%20Sociais\Conselho%20Administra&#231;&#227;o\2019\DEZEMBRO\Evolu&#231;&#227;o%20Procedimentos%20%20out%202019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6.74.8\Comum\Diretoria\Reuni&#245;es%20Sociais\Conselho%20Administra&#231;&#227;o\2019\DEZEMBRO\Evolu&#231;&#227;o%20Procedimentos%20%20out%202019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6.74.8\Comum\Projeto%20Cora&#231;&#227;o\Faturas%20PC%20e%20Auditoria\2019\Novembro\Benner%20%2011-2019%20%20%20%20-%20PROSPOECTIVA%20-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6.74.8\Comum\Projeto%20Cora&#231;&#227;o\Faturas%20PC%20e%20Auditoria\2019\Novembro\Benner%20%2011-2019%20%20%20%20-%20PROSPOECTIVA%20-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6.74.8\Comum\Projeto%20Cora&#231;&#227;o\Faturas%20PC%20e%20Auditoria\2019\Novembro\Benner%20%2011-2019%20%20%20%20-%20PROSPOECTIVA%20-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ssandro.silverio\Desktop\Reuni&#227;o%20Conselho\Evolu&#231;&#227;o%20Fatur.%20GDOC%20x%20GEDOC_18%2009%202019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6.74.8\Comum\Financeiro\DEMONSTRA&#199;&#213;ES%20CONT&#193;BEIS\An&#225;lise%20do%20Balancete\Relat&#243;rio%20de%20An&#225;lise%20Balancete%202018\Relat&#243;rio%20de%20an&#225;lise%20Balancetes%20Dez%202018%20v.1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ssandro.silverio\Desktop\Reuni&#227;o%20Conselho\Evolu&#231;&#227;o%20Fatur.%20GDOC%20x%20GEDOC_18%2009%202019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ssandro.silverio\Desktop\Reuni&#227;o%20Conselho\Evolu&#231;&#227;o%20Fatur.%20GDOC%20x%20GEDOC_18%2009%202019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6.74.8\Comum\Financeiro\DEMONSTRA&#199;&#213;ES%20CONT&#193;BEIS\An&#225;lise%20do%20Balancete\Relat&#243;rio%20de%20an&#225;lise%20Balancetes%202019\Relat&#243;rio%20de%20an&#225;lise%20Balancetes%20Outubro%202019%20v.1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6.74.8\Comum\Financeiro\DEMONSTRA&#199;&#213;ES%20CONT&#193;BEIS\An&#225;lise%20do%20Balancete\Relat&#243;rio%20de%20an&#225;lise%20Balancetes%202019\Relat&#243;rio%20de%20an&#225;lise%20Balancetes%20Outubro%202019%20v.1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6.74.8\Comum\Financeiro\DEMONSTRA&#199;&#213;ES%20CONT&#193;BEIS\An&#225;lise%20do%20Balancete\Relat&#243;rio%20de%20an&#225;lise%20Balancetes%202019\Relat&#243;rio%20de%20an&#225;lise%20Balancetes%20Outubro%202019%20v.1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6.74.8\Comum\Diretoria\Reuni&#245;es%20Sociais\Conselho%20Administra&#231;&#227;o\2019\Dr.%20Miguel\GR&#193;FICO%20APLICA&#199;&#213;ES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6.74.8\Comum\Diretoria\Reuni&#245;es%20Sociais\Conselho%20Administra&#231;&#227;o\2019\Dr.%20Miguel\GR&#193;FICO%20APLICA&#199;&#213;E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6.74.8\Comum\Diretoria\Reuni&#245;es%20Sociais\Conselho%20Administra&#231;&#227;o\2019\DEZEMBRO\Evolu&#231;&#227;o%20Procedimentos%20%20out%20201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6.74.8\Comum\Diretoria\Reuni&#245;es%20Sociais\Conselho%20Administra&#231;&#227;o\2019\DEZEMBRO\Evolu&#231;&#227;o%20Procedimentos%20%20out%202019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6.74.8\Comum\Diretoria\Reuni&#245;es%20Sociais\Conselho%20Administra&#231;&#227;o\2019\DEZEMBRO\Evolu&#231;&#227;o%20Procedimentos%20%20out%202019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6.74.8\Comum\Financeiro\DEMONSTRA&#199;&#213;ES%20CONT&#193;BEIS\An&#225;lise%20do%20Balancete\Relat&#243;rio%20de%20an&#225;lise%20Balancetes%202019\Relat&#243;rio%20de%20an&#225;lise%20Balancetes%20Outubro%202019%20v.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6.74.8\Comum\Financeiro\DEMONSTRA&#199;&#213;ES%20CONT&#193;BEIS\An&#225;lise%20do%20Balancete\Relat&#243;rio%20de%20An&#225;lise%20Balancete%202018\Relat&#243;rio%20de%20an&#225;lise%20Balancetes%20Dez%202018%20v.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6.74.8\Comum\Diretoria\Reuni&#245;es%20Sociais\Conselho%20Administra&#231;&#227;o\2019\DEZEMBRO\Evolu&#231;&#227;o%20Procedimentos%20%20out%202019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6.74.8\Comum\Diretoria\Reuni&#245;es%20Sociais\Conselho%20Administra&#231;&#227;o\2019\DEZEMBRO\Evolu&#231;&#227;o%20Procedimentos%20%20out%20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'[Relatório de análise Balancetes Outubro 2019 v.1.xlsx]Resultado por Associada 19'!$A$5</c:f>
              <c:strCache>
                <c:ptCount val="1"/>
                <c:pt idx="0">
                  <c:v>Receita Mensalidade </c:v>
                </c:pt>
              </c:strCache>
            </c:strRef>
          </c:tx>
          <c:cat>
            <c:strRef>
              <c:f>'[Relatório de análise Balancetes Outubro 2019 v.1.xlsx]Resultado por Associada 19'!$B$4:$K$4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</c:strCache>
            </c:strRef>
          </c:cat>
          <c:val>
            <c:numRef>
              <c:f>'[Relatório de análise Balancetes Outubro 2019 v.1.xlsx]Resultado por Associada 19'!$B$5:$K$5</c:f>
              <c:numCache>
                <c:formatCode>#,##0.00_ ;\-#,##0.00\ </c:formatCode>
                <c:ptCount val="10"/>
                <c:pt idx="0">
                  <c:v>454620.4</c:v>
                </c:pt>
                <c:pt idx="1">
                  <c:v>455618.8</c:v>
                </c:pt>
                <c:pt idx="2">
                  <c:v>457033.2</c:v>
                </c:pt>
                <c:pt idx="3">
                  <c:v>434304</c:v>
                </c:pt>
                <c:pt idx="4">
                  <c:v>434064.8</c:v>
                </c:pt>
                <c:pt idx="5">
                  <c:v>433035.2</c:v>
                </c:pt>
                <c:pt idx="6">
                  <c:v>433492.8</c:v>
                </c:pt>
                <c:pt idx="7">
                  <c:v>432088.8</c:v>
                </c:pt>
                <c:pt idx="8">
                  <c:v>429176.8</c:v>
                </c:pt>
                <c:pt idx="9">
                  <c:v>472757.6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95-491A-A3C8-3D6DE46B767E}"/>
            </c:ext>
          </c:extLst>
        </c:ser>
        <c:ser>
          <c:idx val="1"/>
          <c:order val="1"/>
          <c:tx>
            <c:strRef>
              <c:f>'[Relatório de análise Balancetes Outubro 2019 v.1.xlsx]Resultado por Associada 19'!$A$12</c:f>
              <c:strCache>
                <c:ptCount val="1"/>
                <c:pt idx="0">
                  <c:v>Custo Assist+ Despesa ADM</c:v>
                </c:pt>
              </c:strCache>
            </c:strRef>
          </c:tx>
          <c:spPr>
            <a:ln w="25400">
              <a:noFill/>
            </a:ln>
          </c:spPr>
          <c:cat>
            <c:strRef>
              <c:f>'[Relatório de análise Balancetes Outubro 2019 v.1.xlsx]Resultado por Associada 19'!$B$4:$K$4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</c:strCache>
            </c:strRef>
          </c:cat>
          <c:val>
            <c:numRef>
              <c:f>'[Relatório de análise Balancetes Outubro 2019 v.1.xlsx]Resultado por Associada 19'!$B$12:$K$12</c:f>
              <c:numCache>
                <c:formatCode>#,##0.00_ ;\-#,##0.00\ </c:formatCode>
                <c:ptCount val="10"/>
                <c:pt idx="0">
                  <c:v>380721.57400605496</c:v>
                </c:pt>
                <c:pt idx="1">
                  <c:v>469687.08382110193</c:v>
                </c:pt>
                <c:pt idx="2">
                  <c:v>282229.75355063041</c:v>
                </c:pt>
                <c:pt idx="3">
                  <c:v>325512.74105375132</c:v>
                </c:pt>
                <c:pt idx="4">
                  <c:v>289627.10472892266</c:v>
                </c:pt>
                <c:pt idx="5">
                  <c:v>325126.22478624142</c:v>
                </c:pt>
                <c:pt idx="6">
                  <c:v>422195.24752072536</c:v>
                </c:pt>
                <c:pt idx="7">
                  <c:v>331445.69642461272</c:v>
                </c:pt>
                <c:pt idx="8">
                  <c:v>164402.57726448277</c:v>
                </c:pt>
                <c:pt idx="9">
                  <c:v>403120.53293444787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4F-4AFC-B43F-EC66974A9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173248"/>
        <c:axId val="115174784"/>
      </c:areaChart>
      <c:catAx>
        <c:axId val="11517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115174784"/>
        <c:crosses val="autoZero"/>
        <c:auto val="1"/>
        <c:lblAlgn val="ctr"/>
        <c:lblOffset val="100"/>
        <c:noMultiLvlLbl val="1"/>
      </c:catAx>
      <c:valAx>
        <c:axId val="115174784"/>
        <c:scaling>
          <c:orientation val="minMax"/>
          <c:max val="700000"/>
        </c:scaling>
        <c:delete val="0"/>
        <c:axPos val="l"/>
        <c:majorGridlines/>
        <c:numFmt formatCode="#,##0_ ;\-#,##0\ 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15173248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pt-BR" sz="1800" dirty="0"/>
              <a:t>VARIAÇÃO QUANTITATIVA E VALORES R$ DE  PROCEDIMENTOS  JAN A  OUT 2018/2019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763568372115121E-2"/>
          <c:y val="0.15919713970005198"/>
          <c:w val="0.97447286325576976"/>
          <c:h val="0.45012251054040869"/>
        </c:manualLayout>
      </c:layout>
      <c:bar3DChart>
        <c:barDir val="col"/>
        <c:grouping val="clustered"/>
        <c:varyColors val="0"/>
        <c:ser>
          <c:idx val="0"/>
          <c:order val="0"/>
          <c:tx>
            <c:v>QTDE 2018</c:v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1603243974650109E-3"/>
                  <c:y val="2.4645713023765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2825951797200872E-3"/>
                  <c:y val="2.4645713023765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2825951797200872E-3"/>
                  <c:y val="-2.4645713023765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6">
                  <a:lumMod val="40000"/>
                  <a:lumOff val="60000"/>
                </a:schemeClr>
              </a:solidFill>
            </c:spPr>
            <c:txPr>
              <a:bodyPr rot="0" vert="horz"/>
              <a:lstStyle/>
              <a:p>
                <a:pPr>
                  <a:defRPr sz="1400" b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'[Evolução Procedimentos  out 2019.xlsx]Planilha1'!$A$24:$A$35</c:f>
              <c:strCache>
                <c:ptCount val="12"/>
                <c:pt idx="0">
                  <c:v>ABLAÇÃO</c:v>
                </c:pt>
                <c:pt idx="1">
                  <c:v>ANGIOPLASTIAS</c:v>
                </c:pt>
                <c:pt idx="2">
                  <c:v>AVALIAÇÃO DE M.P</c:v>
                </c:pt>
                <c:pt idx="3">
                  <c:v>MARCA PASSO OUTROS</c:v>
                </c:pt>
                <c:pt idx="4">
                  <c:v>REVASCULARIZAÇÃO</c:v>
                </c:pt>
                <c:pt idx="5">
                  <c:v>MARCA PASSO CONVENCIONAL</c:v>
                </c:pt>
                <c:pt idx="6">
                  <c:v>CATETERISMO</c:v>
                </c:pt>
                <c:pt idx="7">
                  <c:v>AMPLATZER</c:v>
                </c:pt>
                <c:pt idx="8">
                  <c:v>TRAT. PÓS OPERATÓRIO</c:v>
                </c:pt>
                <c:pt idx="9">
                  <c:v>OUTRAS CIRURGIAS</c:v>
                </c:pt>
                <c:pt idx="10">
                  <c:v>TROCA VALVAR</c:v>
                </c:pt>
                <c:pt idx="11">
                  <c:v>CONGÊNITA</c:v>
                </c:pt>
              </c:strCache>
            </c:strRef>
          </c:cat>
          <c:val>
            <c:numRef>
              <c:f>'[Evolução Procedimentos  out 2019.xlsx]Planilha1'!$B$24:$B$35</c:f>
              <c:numCache>
                <c:formatCode>#,##0;[Red]#,##0</c:formatCode>
                <c:ptCount val="12"/>
                <c:pt idx="0">
                  <c:v>40</c:v>
                </c:pt>
                <c:pt idx="1">
                  <c:v>106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  <c:pt idx="5">
                  <c:v>19</c:v>
                </c:pt>
                <c:pt idx="6">
                  <c:v>234</c:v>
                </c:pt>
                <c:pt idx="7">
                  <c:v>1</c:v>
                </c:pt>
                <c:pt idx="8">
                  <c:v>6</c:v>
                </c:pt>
                <c:pt idx="9">
                  <c:v>3</c:v>
                </c:pt>
                <c:pt idx="10">
                  <c:v>4</c:v>
                </c:pt>
                <c:pt idx="1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9A-4F1C-87EB-1FFB7BF46385}"/>
            </c:ext>
          </c:extLst>
        </c:ser>
        <c:ser>
          <c:idx val="1"/>
          <c:order val="1"/>
          <c:tx>
            <c:v>QTDE 2019</c:v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6412975898600436E-3"/>
                  <c:y val="2.4645713023765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9619463847900871E-3"/>
                  <c:y val="4.9291426047530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565190359440174E-2"/>
                  <c:y val="-2.4645713023765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 rot="0" vert="horz"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'[Evolução Procedimentos  out 2019.xlsx]Planilha1'!$A$24:$A$35</c:f>
              <c:strCache>
                <c:ptCount val="12"/>
                <c:pt idx="0">
                  <c:v>ABLAÇÃO</c:v>
                </c:pt>
                <c:pt idx="1">
                  <c:v>ANGIOPLASTIAS</c:v>
                </c:pt>
                <c:pt idx="2">
                  <c:v>AVALIAÇÃO DE M.P</c:v>
                </c:pt>
                <c:pt idx="3">
                  <c:v>MARCA PASSO OUTROS</c:v>
                </c:pt>
                <c:pt idx="4">
                  <c:v>REVASCULARIZAÇÃO</c:v>
                </c:pt>
                <c:pt idx="5">
                  <c:v>MARCA PASSO CONVENCIONAL</c:v>
                </c:pt>
                <c:pt idx="6">
                  <c:v>CATETERISMO</c:v>
                </c:pt>
                <c:pt idx="7">
                  <c:v>AMPLATZER</c:v>
                </c:pt>
                <c:pt idx="8">
                  <c:v>TRAT. PÓS OPERATÓRIO</c:v>
                </c:pt>
                <c:pt idx="9">
                  <c:v>OUTRAS CIRURGIAS</c:v>
                </c:pt>
                <c:pt idx="10">
                  <c:v>TROCA VALVAR</c:v>
                </c:pt>
                <c:pt idx="11">
                  <c:v>CONGÊNITA</c:v>
                </c:pt>
              </c:strCache>
            </c:strRef>
          </c:cat>
          <c:val>
            <c:numRef>
              <c:f>'[Evolução Procedimentos  out 2019.xlsx]Planilha1'!$D$24:$D$35</c:f>
              <c:numCache>
                <c:formatCode>#,##0;[Red]#,##0</c:formatCode>
                <c:ptCount val="12"/>
                <c:pt idx="0">
                  <c:v>38</c:v>
                </c:pt>
                <c:pt idx="1">
                  <c:v>102</c:v>
                </c:pt>
                <c:pt idx="2">
                  <c:v>5</c:v>
                </c:pt>
                <c:pt idx="3">
                  <c:v>6</c:v>
                </c:pt>
                <c:pt idx="4">
                  <c:v>1</c:v>
                </c:pt>
                <c:pt idx="5">
                  <c:v>29</c:v>
                </c:pt>
                <c:pt idx="6">
                  <c:v>212</c:v>
                </c:pt>
                <c:pt idx="7">
                  <c:v>6</c:v>
                </c:pt>
                <c:pt idx="8">
                  <c:v>3</c:v>
                </c:pt>
                <c:pt idx="9">
                  <c:v>10</c:v>
                </c:pt>
                <c:pt idx="10">
                  <c:v>15</c:v>
                </c:pt>
                <c:pt idx="1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99A-4F1C-87EB-1FFB7BF46385}"/>
            </c:ext>
          </c:extLst>
        </c:ser>
        <c:ser>
          <c:idx val="2"/>
          <c:order val="2"/>
          <c:tx>
            <c:v>VARIAÇÃO EM R$</c:v>
          </c:tx>
          <c:spPr>
            <a:noFill/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1.2763568372115121E-2"/>
                  <c:y val="2.46457130237655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923892769580131E-2"/>
                  <c:y val="-1.4787427814259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206487949300218E-3"/>
                  <c:y val="1.2322856511882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1603243974650109E-3"/>
                  <c:y val="3.9432946777291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2763568372115121E-2"/>
                  <c:y val="0.138015992933084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R$&quot;\ #,##0" sourceLinked="0"/>
            <c:txPr>
              <a:bodyPr rot="-5400000" vert="horz"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'[Evolução Procedimentos  out 2019.xlsx]Planilha1'!$A$24:$A$35</c:f>
              <c:strCache>
                <c:ptCount val="12"/>
                <c:pt idx="0">
                  <c:v>ABLAÇÃO</c:v>
                </c:pt>
                <c:pt idx="1">
                  <c:v>ANGIOPLASTIAS</c:v>
                </c:pt>
                <c:pt idx="2">
                  <c:v>AVALIAÇÃO DE M.P</c:v>
                </c:pt>
                <c:pt idx="3">
                  <c:v>MARCA PASSO OUTROS</c:v>
                </c:pt>
                <c:pt idx="4">
                  <c:v>REVASCULARIZAÇÃO</c:v>
                </c:pt>
                <c:pt idx="5">
                  <c:v>MARCA PASSO CONVENCIONAL</c:v>
                </c:pt>
                <c:pt idx="6">
                  <c:v>CATETERISMO</c:v>
                </c:pt>
                <c:pt idx="7">
                  <c:v>AMPLATZER</c:v>
                </c:pt>
                <c:pt idx="8">
                  <c:v>TRAT. PÓS OPERATÓRIO</c:v>
                </c:pt>
                <c:pt idx="9">
                  <c:v>OUTRAS CIRURGIAS</c:v>
                </c:pt>
                <c:pt idx="10">
                  <c:v>TROCA VALVAR</c:v>
                </c:pt>
                <c:pt idx="11">
                  <c:v>CONGÊNITA</c:v>
                </c:pt>
              </c:strCache>
            </c:strRef>
          </c:cat>
          <c:val>
            <c:numRef>
              <c:f>'[Evolução Procedimentos  out 2019.xlsx]Planilha1'!$F$24:$F$35</c:f>
              <c:numCache>
                <c:formatCode>#,##0;[Red]#,##0</c:formatCode>
                <c:ptCount val="12"/>
                <c:pt idx="0">
                  <c:v>-34872.199999999953</c:v>
                </c:pt>
                <c:pt idx="1">
                  <c:v>5292.2899999995716</c:v>
                </c:pt>
                <c:pt idx="2">
                  <c:v>10160.040000000001</c:v>
                </c:pt>
                <c:pt idx="3">
                  <c:v>11410.859999999986</c:v>
                </c:pt>
                <c:pt idx="4">
                  <c:v>25786.37</c:v>
                </c:pt>
                <c:pt idx="5">
                  <c:v>51795.010000000009</c:v>
                </c:pt>
                <c:pt idx="6">
                  <c:v>94133.410000000033</c:v>
                </c:pt>
                <c:pt idx="7">
                  <c:v>175893.84999999998</c:v>
                </c:pt>
                <c:pt idx="8">
                  <c:v>227418.43100000022</c:v>
                </c:pt>
                <c:pt idx="9">
                  <c:v>245818.45999999996</c:v>
                </c:pt>
                <c:pt idx="10">
                  <c:v>384861.76</c:v>
                </c:pt>
                <c:pt idx="11">
                  <c:v>728188.74000000034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99A-4F1C-87EB-1FFB7BF463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4640000"/>
        <c:axId val="114641536"/>
        <c:axId val="0"/>
      </c:bar3DChart>
      <c:catAx>
        <c:axId val="11464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200" b="0"/>
            </a:pPr>
            <a:endParaRPr lang="pt-BR"/>
          </a:p>
        </c:txPr>
        <c:crossAx val="114641536"/>
        <c:crosses val="autoZero"/>
        <c:auto val="1"/>
        <c:lblAlgn val="ctr"/>
        <c:lblOffset val="100"/>
        <c:noMultiLvlLbl val="0"/>
      </c:catAx>
      <c:valAx>
        <c:axId val="114641536"/>
        <c:scaling>
          <c:orientation val="minMax"/>
        </c:scaling>
        <c:delete val="1"/>
        <c:axPos val="l"/>
        <c:numFmt formatCode="#,##0;[Red]#,##0" sourceLinked="1"/>
        <c:majorTickMark val="none"/>
        <c:minorTickMark val="none"/>
        <c:tickLblPos val="nextTo"/>
        <c:crossAx val="1146400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4788019239457607"/>
          <c:y val="0.11823790526187913"/>
          <c:w val="0.48799498228221189"/>
          <c:h val="6.840466164929111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'[Relatório de análise Balancetes Outubro 2019 v.1.xlsx]Resultado por Associada 19'!$R$5</c:f>
              <c:strCache>
                <c:ptCount val="1"/>
                <c:pt idx="0">
                  <c:v>Receita Mensalidade </c:v>
                </c:pt>
              </c:strCache>
            </c:strRef>
          </c:tx>
          <c:cat>
            <c:strRef>
              <c:f>'[Relatório de análise Balancetes Outubro 2019 v.1.xlsx]Resultado por Associada 19'!$S$4:$AB$4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</c:strCache>
            </c:strRef>
          </c:cat>
          <c:val>
            <c:numRef>
              <c:f>'[Relatório de análise Balancetes Outubro 2019 v.1.xlsx]Resultado por Associada 19'!$S$5:$AB$5</c:f>
              <c:numCache>
                <c:formatCode>#,##0.00_);\(#,##0.00\)</c:formatCode>
                <c:ptCount val="10"/>
                <c:pt idx="0">
                  <c:v>53757.599999999999</c:v>
                </c:pt>
                <c:pt idx="1">
                  <c:v>53788.800000000003</c:v>
                </c:pt>
                <c:pt idx="2">
                  <c:v>53981.2</c:v>
                </c:pt>
                <c:pt idx="3">
                  <c:v>53929.200000000004</c:v>
                </c:pt>
                <c:pt idx="4">
                  <c:v>152700.13</c:v>
                </c:pt>
                <c:pt idx="5">
                  <c:v>54204.800000000003</c:v>
                </c:pt>
                <c:pt idx="6">
                  <c:v>54366</c:v>
                </c:pt>
                <c:pt idx="7">
                  <c:v>87348.823490894196</c:v>
                </c:pt>
                <c:pt idx="8">
                  <c:v>54480.4</c:v>
                </c:pt>
                <c:pt idx="9">
                  <c:v>59001.599999999999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B8-4C6D-83A9-1ADBABA30CA7}"/>
            </c:ext>
          </c:extLst>
        </c:ser>
        <c:ser>
          <c:idx val="1"/>
          <c:order val="1"/>
          <c:tx>
            <c:strRef>
              <c:f>'[Relatório de análise Balancetes Outubro 2019 v.1.xlsx]Resultado por Associada 19'!$R$12</c:f>
              <c:strCache>
                <c:ptCount val="1"/>
                <c:pt idx="0">
                  <c:v>Custo Assist+ Despesa ADM</c:v>
                </c:pt>
              </c:strCache>
            </c:strRef>
          </c:tx>
          <c:spPr>
            <a:ln w="25400">
              <a:noFill/>
            </a:ln>
          </c:spPr>
          <c:cat>
            <c:strRef>
              <c:f>'[Relatório de análise Balancetes Outubro 2019 v.1.xlsx]Resultado por Associada 19'!$S$4:$AB$4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</c:strCache>
            </c:strRef>
          </c:cat>
          <c:val>
            <c:numRef>
              <c:f>'[Relatório de análise Balancetes Outubro 2019 v.1.xlsx]Resultado por Associada 19'!$S$12:$AB$12</c:f>
              <c:numCache>
                <c:formatCode>#,##0.00_);\(#,##0.00\)</c:formatCode>
                <c:ptCount val="10"/>
                <c:pt idx="0">
                  <c:v>31234.075404790241</c:v>
                </c:pt>
                <c:pt idx="1">
                  <c:v>61910.641508867695</c:v>
                </c:pt>
                <c:pt idx="2">
                  <c:v>171629.10436232487</c:v>
                </c:pt>
                <c:pt idx="3">
                  <c:v>72839.150364325353</c:v>
                </c:pt>
                <c:pt idx="4">
                  <c:v>54728.71078026836</c:v>
                </c:pt>
                <c:pt idx="5">
                  <c:v>71281.951070317737</c:v>
                </c:pt>
                <c:pt idx="6">
                  <c:v>148736.03318193924</c:v>
                </c:pt>
                <c:pt idx="7">
                  <c:v>9164.2256768607531</c:v>
                </c:pt>
                <c:pt idx="8">
                  <c:v>53948.753780260085</c:v>
                </c:pt>
                <c:pt idx="9">
                  <c:v>24865.280866696001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3B-4050-B49F-B644A67BA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698496"/>
        <c:axId val="114704384"/>
      </c:areaChart>
      <c:catAx>
        <c:axId val="11469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4704384"/>
        <c:crosses val="autoZero"/>
        <c:auto val="1"/>
        <c:lblAlgn val="ctr"/>
        <c:lblOffset val="100"/>
        <c:noMultiLvlLbl val="1"/>
      </c:catAx>
      <c:valAx>
        <c:axId val="114704384"/>
        <c:scaling>
          <c:orientation val="minMax"/>
          <c:max val="18000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114698496"/>
        <c:crosses val="autoZero"/>
        <c:crossBetween val="midCat"/>
      </c:valAx>
    </c:plotArea>
    <c:legend>
      <c:legendPos val="b"/>
      <c:layout/>
      <c:overlay val="0"/>
    </c:legend>
    <c:plotVisOnly val="1"/>
    <c:dispBlanksAs val="zero"/>
    <c:showDLblsOverMax val="0"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'[Relatório de análise Balancetes Dez 2018 v.1.xlsx]Resultado por Associada 18'!$R$5</c:f>
              <c:strCache>
                <c:ptCount val="1"/>
                <c:pt idx="0">
                  <c:v>Receita Mensalidade </c:v>
                </c:pt>
              </c:strCache>
            </c:strRef>
          </c:tx>
          <c:cat>
            <c:strRef>
              <c:f>'[Relatório de análise Balancetes Dez 2018 v.1.xlsx]Resultado por Associada 18'!$S$4:$AB$4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</c:strCache>
            </c:strRef>
          </c:cat>
          <c:val>
            <c:numRef>
              <c:f>'[Relatório de análise Balancetes Dez 2018 v.1.xlsx]Resultado por Associada 18'!$S$5:$AB$5</c:f>
              <c:numCache>
                <c:formatCode>#,##0_);\(#,##0\)</c:formatCode>
                <c:ptCount val="10"/>
                <c:pt idx="0">
                  <c:v>51974</c:v>
                </c:pt>
                <c:pt idx="1">
                  <c:v>52145.599999999999</c:v>
                </c:pt>
                <c:pt idx="2">
                  <c:v>52540.800000000003</c:v>
                </c:pt>
                <c:pt idx="3">
                  <c:v>70588.2</c:v>
                </c:pt>
                <c:pt idx="4">
                  <c:v>52842.400000000001</c:v>
                </c:pt>
                <c:pt idx="5">
                  <c:v>53014</c:v>
                </c:pt>
                <c:pt idx="6">
                  <c:v>53149.2</c:v>
                </c:pt>
                <c:pt idx="7">
                  <c:v>53175.199999999997</c:v>
                </c:pt>
                <c:pt idx="8">
                  <c:v>92674.4</c:v>
                </c:pt>
                <c:pt idx="9">
                  <c:v>53653.599999999999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B7-484A-ACA8-610EEC5669DF}"/>
            </c:ext>
          </c:extLst>
        </c:ser>
        <c:ser>
          <c:idx val="1"/>
          <c:order val="1"/>
          <c:tx>
            <c:strRef>
              <c:f>'[Relatório de análise Balancetes Dez 2018 v.1.xlsx]Resultado por Associada 18'!$R$12</c:f>
              <c:strCache>
                <c:ptCount val="1"/>
                <c:pt idx="0">
                  <c:v>Custo Assist+ Despesa ADM</c:v>
                </c:pt>
              </c:strCache>
            </c:strRef>
          </c:tx>
          <c:spPr>
            <a:ln w="25400">
              <a:noFill/>
            </a:ln>
          </c:spPr>
          <c:cat>
            <c:strRef>
              <c:f>'[Relatório de análise Balancetes Dez 2018 v.1.xlsx]Resultado por Associada 18'!$S$4:$AB$4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</c:strCache>
            </c:strRef>
          </c:cat>
          <c:val>
            <c:numRef>
              <c:f>'[Relatório de análise Balancetes Dez 2018 v.1.xlsx]Resultado por Associada 18'!$S$12:$AB$12</c:f>
              <c:numCache>
                <c:formatCode>#,##0_);\(#,##0\)</c:formatCode>
                <c:ptCount val="10"/>
                <c:pt idx="0">
                  <c:v>83656.610192290507</c:v>
                </c:pt>
                <c:pt idx="1">
                  <c:v>17276.848935209349</c:v>
                </c:pt>
                <c:pt idx="2">
                  <c:v>73569.573738385472</c:v>
                </c:pt>
                <c:pt idx="3">
                  <c:v>49684.365395712768</c:v>
                </c:pt>
                <c:pt idx="4">
                  <c:v>73768.077530764276</c:v>
                </c:pt>
                <c:pt idx="5">
                  <c:v>79789.888668590502</c:v>
                </c:pt>
                <c:pt idx="6">
                  <c:v>48093.554739058112</c:v>
                </c:pt>
                <c:pt idx="7">
                  <c:v>51328.834003227959</c:v>
                </c:pt>
                <c:pt idx="8">
                  <c:v>136742.38850295238</c:v>
                </c:pt>
                <c:pt idx="9">
                  <c:v>24044.715493309661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B7-484A-ACA8-610EEC5669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746880"/>
        <c:axId val="114748416"/>
      </c:areaChart>
      <c:catAx>
        <c:axId val="11474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14748416"/>
        <c:crosses val="autoZero"/>
        <c:auto val="1"/>
        <c:lblAlgn val="ctr"/>
        <c:lblOffset val="100"/>
        <c:noMultiLvlLbl val="0"/>
      </c:catAx>
      <c:valAx>
        <c:axId val="114748416"/>
        <c:scaling>
          <c:orientation val="minMax"/>
          <c:max val="180000"/>
        </c:scaling>
        <c:delete val="0"/>
        <c:axPos val="l"/>
        <c:majorGridlines/>
        <c:numFmt formatCode="#,##0_);\(#,##0\)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14746880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pt-BR" b="0"/>
              <a:t>ÍNDICE QUANTITATIVO </a:t>
            </a:r>
          </a:p>
          <a:p>
            <a:pPr>
              <a:defRPr b="0"/>
            </a:pPr>
            <a:r>
              <a:rPr lang="pt-BR" b="0"/>
              <a:t>a cada 10 mil usuários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1"/>
            </a:solidFill>
          </c:spPr>
          <c:invertIfNegative val="0"/>
          <c:dLbls>
            <c:txPr>
              <a:bodyPr rot="0" vert="horz"/>
              <a:lstStyle/>
              <a:p>
                <a:pPr>
                  <a:defRPr sz="2000"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'[Evolução Procedimentos  out 2019.xlsx]U. Capivari'!$Z$80;'[Evolução Procedimentos  out 2019.xlsx]U. Capivari'!$AG$80</c:f>
              <c:strCache>
                <c:ptCount val="2"/>
                <c:pt idx="0">
                  <c:v>JAN A OUT 2018</c:v>
                </c:pt>
                <c:pt idx="1">
                  <c:v>JAN A OUT 2019</c:v>
                </c:pt>
              </c:strCache>
            </c:strRef>
          </c:cat>
          <c:val>
            <c:numRef>
              <c:f>'[Evolução Procedimentos  out 2019.xlsx]U. Capivari'!$Z$94;'[Evolução Procedimentos  out 2019.xlsx]U. Capivari'!$AG$94</c:f>
              <c:numCache>
                <c:formatCode>#,##0.00;[Red]#,##0.00</c:formatCode>
                <c:ptCount val="2"/>
                <c:pt idx="0">
                  <c:v>11.799990166674862</c:v>
                </c:pt>
                <c:pt idx="1">
                  <c:v>12.38360372468081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E3-4FD1-91F5-9884EEC68A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6657152"/>
        <c:axId val="116676480"/>
      </c:barChart>
      <c:catAx>
        <c:axId val="116657152"/>
        <c:scaling>
          <c:orientation val="minMax"/>
        </c:scaling>
        <c:delete val="0"/>
        <c:axPos val="l"/>
        <c:numFmt formatCode="#,##0;[Red]#,##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800" b="0"/>
            </a:pPr>
            <a:endParaRPr lang="pt-BR"/>
          </a:p>
        </c:txPr>
        <c:crossAx val="116676480"/>
        <c:crosses val="autoZero"/>
        <c:auto val="1"/>
        <c:lblAlgn val="ctr"/>
        <c:lblOffset val="100"/>
        <c:noMultiLvlLbl val="0"/>
      </c:catAx>
      <c:valAx>
        <c:axId val="116676480"/>
        <c:scaling>
          <c:orientation val="minMax"/>
        </c:scaling>
        <c:delete val="1"/>
        <c:axPos val="b"/>
        <c:numFmt formatCode="#,##0.00;[Red]#,##0.00" sourceLinked="1"/>
        <c:majorTickMark val="none"/>
        <c:minorTickMark val="none"/>
        <c:tickLblPos val="nextTo"/>
        <c:crossAx val="116657152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accent6">
        <a:lumMod val="50000"/>
      </a:schemeClr>
    </a:solidFill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pt-BR" b="0"/>
              <a:t>ÍNDICE CUSTO POR USUÁRIO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txPr>
              <a:bodyPr rot="0" vert="horz"/>
              <a:lstStyle/>
              <a:p>
                <a:pPr>
                  <a:defRPr sz="2000"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'[Evolução Procedimentos  out 2019.xlsx]U. Capivari'!$AA$80;'[Evolução Procedimentos  out 2019.xlsx]U. Capivari'!$AH$80</c:f>
              <c:strCache>
                <c:ptCount val="2"/>
                <c:pt idx="0">
                  <c:v>JAN A OUT 2018</c:v>
                </c:pt>
                <c:pt idx="1">
                  <c:v>JAN A OUT 2019</c:v>
                </c:pt>
              </c:strCache>
            </c:strRef>
          </c:cat>
          <c:val>
            <c:numRef>
              <c:f>'[Evolução Procedimentos  out 2019.xlsx]U. Capivari'!$AA$94;'[Evolução Procedimentos  out 2019.xlsx]U. Capivari'!$AH$94</c:f>
              <c:numCache>
                <c:formatCode>#,##0.00;[Red]#,##0.00</c:formatCode>
                <c:ptCount val="2"/>
                <c:pt idx="0">
                  <c:v>6.2732175623186981</c:v>
                </c:pt>
                <c:pt idx="1">
                  <c:v>6.7230279351060771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31-488C-AAD2-A6ED7FAD68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6708480"/>
        <c:axId val="116391936"/>
      </c:barChart>
      <c:catAx>
        <c:axId val="116708480"/>
        <c:scaling>
          <c:orientation val="minMax"/>
        </c:scaling>
        <c:delete val="0"/>
        <c:axPos val="l"/>
        <c:numFmt formatCode="#,##0;[Red]#,##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800" b="0"/>
            </a:pPr>
            <a:endParaRPr lang="pt-BR"/>
          </a:p>
        </c:txPr>
        <c:crossAx val="116391936"/>
        <c:crosses val="autoZero"/>
        <c:auto val="1"/>
        <c:lblAlgn val="ctr"/>
        <c:lblOffset val="100"/>
        <c:noMultiLvlLbl val="0"/>
      </c:catAx>
      <c:valAx>
        <c:axId val="116391936"/>
        <c:scaling>
          <c:orientation val="minMax"/>
        </c:scaling>
        <c:delete val="1"/>
        <c:axPos val="b"/>
        <c:numFmt formatCode="#,##0.00;[Red]#,##0.00" sourceLinked="1"/>
        <c:majorTickMark val="none"/>
        <c:minorTickMark val="none"/>
        <c:tickLblPos val="nextTo"/>
        <c:crossAx val="11670848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pt-BR" sz="1800" dirty="0"/>
              <a:t>VARIAÇÃO QUANTITATIVA E VALORES R$ DE  PROCEDIMENTOS  JAN </a:t>
            </a:r>
            <a:r>
              <a:rPr lang="pt-BR" sz="1800" dirty="0" smtClean="0"/>
              <a:t>A</a:t>
            </a:r>
            <a:r>
              <a:rPr lang="pt-BR" sz="1800" baseline="0" dirty="0" smtClean="0"/>
              <a:t> </a:t>
            </a:r>
            <a:r>
              <a:rPr lang="pt-BR" sz="1800" dirty="0" smtClean="0"/>
              <a:t>OUT </a:t>
            </a:r>
            <a:r>
              <a:rPr lang="pt-BR" sz="1800" dirty="0"/>
              <a:t>2018/2019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QTDE 2018</c:v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8"/>
              <c:layout>
                <c:manualLayout>
                  <c:x val="-7.913953867435309E-3"/>
                  <c:y val="2.97515232428504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7.913953867435309E-3"/>
                  <c:y val="2.97515232428504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6">
                  <a:lumMod val="40000"/>
                  <a:lumOff val="60000"/>
                </a:schemeClr>
              </a:solidFill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Planilha1!$A$46:$A$55</c:f>
              <c:strCache>
                <c:ptCount val="10"/>
                <c:pt idx="0">
                  <c:v>REVASCULARIZAÇÃO</c:v>
                </c:pt>
                <c:pt idx="1">
                  <c:v>MARCA PASSO OUTROS</c:v>
                </c:pt>
                <c:pt idx="2">
                  <c:v>ABLAÇÃO</c:v>
                </c:pt>
                <c:pt idx="3">
                  <c:v>TROCA VALVAR</c:v>
                </c:pt>
                <c:pt idx="4">
                  <c:v>AVALIAÇÃO DE M.P</c:v>
                </c:pt>
                <c:pt idx="5">
                  <c:v>OUTRAS CIRURGIAS</c:v>
                </c:pt>
                <c:pt idx="6">
                  <c:v>TRAT. PÓS OPERATÓRIO</c:v>
                </c:pt>
                <c:pt idx="7">
                  <c:v>MARCA PASSO CONVENCIONAL</c:v>
                </c:pt>
                <c:pt idx="8">
                  <c:v>CATETERISMO</c:v>
                </c:pt>
                <c:pt idx="9">
                  <c:v>ANGIOPLASTIAS</c:v>
                </c:pt>
              </c:strCache>
            </c:strRef>
          </c:cat>
          <c:val>
            <c:numRef>
              <c:f>Planilha1!$B$46:$B$55</c:f>
              <c:numCache>
                <c:formatCode>#,##0;[Red]#,##0</c:formatCode>
                <c:ptCount val="10"/>
                <c:pt idx="0">
                  <c:v>5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15</c:v>
                </c:pt>
                <c:pt idx="5">
                  <c:v>1</c:v>
                </c:pt>
                <c:pt idx="6">
                  <c:v>0</c:v>
                </c:pt>
                <c:pt idx="7">
                  <c:v>5</c:v>
                </c:pt>
                <c:pt idx="8">
                  <c:v>63</c:v>
                </c:pt>
                <c:pt idx="9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81-4F4C-9ECD-AEFB292959F1}"/>
            </c:ext>
          </c:extLst>
        </c:ser>
        <c:ser>
          <c:idx val="1"/>
          <c:order val="1"/>
          <c:tx>
            <c:v>QTDE 2019</c:v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4"/>
              <c:layout>
                <c:manualLayout>
                  <c:x val="1.0175083543845397E-2"/>
                  <c:y val="2.97515232428504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Planilha1!$A$46:$A$55</c:f>
              <c:strCache>
                <c:ptCount val="10"/>
                <c:pt idx="0">
                  <c:v>REVASCULARIZAÇÃO</c:v>
                </c:pt>
                <c:pt idx="1">
                  <c:v>MARCA PASSO OUTROS</c:v>
                </c:pt>
                <c:pt idx="2">
                  <c:v>ABLAÇÃO</c:v>
                </c:pt>
                <c:pt idx="3">
                  <c:v>TROCA VALVAR</c:v>
                </c:pt>
                <c:pt idx="4">
                  <c:v>AVALIAÇÃO DE M.P</c:v>
                </c:pt>
                <c:pt idx="5">
                  <c:v>OUTRAS CIRURGIAS</c:v>
                </c:pt>
                <c:pt idx="6">
                  <c:v>TRAT. PÓS OPERATÓRIO</c:v>
                </c:pt>
                <c:pt idx="7">
                  <c:v>MARCA PASSO CONVENCIONAL</c:v>
                </c:pt>
                <c:pt idx="8">
                  <c:v>CATETERISMO</c:v>
                </c:pt>
                <c:pt idx="9">
                  <c:v>ANGIOPLASTIAS</c:v>
                </c:pt>
              </c:strCache>
            </c:strRef>
          </c:cat>
          <c:val>
            <c:numRef>
              <c:f>Planilha1!$D$46:$D$55</c:f>
              <c:numCache>
                <c:formatCode>#,##0;[Red]#,##0</c:formatCode>
                <c:ptCount val="10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11</c:v>
                </c:pt>
                <c:pt idx="5">
                  <c:v>1</c:v>
                </c:pt>
                <c:pt idx="6">
                  <c:v>1</c:v>
                </c:pt>
                <c:pt idx="7">
                  <c:v>6</c:v>
                </c:pt>
                <c:pt idx="8">
                  <c:v>67</c:v>
                </c:pt>
                <c:pt idx="9">
                  <c:v>38</c:v>
                </c:pt>
              </c:numCache>
            </c:numRef>
          </c:val>
        </c:ser>
        <c:ser>
          <c:idx val="2"/>
          <c:order val="2"/>
          <c:tx>
            <c:v>EVOLUÇÃO EM R$</c:v>
          </c:tx>
          <c:invertIfNegative val="0"/>
          <c:dLbls>
            <c:txPr>
              <a:bodyPr rot="-5400000" vert="horz"/>
              <a:lstStyle/>
              <a:p>
                <a:pPr>
                  <a:defRPr sz="20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Planilha1!$A$46:$A$55</c:f>
              <c:strCache>
                <c:ptCount val="10"/>
                <c:pt idx="0">
                  <c:v>REVASCULARIZAÇÃO</c:v>
                </c:pt>
                <c:pt idx="1">
                  <c:v>MARCA PASSO OUTROS</c:v>
                </c:pt>
                <c:pt idx="2">
                  <c:v>ABLAÇÃO</c:v>
                </c:pt>
                <c:pt idx="3">
                  <c:v>TROCA VALVAR</c:v>
                </c:pt>
                <c:pt idx="4">
                  <c:v>AVALIAÇÃO DE M.P</c:v>
                </c:pt>
                <c:pt idx="5">
                  <c:v>OUTRAS CIRURGIAS</c:v>
                </c:pt>
                <c:pt idx="6">
                  <c:v>TRAT. PÓS OPERATÓRIO</c:v>
                </c:pt>
                <c:pt idx="7">
                  <c:v>MARCA PASSO CONVENCIONAL</c:v>
                </c:pt>
                <c:pt idx="8">
                  <c:v>CATETERISMO</c:v>
                </c:pt>
                <c:pt idx="9">
                  <c:v>ANGIOPLASTIAS</c:v>
                </c:pt>
              </c:strCache>
            </c:strRef>
          </c:cat>
          <c:val>
            <c:numRef>
              <c:f>Planilha1!$F$46:$F$55</c:f>
              <c:numCache>
                <c:formatCode>#,##0;[Red]#,##0</c:formatCode>
                <c:ptCount val="10"/>
                <c:pt idx="0">
                  <c:v>-23802.53</c:v>
                </c:pt>
                <c:pt idx="1">
                  <c:v>-23226.93</c:v>
                </c:pt>
                <c:pt idx="2">
                  <c:v>-20500</c:v>
                </c:pt>
                <c:pt idx="3">
                  <c:v>-13397.320000000007</c:v>
                </c:pt>
                <c:pt idx="4">
                  <c:v>-4238.1599999999889</c:v>
                </c:pt>
                <c:pt idx="5">
                  <c:v>-1589.5099999999984</c:v>
                </c:pt>
                <c:pt idx="6">
                  <c:v>11932.39</c:v>
                </c:pt>
                <c:pt idx="7">
                  <c:v>15002.720000000001</c:v>
                </c:pt>
                <c:pt idx="8">
                  <c:v>17111.069999999992</c:v>
                </c:pt>
                <c:pt idx="9">
                  <c:v>103145.51000000001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6455680"/>
        <c:axId val="116461568"/>
        <c:axId val="0"/>
      </c:bar3DChart>
      <c:catAx>
        <c:axId val="116455680"/>
        <c:scaling>
          <c:orientation val="minMax"/>
        </c:scaling>
        <c:delete val="0"/>
        <c:axPos val="b"/>
        <c:numFmt formatCode="#,##0.00;[Red]#,##0.00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pt-BR"/>
          </a:p>
        </c:txPr>
        <c:crossAx val="116461568"/>
        <c:crosses val="autoZero"/>
        <c:auto val="1"/>
        <c:lblAlgn val="ctr"/>
        <c:lblOffset val="100"/>
        <c:noMultiLvlLbl val="0"/>
      </c:catAx>
      <c:valAx>
        <c:axId val="116461568"/>
        <c:scaling>
          <c:orientation val="minMax"/>
        </c:scaling>
        <c:delete val="1"/>
        <c:axPos val="l"/>
        <c:numFmt formatCode="#,##0;[Red]#,##0" sourceLinked="1"/>
        <c:majorTickMark val="none"/>
        <c:minorTickMark val="none"/>
        <c:tickLblPos val="nextTo"/>
        <c:crossAx val="11645568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title>
      <c:tx>
        <c:rich>
          <a:bodyPr/>
          <a:lstStyle/>
          <a:p>
            <a:pPr algn="ctr" rtl="0">
              <a:defRPr lang="pt-BR"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pt-BR" sz="18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AUDITORIA PROSPECTIVA </a:t>
            </a:r>
            <a:r>
              <a:rPr lang="pt-BR" sz="1800" b="1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600" b="1" i="0" u="none" strike="noStrike" kern="1200" baseline="0" dirty="0" smtClean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% </a:t>
            </a:r>
            <a:r>
              <a:rPr lang="pt-BR" sz="1600" b="1" i="0" u="none" strike="noStrike" kern="1200" baseline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GLOSAS JAN A OUT/2019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0%" sourceLinked="0"/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'[Benner  11-2019    - PROSPOECTIVA -.xlsx]Plan7'!$A$2:$A$11</c:f>
              <c:strCache>
                <c:ptCount val="10"/>
                <c:pt idx="0">
                  <c:v>Coluna</c:v>
                </c:pt>
                <c:pt idx="1">
                  <c:v>Ortopedia</c:v>
                </c:pt>
                <c:pt idx="2">
                  <c:v>Neurocirurgia</c:v>
                </c:pt>
                <c:pt idx="3">
                  <c:v>Quimioterapia</c:v>
                </c:pt>
                <c:pt idx="4">
                  <c:v>Bucomaxilo</c:v>
                </c:pt>
                <c:pt idx="5">
                  <c:v>Otorrino</c:v>
                </c:pt>
                <c:pt idx="6">
                  <c:v>Radioterapia</c:v>
                </c:pt>
                <c:pt idx="7">
                  <c:v>Vascular</c:v>
                </c:pt>
                <c:pt idx="8">
                  <c:v>Generalista</c:v>
                </c:pt>
                <c:pt idx="9">
                  <c:v>Cardiologia</c:v>
                </c:pt>
              </c:strCache>
            </c:strRef>
          </c:cat>
          <c:val>
            <c:numRef>
              <c:f>'[Benner  11-2019    - PROSPOECTIVA -.xlsx]Plan7'!$B$2:$B$11</c:f>
              <c:numCache>
                <c:formatCode>0.00%</c:formatCode>
                <c:ptCount val="10"/>
                <c:pt idx="0">
                  <c:v>0.48715634869711477</c:v>
                </c:pt>
                <c:pt idx="1">
                  <c:v>0.23858978383974683</c:v>
                </c:pt>
                <c:pt idx="2">
                  <c:v>0.19886738381604005</c:v>
                </c:pt>
                <c:pt idx="3">
                  <c:v>0.16367904327707156</c:v>
                </c:pt>
                <c:pt idx="4">
                  <c:v>0.15247952810827947</c:v>
                </c:pt>
                <c:pt idx="5">
                  <c:v>0.11324210946344303</c:v>
                </c:pt>
                <c:pt idx="6">
                  <c:v>9.951948286588945E-2</c:v>
                </c:pt>
                <c:pt idx="7">
                  <c:v>6.5702985841959938E-2</c:v>
                </c:pt>
                <c:pt idx="8">
                  <c:v>5.7619999999999991E-2</c:v>
                </c:pt>
                <c:pt idx="9">
                  <c:v>2.8532948741377216E-2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1717632"/>
        <c:axId val="91719168"/>
      </c:barChart>
      <c:catAx>
        <c:axId val="917176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91719168"/>
        <c:crosses val="autoZero"/>
        <c:auto val="1"/>
        <c:lblAlgn val="ctr"/>
        <c:lblOffset val="100"/>
        <c:noMultiLvlLbl val="0"/>
      </c:catAx>
      <c:valAx>
        <c:axId val="9171916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91717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 algn="ctr" rtl="0">
              <a:defRPr lang="pt-BR" sz="1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t-BR" sz="18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SEGUNDA OPINIÃO % GLOSAS JAN A OUT/2019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0%" sourceLinked="0"/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'[Benner  11-2019    - PROSPOECTIVA -.xlsx]Plan7'!$A$17:$A$29</c:f>
              <c:strCache>
                <c:ptCount val="13"/>
                <c:pt idx="0">
                  <c:v>Genética</c:v>
                </c:pt>
                <c:pt idx="1">
                  <c:v>Cabeça e Pescoço</c:v>
                </c:pt>
                <c:pt idx="2">
                  <c:v>Coluna</c:v>
                </c:pt>
                <c:pt idx="3">
                  <c:v>Generalista</c:v>
                </c:pt>
                <c:pt idx="4">
                  <c:v>Neurocirurgia</c:v>
                </c:pt>
                <c:pt idx="5">
                  <c:v>Vascular</c:v>
                </c:pt>
                <c:pt idx="6">
                  <c:v>Ortopedia</c:v>
                </c:pt>
                <c:pt idx="7">
                  <c:v>Otorrino</c:v>
                </c:pt>
                <c:pt idx="8">
                  <c:v>Quimioterapia</c:v>
                </c:pt>
                <c:pt idx="9">
                  <c:v>Bucomaxilo</c:v>
                </c:pt>
                <c:pt idx="10">
                  <c:v>Cardiologia</c:v>
                </c:pt>
                <c:pt idx="11">
                  <c:v>Radioterapia</c:v>
                </c:pt>
                <c:pt idx="12">
                  <c:v>Coloproctologia</c:v>
                </c:pt>
              </c:strCache>
            </c:strRef>
          </c:cat>
          <c:val>
            <c:numRef>
              <c:f>'[Benner  11-2019    - PROSPOECTIVA -.xlsx]Plan7'!$B$17:$B$29</c:f>
              <c:numCache>
                <c:formatCode>0.00%</c:formatCode>
                <c:ptCount val="13"/>
                <c:pt idx="0">
                  <c:v>0.8</c:v>
                </c:pt>
                <c:pt idx="1">
                  <c:v>0.72555454471490588</c:v>
                </c:pt>
                <c:pt idx="2">
                  <c:v>0.62352088968335606</c:v>
                </c:pt>
                <c:pt idx="3">
                  <c:v>0.600199410214317</c:v>
                </c:pt>
                <c:pt idx="4">
                  <c:v>0.50139486236114306</c:v>
                </c:pt>
                <c:pt idx="5">
                  <c:v>0.44449693731978346</c:v>
                </c:pt>
                <c:pt idx="6">
                  <c:v>0.41606865741305532</c:v>
                </c:pt>
                <c:pt idx="7">
                  <c:v>0.41045936533480759</c:v>
                </c:pt>
                <c:pt idx="8">
                  <c:v>0.36607871815035387</c:v>
                </c:pt>
                <c:pt idx="9">
                  <c:v>0.3475997482724123</c:v>
                </c:pt>
                <c:pt idx="10">
                  <c:v>0.19868607035383851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8472704"/>
        <c:axId val="98475392"/>
      </c:barChart>
      <c:catAx>
        <c:axId val="984727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98475392"/>
        <c:crosses val="autoZero"/>
        <c:auto val="1"/>
        <c:lblAlgn val="ctr"/>
        <c:lblOffset val="100"/>
        <c:noMultiLvlLbl val="0"/>
      </c:catAx>
      <c:valAx>
        <c:axId val="9847539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98472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title>
      <c:tx>
        <c:rich>
          <a:bodyPr/>
          <a:lstStyle/>
          <a:p>
            <a:pPr algn="ctr" rtl="0">
              <a:defRPr lang="pt-BR" sz="1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t-BR" sz="1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JUNTA MÉDICA % GLOSAS JAN A OUT/2019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'[Benner  11-2019    - PROSPOECTIVA -.xlsx]Plan7'!$B$35</c:f>
              <c:strCache>
                <c:ptCount val="1"/>
                <c:pt idx="0">
                  <c:v>Média de % de Glosa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'[Benner  11-2019    - PROSPOECTIVA -.xlsx]Plan7'!$A$36:$A$45</c:f>
              <c:strCache>
                <c:ptCount val="10"/>
                <c:pt idx="0">
                  <c:v>Coloproctologia</c:v>
                </c:pt>
                <c:pt idx="1">
                  <c:v>Vascular</c:v>
                </c:pt>
                <c:pt idx="2">
                  <c:v>Generalista</c:v>
                </c:pt>
                <c:pt idx="3">
                  <c:v>Coluna</c:v>
                </c:pt>
                <c:pt idx="4">
                  <c:v>Otorrino</c:v>
                </c:pt>
                <c:pt idx="5">
                  <c:v>Bucomaxilo</c:v>
                </c:pt>
                <c:pt idx="6">
                  <c:v>Cardiologia</c:v>
                </c:pt>
                <c:pt idx="7">
                  <c:v>Neurocirurgia</c:v>
                </c:pt>
                <c:pt idx="8">
                  <c:v>Ortopedia</c:v>
                </c:pt>
                <c:pt idx="9">
                  <c:v>Quimioterapia</c:v>
                </c:pt>
              </c:strCache>
            </c:strRef>
          </c:cat>
          <c:val>
            <c:numRef>
              <c:f>'[Benner  11-2019    - PROSPOECTIVA -.xlsx]Plan7'!$B$36:$B$45</c:f>
              <c:numCache>
                <c:formatCode>0.00%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0.72497415790197595</c:v>
                </c:pt>
                <c:pt idx="3">
                  <c:v>0.66176365043892094</c:v>
                </c:pt>
                <c:pt idx="4">
                  <c:v>0.55826307261934194</c:v>
                </c:pt>
                <c:pt idx="5">
                  <c:v>0.5189131518526181</c:v>
                </c:pt>
                <c:pt idx="6">
                  <c:v>0.50572619737746505</c:v>
                </c:pt>
                <c:pt idx="7">
                  <c:v>0.48472965047963185</c:v>
                </c:pt>
                <c:pt idx="8">
                  <c:v>0.47842131008831734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1744512"/>
        <c:axId val="98466816"/>
      </c:barChart>
      <c:catAx>
        <c:axId val="917445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98466816"/>
        <c:crosses val="autoZero"/>
        <c:auto val="1"/>
        <c:lblAlgn val="ctr"/>
        <c:lblOffset val="100"/>
        <c:noMultiLvlLbl val="0"/>
      </c:catAx>
      <c:valAx>
        <c:axId val="9846681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91744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4792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8C50"/>
              </a:solidFill>
            </c:spPr>
          </c:dPt>
          <c:dLbls>
            <c:dLbl>
              <c:idx val="0"/>
              <c:layout>
                <c:manualLayout>
                  <c:x val="-3.2620879229127045E-3"/>
                  <c:y val="-0.15844488809167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833551872792693E-3"/>
                  <c:y val="-0.21921737316589765"/>
                </c:manualLayout>
              </c:layout>
              <c:spPr/>
              <c:txPr>
                <a:bodyPr anchor="t" anchorCtr="0"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26659235941441056"/>
                </c:manualLayout>
              </c:layout>
              <c:spPr/>
              <c:txPr>
                <a:bodyPr anchor="t" anchorCtr="0"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t" anchorCtr="0"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'2016 - 2017 - 2018'!$BV$13:$BX$13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Últimos 3 meses</c:v>
                </c:pt>
              </c:strCache>
            </c:strRef>
          </c:cat>
          <c:val>
            <c:numRef>
              <c:f>'2016 - 2017 - 2018'!$BV$14:$BX$14</c:f>
              <c:numCache>
                <c:formatCode>#,##0</c:formatCode>
                <c:ptCount val="3"/>
                <c:pt idx="0">
                  <c:v>402464.33400000021</c:v>
                </c:pt>
                <c:pt idx="1">
                  <c:v>553832.08000000007</c:v>
                </c:pt>
                <c:pt idx="2">
                  <c:v>657000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gapDepth val="218"/>
        <c:shape val="box"/>
        <c:axId val="117069312"/>
        <c:axId val="117070848"/>
        <c:axId val="0"/>
      </c:bar3DChart>
      <c:catAx>
        <c:axId val="1170693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117070848"/>
        <c:crosses val="autoZero"/>
        <c:auto val="1"/>
        <c:lblAlgn val="ctr"/>
        <c:lblOffset val="100"/>
        <c:noMultiLvlLbl val="0"/>
      </c:catAx>
      <c:valAx>
        <c:axId val="11707084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17069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'[Relatório de análise Balancetes Dez 2018 v.1.xlsx]Resultado por Associada 18'!$A$5</c:f>
              <c:strCache>
                <c:ptCount val="1"/>
                <c:pt idx="0">
                  <c:v>Receita Mensalidade </c:v>
                </c:pt>
              </c:strCache>
            </c:strRef>
          </c:tx>
          <c:cat>
            <c:strRef>
              <c:f>'[Relatório de análise Balancetes Dez 2018 v.1.xlsx]Resultado por Associada 18'!$B$4:$K$4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</c:strCache>
            </c:strRef>
          </c:cat>
          <c:val>
            <c:numRef>
              <c:f>'[Relatório de análise Balancetes Dez 2018 v.1.xlsx]Resultado por Associada 18'!$B$5:$K$5</c:f>
              <c:numCache>
                <c:formatCode>#,##0_ ;\-#,##0\ </c:formatCode>
                <c:ptCount val="10"/>
                <c:pt idx="0">
                  <c:v>387426</c:v>
                </c:pt>
                <c:pt idx="1">
                  <c:v>360677.2</c:v>
                </c:pt>
                <c:pt idx="2">
                  <c:v>368851.60000000003</c:v>
                </c:pt>
                <c:pt idx="3">
                  <c:v>691293.5</c:v>
                </c:pt>
                <c:pt idx="4">
                  <c:v>452056.8</c:v>
                </c:pt>
                <c:pt idx="5">
                  <c:v>452483.2</c:v>
                </c:pt>
                <c:pt idx="6">
                  <c:v>456196</c:v>
                </c:pt>
                <c:pt idx="7">
                  <c:v>456071.2</c:v>
                </c:pt>
                <c:pt idx="8">
                  <c:v>455119.6</c:v>
                </c:pt>
                <c:pt idx="9">
                  <c:v>455280.8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3F-429F-B833-338E0C7B3A16}"/>
            </c:ext>
          </c:extLst>
        </c:ser>
        <c:ser>
          <c:idx val="1"/>
          <c:order val="1"/>
          <c:tx>
            <c:strRef>
              <c:f>'[Relatório de análise Balancetes Dez 2018 v.1.xlsx]Resultado por Associada 18'!$A$12</c:f>
              <c:strCache>
                <c:ptCount val="1"/>
                <c:pt idx="0">
                  <c:v>Custo Assist+ Despesa ADM</c:v>
                </c:pt>
              </c:strCache>
            </c:strRef>
          </c:tx>
          <c:spPr>
            <a:ln w="25400">
              <a:noFill/>
            </a:ln>
          </c:spPr>
          <c:cat>
            <c:strRef>
              <c:f>'[Relatório de análise Balancetes Dez 2018 v.1.xlsx]Resultado por Associada 18'!$B$4:$K$4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</c:strCache>
            </c:strRef>
          </c:cat>
          <c:val>
            <c:numRef>
              <c:f>'[Relatório de análise Balancetes Dez 2018 v.1.xlsx]Resultado por Associada 18'!$B$12:$K$12</c:f>
              <c:numCache>
                <c:formatCode>#,##0_ ;\-#,##0\ </c:formatCode>
                <c:ptCount val="10"/>
                <c:pt idx="0">
                  <c:v>377338.14683107607</c:v>
                </c:pt>
                <c:pt idx="1">
                  <c:v>732605.94928550627</c:v>
                </c:pt>
                <c:pt idx="2">
                  <c:v>256240.8497837387</c:v>
                </c:pt>
                <c:pt idx="3">
                  <c:v>539278.03432814463</c:v>
                </c:pt>
                <c:pt idx="4">
                  <c:v>347958.57628020679</c:v>
                </c:pt>
                <c:pt idx="5">
                  <c:v>294833.34825169895</c:v>
                </c:pt>
                <c:pt idx="6">
                  <c:v>439083.79373618716</c:v>
                </c:pt>
                <c:pt idx="7">
                  <c:v>396584.12000000005</c:v>
                </c:pt>
                <c:pt idx="8">
                  <c:v>412546.04977502697</c:v>
                </c:pt>
                <c:pt idx="9">
                  <c:v>426725.73870335665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3F-429F-B833-338E0C7B3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209344"/>
        <c:axId val="115210880"/>
      </c:areaChart>
      <c:catAx>
        <c:axId val="11520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115210880"/>
        <c:crosses val="autoZero"/>
        <c:auto val="1"/>
        <c:lblAlgn val="ctr"/>
        <c:lblOffset val="100"/>
        <c:noMultiLvlLbl val="0"/>
      </c:catAx>
      <c:valAx>
        <c:axId val="115210880"/>
        <c:scaling>
          <c:orientation val="minMax"/>
          <c:max val="700000"/>
        </c:scaling>
        <c:delete val="0"/>
        <c:axPos val="l"/>
        <c:majorGridlines/>
        <c:numFmt formatCode="#,##0_ ;\-#,##0\ 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15209344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125120"/>
        <c:axId val="117126656"/>
        <c:axId val="0"/>
      </c:bar3DChart>
      <c:catAx>
        <c:axId val="11712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17126656"/>
        <c:crosses val="autoZero"/>
        <c:auto val="1"/>
        <c:lblAlgn val="ctr"/>
        <c:lblOffset val="100"/>
        <c:noMultiLvlLbl val="0"/>
      </c:catAx>
      <c:valAx>
        <c:axId val="117126656"/>
        <c:scaling>
          <c:orientation val="minMax"/>
        </c:scaling>
        <c:delete val="1"/>
        <c:axPos val="l"/>
        <c:numFmt formatCode="&quot;R$ &quot;#,##0" sourceLinked="1"/>
        <c:majorTickMark val="out"/>
        <c:minorTickMark val="none"/>
        <c:tickLblPos val="nextTo"/>
        <c:crossAx val="117125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'2016 - 2017 - 2018'!$DG$10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6598324514991181E-2"/>
                  <c:y val="-6.7563459492324063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597883597883599E-2"/>
                  <c:y val="-6.5150478796169628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798941798941799E-2"/>
                  <c:y val="-2.6542787657698741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'[Evolução Fatur. GDOC x GEDOC_18 09 2019.xls]2016 - 2017 - 2018'!$DH$6,'[Evolução Fatur. GDOC x GEDOC_18 09 2019.xls]2016 - 2017 - 2018'!$DJ$6,'[Evolução Fatur. GDOC x GEDOC_18 09 2019.xls]2016 - 2017 - 2018'!$DL$6</c:f>
              <c:strCache>
                <c:ptCount val="3"/>
                <c:pt idx="0">
                  <c:v>Gestão Por Caixa</c:v>
                </c:pt>
                <c:pt idx="1">
                  <c:v>Digitalização</c:v>
                </c:pt>
                <c:pt idx="2">
                  <c:v>BPO</c:v>
                </c:pt>
              </c:strCache>
            </c:strRef>
          </c:cat>
          <c:val>
            <c:numRef>
              <c:f>'[Evolução Fatur. GDOC x GEDOC_18 09 2019.xls]2016 - 2017 - 2018'!$DH$10,'[Evolução Fatur. GDOC x GEDOC_18 09 2019.xls]2016 - 2017 - 2018'!$DJ$10,'[Evolução Fatur. GDOC x GEDOC_18 09 2019.xls]2016 - 2017 - 2018'!$DL$10</c:f>
              <c:numCache>
                <c:formatCode>"R$ "#,##0</c:formatCode>
                <c:ptCount val="3"/>
                <c:pt idx="0">
                  <c:v>292044.28583333362</c:v>
                </c:pt>
                <c:pt idx="1">
                  <c:v>101582.09166666666</c:v>
                </c:pt>
                <c:pt idx="2">
                  <c:v>15963</c:v>
                </c:pt>
              </c:numCache>
            </c:numRef>
          </c:val>
        </c:ser>
        <c:ser>
          <c:idx val="1"/>
          <c:order val="1"/>
          <c:tx>
            <c:strRef>
              <c:f>'2016 - 2017 - 2018'!$DG$11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ACD248"/>
            </a:solidFill>
          </c:spPr>
          <c:invertIfNegative val="0"/>
          <c:dLbls>
            <c:dLbl>
              <c:idx val="0"/>
              <c:layout>
                <c:manualLayout>
                  <c:x val="2.3798500881834207E-2"/>
                  <c:y val="-7.2389420884632974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798500881834207E-2"/>
                  <c:y val="-6.5150478796169628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798941798941799E-2"/>
                  <c:y val="-7.2389420884632974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'[Evolução Fatur. GDOC x GEDOC_18 09 2019.xls]2016 - 2017 - 2018'!$DH$6,'[Evolução Fatur. GDOC x GEDOC_18 09 2019.xls]2016 - 2017 - 2018'!$DJ$6,'[Evolução Fatur. GDOC x GEDOC_18 09 2019.xls]2016 - 2017 - 2018'!$DL$6</c:f>
              <c:strCache>
                <c:ptCount val="3"/>
                <c:pt idx="0">
                  <c:v>Gestão Por Caixa</c:v>
                </c:pt>
                <c:pt idx="1">
                  <c:v>Digitalização</c:v>
                </c:pt>
                <c:pt idx="2">
                  <c:v>BPO</c:v>
                </c:pt>
              </c:strCache>
            </c:strRef>
          </c:cat>
          <c:val>
            <c:numRef>
              <c:f>'[Evolução Fatur. GDOC x GEDOC_18 09 2019.xls]2016 - 2017 - 2018'!$DH$11,'[Evolução Fatur. GDOC x GEDOC_18 09 2019.xls]2016 - 2017 - 2018'!$DJ$11,'[Evolução Fatur. GDOC x GEDOC_18 09 2019.xls]2016 - 2017 - 2018'!$DL$11</c:f>
              <c:numCache>
                <c:formatCode>"R$ "#,##0</c:formatCode>
                <c:ptCount val="3"/>
                <c:pt idx="0">
                  <c:v>321122</c:v>
                </c:pt>
                <c:pt idx="1">
                  <c:v>115002</c:v>
                </c:pt>
                <c:pt idx="2">
                  <c:v>130000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7164288"/>
        <c:axId val="117170176"/>
      </c:barChart>
      <c:catAx>
        <c:axId val="117164288"/>
        <c:scaling>
          <c:orientation val="minMax"/>
        </c:scaling>
        <c:delete val="0"/>
        <c:axPos val="b"/>
        <c:numFmt formatCode="mmm/yy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17170176"/>
        <c:crosses val="autoZero"/>
        <c:auto val="1"/>
        <c:lblAlgn val="ctr"/>
        <c:lblOffset val="100"/>
        <c:noMultiLvlLbl val="0"/>
      </c:catAx>
      <c:valAx>
        <c:axId val="117170176"/>
        <c:scaling>
          <c:orientation val="minMax"/>
        </c:scaling>
        <c:delete val="1"/>
        <c:axPos val="l"/>
        <c:numFmt formatCode="&quot;R$ &quot;#,##0" sourceLinked="1"/>
        <c:majorTickMark val="none"/>
        <c:minorTickMark val="none"/>
        <c:tickLblPos val="nextTo"/>
        <c:crossAx val="1171642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9041843033509693"/>
          <c:y val="6.7301286422808901E-2"/>
          <c:w val="8.718298059964727E-2"/>
          <c:h val="0.132151797366569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'[Relatório de análise Balancetes Outubro 2019 v.1.xlsx]Análise Financeira'!$H$4</c:f>
              <c:strCache>
                <c:ptCount val="1"/>
                <c:pt idx="0">
                  <c:v>JAN A OUT 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'[Relatório de análise Balancetes Outubro 2019 v.1.xlsx]Análise Financeira'!$G$5:$G$7</c:f>
              <c:strCache>
                <c:ptCount val="3"/>
                <c:pt idx="0">
                  <c:v>Receita Média </c:v>
                </c:pt>
                <c:pt idx="1">
                  <c:v>Despesa Média</c:v>
                </c:pt>
                <c:pt idx="2">
                  <c:v>Sobras </c:v>
                </c:pt>
              </c:strCache>
            </c:strRef>
          </c:cat>
          <c:val>
            <c:numRef>
              <c:f>'[Relatório de análise Balancetes Outubro 2019 v.1.xlsx]Análise Financeira'!$H$5:$H$7</c:f>
              <c:numCache>
                <c:formatCode>#,##0_);\(#,##0\)</c:formatCode>
                <c:ptCount val="3"/>
                <c:pt idx="0">
                  <c:v>1408324.5470000003</c:v>
                </c:pt>
                <c:pt idx="1">
                  <c:v>1253101.379</c:v>
                </c:pt>
                <c:pt idx="2">
                  <c:v>1552231.680000003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50-43C7-98DC-071244373399}"/>
            </c:ext>
          </c:extLst>
        </c:ser>
        <c:ser>
          <c:idx val="1"/>
          <c:order val="1"/>
          <c:tx>
            <c:strRef>
              <c:f>'[Relatório de análise Balancetes Outubro 2019 v.1.xlsx]Análise Financeira'!$I$4</c:f>
              <c:strCache>
                <c:ptCount val="1"/>
                <c:pt idx="0">
                  <c:v>JAN A OUT 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'[Relatório de análise Balancetes Outubro 2019 v.1.xlsx]Análise Financeira'!$G$5:$G$7</c:f>
              <c:strCache>
                <c:ptCount val="3"/>
                <c:pt idx="0">
                  <c:v>Receita Média </c:v>
                </c:pt>
                <c:pt idx="1">
                  <c:v>Despesa Média</c:v>
                </c:pt>
                <c:pt idx="2">
                  <c:v>Sobras </c:v>
                </c:pt>
              </c:strCache>
            </c:strRef>
          </c:cat>
          <c:val>
            <c:numRef>
              <c:f>'[Relatório de análise Balancetes Outubro 2019 v.1.xlsx]Análise Financeira'!$I$5:$I$7</c:f>
              <c:numCache>
                <c:formatCode>#,##0_);\(#,##0\)</c:formatCode>
                <c:ptCount val="3"/>
                <c:pt idx="0">
                  <c:v>1760108.7150000003</c:v>
                </c:pt>
                <c:pt idx="1">
                  <c:v>1629039.689</c:v>
                </c:pt>
                <c:pt idx="2">
                  <c:v>1310690.260000003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350-43C7-98DC-0712443733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7602944"/>
        <c:axId val="117608832"/>
        <c:axId val="0"/>
      </c:bar3DChart>
      <c:catAx>
        <c:axId val="11760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7608832"/>
        <c:crosses val="autoZero"/>
        <c:auto val="1"/>
        <c:lblAlgn val="ctr"/>
        <c:lblOffset val="100"/>
        <c:noMultiLvlLbl val="0"/>
      </c:catAx>
      <c:valAx>
        <c:axId val="117608832"/>
        <c:scaling>
          <c:orientation val="minMax"/>
        </c:scaling>
        <c:delete val="1"/>
        <c:axPos val="l"/>
        <c:numFmt formatCode="#,##0_);\(#,##0\)" sourceLinked="1"/>
        <c:majorTickMark val="out"/>
        <c:minorTickMark val="none"/>
        <c:tickLblPos val="none"/>
        <c:crossAx val="1176029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'[Relatório de análise Balancetes Outubro 2019 v.1.xlsx]Análise Financeira'!$H$15</c:f>
              <c:strCache>
                <c:ptCount val="1"/>
                <c:pt idx="0">
                  <c:v>JAN A OUT 2018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3.9532499657592519E-3"/>
                  <c:y val="-4.8100716082051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'[Relatório de análise Balancetes Outubro 2019 v.1.xlsx]Análise Financeira'!$G$17:$G$19</c:f>
              <c:strCache>
                <c:ptCount val="3"/>
                <c:pt idx="0">
                  <c:v>Receita Média </c:v>
                </c:pt>
                <c:pt idx="1">
                  <c:v>Despesa Média </c:v>
                </c:pt>
                <c:pt idx="2">
                  <c:v>Sobras </c:v>
                </c:pt>
              </c:strCache>
            </c:strRef>
          </c:cat>
          <c:val>
            <c:numRef>
              <c:f>'[Relatório de análise Balancetes Outubro 2019 v.1.xlsx]Análise Financeira'!$H$17:$H$19</c:f>
              <c:numCache>
                <c:formatCode>#,##0_);\(#,##0\)</c:formatCode>
                <c:ptCount val="3"/>
                <c:pt idx="0">
                  <c:v>228322.46799999996</c:v>
                </c:pt>
                <c:pt idx="1">
                  <c:v>215209.15300000002</c:v>
                </c:pt>
                <c:pt idx="2">
                  <c:v>131133.14999999944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D9-47C1-A6DA-6DBF16F203DE}"/>
            </c:ext>
          </c:extLst>
        </c:ser>
        <c:ser>
          <c:idx val="1"/>
          <c:order val="1"/>
          <c:tx>
            <c:strRef>
              <c:f>'[Relatório de análise Balancetes Outubro 2019 v.1.xlsx]Análise Financeira'!$I$15</c:f>
              <c:strCache>
                <c:ptCount val="1"/>
                <c:pt idx="0">
                  <c:v>JAN A OUT 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'[Relatório de análise Balancetes Outubro 2019 v.1.xlsx]Análise Financeira'!$G$17:$G$19</c:f>
              <c:strCache>
                <c:ptCount val="3"/>
                <c:pt idx="0">
                  <c:v>Receita Média </c:v>
                </c:pt>
                <c:pt idx="1">
                  <c:v>Despesa Média </c:v>
                </c:pt>
                <c:pt idx="2">
                  <c:v>Sobras </c:v>
                </c:pt>
              </c:strCache>
            </c:strRef>
          </c:cat>
          <c:val>
            <c:numRef>
              <c:f>'[Relatório de análise Balancetes Outubro 2019 v.1.xlsx]Análise Financeira'!$I$17:$I$19</c:f>
              <c:numCache>
                <c:formatCode>#,##0_);\(#,##0\)</c:formatCode>
                <c:ptCount val="3"/>
                <c:pt idx="0">
                  <c:v>281511.74899999995</c:v>
                </c:pt>
                <c:pt idx="1">
                  <c:v>243466.258</c:v>
                </c:pt>
                <c:pt idx="2">
                  <c:v>380454.90999999951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D9-47C1-A6DA-6DBF16F203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7693440"/>
        <c:axId val="117695232"/>
        <c:axId val="0"/>
      </c:bar3DChart>
      <c:catAx>
        <c:axId val="11769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7695232"/>
        <c:crosses val="autoZero"/>
        <c:auto val="1"/>
        <c:lblAlgn val="ctr"/>
        <c:lblOffset val="100"/>
        <c:noMultiLvlLbl val="0"/>
      </c:catAx>
      <c:valAx>
        <c:axId val="117695232"/>
        <c:scaling>
          <c:orientation val="minMax"/>
        </c:scaling>
        <c:delete val="1"/>
        <c:axPos val="l"/>
        <c:numFmt formatCode="#,##0_);\(#,##0\)" sourceLinked="1"/>
        <c:majorTickMark val="out"/>
        <c:minorTickMark val="none"/>
        <c:tickLblPos val="none"/>
        <c:crossAx val="1176934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'[Relatório de análise Balancetes Outubro 2019 v.1.xlsx]Análise Financeira'!$H$25</c:f>
              <c:strCache>
                <c:ptCount val="1"/>
                <c:pt idx="0">
                  <c:v>JAN A OUT 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'[Relatório de análise Balancetes Outubro 2019 v.1.xlsx]Análise Financeira'!$G$26:$G$28</c:f>
              <c:strCache>
                <c:ptCount val="3"/>
                <c:pt idx="0">
                  <c:v>Receita Média </c:v>
                </c:pt>
                <c:pt idx="1">
                  <c:v>Despesa Média </c:v>
                </c:pt>
                <c:pt idx="2">
                  <c:v>Sobras </c:v>
                </c:pt>
              </c:strCache>
            </c:strRef>
          </c:cat>
          <c:val>
            <c:numRef>
              <c:f>'[Relatório de análise Balancetes Outubro 2019 v.1.xlsx]Análise Financeira'!$H$26:$H$28</c:f>
              <c:numCache>
                <c:formatCode>#,##0_);\(#,##0\)</c:formatCode>
                <c:ptCount val="3"/>
                <c:pt idx="0">
                  <c:v>406194.82299999997</c:v>
                </c:pt>
                <c:pt idx="1">
                  <c:v>309442.27500000002</c:v>
                </c:pt>
                <c:pt idx="2">
                  <c:v>967525.47999999952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42-4E37-97EB-0A76A68C7839}"/>
            </c:ext>
          </c:extLst>
        </c:ser>
        <c:ser>
          <c:idx val="1"/>
          <c:order val="1"/>
          <c:tx>
            <c:strRef>
              <c:f>'[Relatório de análise Balancetes Outubro 2019 v.1.xlsx]Análise Financeira'!$I$25</c:f>
              <c:strCache>
                <c:ptCount val="1"/>
                <c:pt idx="0">
                  <c:v>JAN A OUT 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'[Relatório de análise Balancetes Outubro 2019 v.1.xlsx]Análise Financeira'!$G$26:$G$28</c:f>
              <c:strCache>
                <c:ptCount val="3"/>
                <c:pt idx="0">
                  <c:v>Receita Média </c:v>
                </c:pt>
                <c:pt idx="1">
                  <c:v>Despesa Média </c:v>
                </c:pt>
                <c:pt idx="2">
                  <c:v>Sobras </c:v>
                </c:pt>
              </c:strCache>
            </c:strRef>
          </c:cat>
          <c:val>
            <c:numRef>
              <c:f>'[Relatório de análise Balancetes Outubro 2019 v.1.xlsx]Análise Financeira'!$I$26:$I$28</c:f>
              <c:numCache>
                <c:formatCode>#,##0_);\(#,##0\)</c:formatCode>
                <c:ptCount val="3"/>
                <c:pt idx="0">
                  <c:v>559571.42200000002</c:v>
                </c:pt>
                <c:pt idx="1">
                  <c:v>456274.02</c:v>
                </c:pt>
                <c:pt idx="2">
                  <c:v>1032974.02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B42-4E37-97EB-0A76A68C78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7828992"/>
        <c:axId val="117830784"/>
        <c:axId val="0"/>
      </c:bar3DChart>
      <c:catAx>
        <c:axId val="11782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117830784"/>
        <c:crosses val="autoZero"/>
        <c:auto val="1"/>
        <c:lblAlgn val="ctr"/>
        <c:lblOffset val="100"/>
        <c:noMultiLvlLbl val="0"/>
      </c:catAx>
      <c:valAx>
        <c:axId val="117830784"/>
        <c:scaling>
          <c:orientation val="minMax"/>
        </c:scaling>
        <c:delete val="1"/>
        <c:axPos val="l"/>
        <c:numFmt formatCode="#,##0_);\(#,##0\)" sourceLinked="1"/>
        <c:majorTickMark val="out"/>
        <c:minorTickMark val="none"/>
        <c:tickLblPos val="none"/>
        <c:crossAx val="1178289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95000"/>
              </a:schemeClr>
            </a:solidFill>
          </c:spPr>
          <c:invertIfNegative val="0"/>
          <c:dPt>
            <c:idx val="6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Lbls>
            <c:dLbl>
              <c:idx val="23"/>
              <c:numFmt formatCode="#,##0" sourceLinked="0"/>
              <c:spPr/>
              <c:txPr>
                <a:bodyPr rot="-5400000" vert="horz"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 rot="-540000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'[GRÁFICO APLICAÇÕES.xls]Mês'!$EQ$2:$FN$2</c:f>
              <c:numCache>
                <c:formatCode>[$-416]mmm\-yy;@</c:formatCode>
                <c:ptCount val="24"/>
                <c:pt idx="0">
                  <c:v>43104</c:v>
                </c:pt>
                <c:pt idx="1">
                  <c:v>43135</c:v>
                </c:pt>
                <c:pt idx="2">
                  <c:v>43163</c:v>
                </c:pt>
                <c:pt idx="3">
                  <c:v>43194</c:v>
                </c:pt>
                <c:pt idx="4">
                  <c:v>43224</c:v>
                </c:pt>
                <c:pt idx="5">
                  <c:v>43255</c:v>
                </c:pt>
                <c:pt idx="6">
                  <c:v>43285</c:v>
                </c:pt>
                <c:pt idx="7">
                  <c:v>43316</c:v>
                </c:pt>
                <c:pt idx="8">
                  <c:v>43347</c:v>
                </c:pt>
                <c:pt idx="9">
                  <c:v>43377</c:v>
                </c:pt>
                <c:pt idx="10">
                  <c:v>43408</c:v>
                </c:pt>
                <c:pt idx="11">
                  <c:v>43438</c:v>
                </c:pt>
                <c:pt idx="12">
                  <c:v>43469</c:v>
                </c:pt>
                <c:pt idx="13">
                  <c:v>43500</c:v>
                </c:pt>
                <c:pt idx="14">
                  <c:v>43525</c:v>
                </c:pt>
                <c:pt idx="15">
                  <c:v>43581</c:v>
                </c:pt>
                <c:pt idx="16">
                  <c:v>43589</c:v>
                </c:pt>
                <c:pt idx="17">
                  <c:v>43620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</c:numCache>
            </c:numRef>
          </c:cat>
          <c:val>
            <c:numRef>
              <c:f>'[GRÁFICO APLICAÇÕES.xls]Mês'!$EQ$3:$FN$3</c:f>
              <c:numCache>
                <c:formatCode>#,##0.00;[Red]#,##0.00</c:formatCode>
                <c:ptCount val="24"/>
                <c:pt idx="0">
                  <c:v>380183.47</c:v>
                </c:pt>
                <c:pt idx="1">
                  <c:v>381895.72</c:v>
                </c:pt>
                <c:pt idx="2">
                  <c:v>383341.08</c:v>
                </c:pt>
                <c:pt idx="3">
                  <c:v>384986.92</c:v>
                </c:pt>
                <c:pt idx="4">
                  <c:v>386799.16</c:v>
                </c:pt>
                <c:pt idx="5">
                  <c:v>388462.66</c:v>
                </c:pt>
                <c:pt idx="6">
                  <c:v>640214.48</c:v>
                </c:pt>
                <c:pt idx="7">
                  <c:v>641975.67000000004</c:v>
                </c:pt>
                <c:pt idx="8">
                  <c:v>643665.71</c:v>
                </c:pt>
                <c:pt idx="9">
                  <c:v>900035.81</c:v>
                </c:pt>
                <c:pt idx="10">
                  <c:v>904291.14</c:v>
                </c:pt>
                <c:pt idx="11">
                  <c:v>909000.8</c:v>
                </c:pt>
                <c:pt idx="12">
                  <c:v>915864.47</c:v>
                </c:pt>
                <c:pt idx="13">
                  <c:v>918504.66</c:v>
                </c:pt>
                <c:pt idx="14">
                  <c:v>922175.66</c:v>
                </c:pt>
                <c:pt idx="15">
                  <c:v>926522.09</c:v>
                </c:pt>
                <c:pt idx="16">
                  <c:v>1181290.75</c:v>
                </c:pt>
                <c:pt idx="17">
                  <c:v>1186223.48</c:v>
                </c:pt>
                <c:pt idx="18">
                  <c:v>1192649.04</c:v>
                </c:pt>
                <c:pt idx="19">
                  <c:v>1398829.42</c:v>
                </c:pt>
                <c:pt idx="20">
                  <c:v>1604452.5</c:v>
                </c:pt>
                <c:pt idx="21">
                  <c:v>1812354.1099999999</c:v>
                </c:pt>
                <c:pt idx="22">
                  <c:v>2013797.8199999998</c:v>
                </c:pt>
                <c:pt idx="23">
                  <c:v>2017103.48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6079616"/>
        <c:axId val="116081408"/>
        <c:axId val="0"/>
      </c:bar3DChart>
      <c:dateAx>
        <c:axId val="116079616"/>
        <c:scaling>
          <c:orientation val="minMax"/>
        </c:scaling>
        <c:delete val="0"/>
        <c:axPos val="b"/>
        <c:numFmt formatCode="[$-416]mmm\-yy;@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/>
            </a:pPr>
            <a:endParaRPr lang="pt-BR"/>
          </a:p>
        </c:txPr>
        <c:crossAx val="116081408"/>
        <c:crosses val="autoZero"/>
        <c:auto val="1"/>
        <c:lblOffset val="100"/>
        <c:baseTimeUnit val="months"/>
      </c:dateAx>
      <c:valAx>
        <c:axId val="116081408"/>
        <c:scaling>
          <c:orientation val="minMax"/>
        </c:scaling>
        <c:delete val="1"/>
        <c:axPos val="l"/>
        <c:numFmt formatCode="#,##0.00;[Red]#,##0.00" sourceLinked="1"/>
        <c:majorTickMark val="none"/>
        <c:minorTickMark val="none"/>
        <c:tickLblPos val="nextTo"/>
        <c:crossAx val="116079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 smtClean="0"/>
              <a:t>Aplicação</a:t>
            </a:r>
            <a:r>
              <a:rPr lang="pt-BR" baseline="0" dirty="0" smtClean="0"/>
              <a:t> por Cooperativa</a:t>
            </a:r>
            <a:endParaRPr lang="pt-BR" dirty="0"/>
          </a:p>
        </c:rich>
      </c:tx>
      <c:layout>
        <c:manualLayout>
          <c:xMode val="edge"/>
          <c:yMode val="edge"/>
          <c:x val="9.2065326074880424E-3"/>
          <c:y val="3.649019840707354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9761061031532896E-2"/>
          <c:w val="1"/>
          <c:h val="0.82527803424140611"/>
        </c:manualLayout>
      </c:layout>
      <c:pie3DChart>
        <c:varyColors val="1"/>
        <c:ser>
          <c:idx val="0"/>
          <c:order val="0"/>
          <c:dLbls>
            <c:dLbl>
              <c:idx val="0"/>
              <c:numFmt formatCode="&quot;R$&quot;\ #,##0" sourceLinked="0"/>
              <c:spPr/>
              <c:txPr>
                <a:bodyPr/>
                <a:lstStyle/>
                <a:p>
                  <a:pPr>
                    <a:defRPr sz="18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&quot;R$&quot;\ #,##0" sourceLinked="0"/>
              <c:spPr/>
              <c:txPr>
                <a:bodyPr/>
                <a:lstStyle/>
                <a:p>
                  <a:pPr>
                    <a:defRPr sz="18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31629818909015E-2"/>
                  <c:y val="6.6898697079634833E-2"/>
                </c:manualLayout>
              </c:layout>
              <c:numFmt formatCode="&quot;R$&quot;\ #,##0" sourceLinked="0"/>
              <c:spPr/>
              <c:txPr>
                <a:bodyPr/>
                <a:lstStyle/>
                <a:p>
                  <a:pPr>
                    <a:defRPr sz="18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R$&quot;\ #,##0" sourceLinked="0"/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'[GRÁFICO APLICAÇÕES.xls]Mês'!$AR$5:$AR$7</c:f>
              <c:strCache>
                <c:ptCount val="3"/>
                <c:pt idx="0">
                  <c:v>SICOOB UNICENTRO BRASILEIRA</c:v>
                </c:pt>
                <c:pt idx="1">
                  <c:v>SICOOBCRED SÃO PAULO </c:v>
                </c:pt>
                <c:pt idx="2">
                  <c:v>UNICRED ESTADO SÃO PAULO</c:v>
                </c:pt>
              </c:strCache>
            </c:strRef>
          </c:cat>
          <c:val>
            <c:numRef>
              <c:f>'[GRÁFICO APLICAÇÕES.xls]Mês'!$FN$5:$FN$7</c:f>
              <c:numCache>
                <c:formatCode>#,##0;[Red]#,##0</c:formatCode>
                <c:ptCount val="3"/>
                <c:pt idx="0">
                  <c:v>955328.28999999992</c:v>
                </c:pt>
                <c:pt idx="1">
                  <c:v>861775.19</c:v>
                </c:pt>
                <c:pt idx="2">
                  <c:v>200000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17593078546828131"/>
          <c:y val="0.88777635818242417"/>
          <c:w val="0.82406921453171866"/>
          <c:h val="0.11222364181757583"/>
        </c:manualLayout>
      </c:layout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pt-BR" b="0"/>
              <a:t>ÍNDICE QUANTITATIVO </a:t>
            </a:r>
          </a:p>
          <a:p>
            <a:pPr>
              <a:defRPr b="0"/>
            </a:pPr>
            <a:r>
              <a:rPr lang="pt-BR" b="0"/>
              <a:t>a cada 10 mil usuários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1"/>
            </a:solidFill>
          </c:spPr>
          <c:invertIfNegative val="0"/>
          <c:dLbls>
            <c:txPr>
              <a:bodyPr rot="0" vert="horz"/>
              <a:lstStyle/>
              <a:p>
                <a:pPr>
                  <a:defRPr sz="2000"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'[Evolução Procedimentos  out 2019.xlsx]U. Americana'!$AC$77;'[Evolução Procedimentos  out 2019.xlsx]U. Americana'!$AK$77</c:f>
              <c:strCache>
                <c:ptCount val="2"/>
                <c:pt idx="0">
                  <c:v>JAN A OUT 2018</c:v>
                </c:pt>
                <c:pt idx="1">
                  <c:v>JAN A OUT 2019</c:v>
                </c:pt>
              </c:strCache>
            </c:strRef>
          </c:cat>
          <c:val>
            <c:numRef>
              <c:f>'[Evolução Procedimentos  out 2019.xlsx]U. Americana'!$AC$91;'[Evolução Procedimentos  out 2019.xlsx]U. Americana'!$AK$91</c:f>
              <c:numCache>
                <c:formatCode>#,##0.00;[Red]#,##0.00</c:formatCode>
                <c:ptCount val="2"/>
                <c:pt idx="0">
                  <c:v>6.5357974096456264</c:v>
                </c:pt>
                <c:pt idx="1">
                  <c:v>4.3703196239162789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27-425B-9809-E3E86B40B7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5545984"/>
        <c:axId val="115565312"/>
      </c:barChart>
      <c:catAx>
        <c:axId val="11554598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200" b="1"/>
            </a:pPr>
            <a:endParaRPr lang="pt-BR"/>
          </a:p>
        </c:txPr>
        <c:crossAx val="115565312"/>
        <c:crosses val="autoZero"/>
        <c:auto val="1"/>
        <c:lblAlgn val="ctr"/>
        <c:lblOffset val="100"/>
        <c:noMultiLvlLbl val="0"/>
      </c:catAx>
      <c:valAx>
        <c:axId val="115565312"/>
        <c:scaling>
          <c:orientation val="minMax"/>
        </c:scaling>
        <c:delete val="1"/>
        <c:axPos val="b"/>
        <c:numFmt formatCode="#,##0.00;[Red]#,##0.00" sourceLinked="1"/>
        <c:majorTickMark val="none"/>
        <c:minorTickMark val="none"/>
        <c:tickLblPos val="nextTo"/>
        <c:crossAx val="115545984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accent6">
        <a:lumMod val="50000"/>
      </a:schemeClr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pt-BR" b="0"/>
              <a:t>ÍNDICE CUSTO POR USUÁRIO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txPr>
              <a:bodyPr rot="0" vert="horz"/>
              <a:lstStyle/>
              <a:p>
                <a:pPr>
                  <a:defRPr sz="2000"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'[Evolução Procedimentos  out 2019.xlsx]U. Americana'!$AD$77;'[Evolução Procedimentos  out 2019.xlsx]U. Americana'!$AL$77</c:f>
              <c:strCache>
                <c:ptCount val="2"/>
                <c:pt idx="0">
                  <c:v>JAN A OUT 2018</c:v>
                </c:pt>
                <c:pt idx="1">
                  <c:v>JAN A OUT 2019</c:v>
                </c:pt>
              </c:strCache>
            </c:strRef>
          </c:cat>
          <c:val>
            <c:numRef>
              <c:f>'[Evolução Procedimentos  out 2019.xlsx]U. Americana'!$AD$91;'[Evolução Procedimentos  out 2019.xlsx]U. Americana'!$AL$91</c:f>
              <c:numCache>
                <c:formatCode>#,##0.00;[Red]#,##0.00</c:formatCode>
                <c:ptCount val="2"/>
                <c:pt idx="0">
                  <c:v>5.1114711595835969</c:v>
                </c:pt>
                <c:pt idx="1">
                  <c:v>4.008963336561858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4B-4075-97AA-FE73916AB4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5806208"/>
        <c:axId val="115808896"/>
      </c:barChart>
      <c:catAx>
        <c:axId val="11580620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200" b="1"/>
            </a:pPr>
            <a:endParaRPr lang="pt-BR"/>
          </a:p>
        </c:txPr>
        <c:crossAx val="115808896"/>
        <c:crosses val="autoZero"/>
        <c:auto val="1"/>
        <c:lblAlgn val="ctr"/>
        <c:lblOffset val="100"/>
        <c:noMultiLvlLbl val="0"/>
      </c:catAx>
      <c:valAx>
        <c:axId val="115808896"/>
        <c:scaling>
          <c:orientation val="minMax"/>
        </c:scaling>
        <c:delete val="1"/>
        <c:axPos val="b"/>
        <c:numFmt formatCode="#,##0.00;[Red]#,##0.00" sourceLinked="1"/>
        <c:majorTickMark val="none"/>
        <c:minorTickMark val="none"/>
        <c:tickLblPos val="nextTo"/>
        <c:crossAx val="115806208"/>
        <c:crosses val="autoZero"/>
        <c:crossBetween val="between"/>
      </c:valAx>
      <c:spPr>
        <a:solidFill>
          <a:schemeClr val="tx1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pt-BR" sz="2000" dirty="0"/>
              <a:t>VARIAÇÃO QUANTITATIVA E VALORES R$ DE  PROCEDIMENTOS </a:t>
            </a:r>
            <a:endParaRPr lang="pt-BR" sz="2000" dirty="0" smtClean="0"/>
          </a:p>
          <a:p>
            <a:pPr>
              <a:defRPr sz="2000"/>
            </a:pPr>
            <a:r>
              <a:rPr lang="pt-BR" sz="2000" dirty="0" smtClean="0"/>
              <a:t> </a:t>
            </a:r>
            <a:r>
              <a:rPr lang="pt-BR" sz="2000" dirty="0"/>
              <a:t>JAN A  OUT 2018/2019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7266454212237936E-2"/>
          <c:y val="0.26809346637543924"/>
          <c:w val="0.97286700052362607"/>
          <c:h val="0.69421711142163312"/>
        </c:manualLayout>
      </c:layout>
      <c:barChart>
        <c:barDir val="col"/>
        <c:grouping val="clustered"/>
        <c:varyColors val="0"/>
        <c:ser>
          <c:idx val="0"/>
          <c:order val="0"/>
          <c:tx>
            <c:v> QTDE 2018</c:v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-1.1122184642277263E-2"/>
                  <c:y val="4.572003812408344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244369284554525E-3"/>
                  <c:y val="1.3775047354458426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7.3999089481019721E-3"/>
                  <c:y val="4.80523755587276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6">
                  <a:lumMod val="60000"/>
                  <a:lumOff val="40000"/>
                </a:schemeClr>
              </a:solidFill>
            </c:spPr>
            <c:txPr>
              <a:bodyPr rot="0" vert="horz"/>
              <a:lstStyle/>
              <a:p>
                <a:pPr>
                  <a:defRPr sz="1400" b="1"/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'[Evolução Procedimentos  out 2019.xlsx]Planilha1'!$A$1:$A$12</c:f>
              <c:strCache>
                <c:ptCount val="12"/>
                <c:pt idx="0">
                  <c:v>ANGIOPLASTIAS</c:v>
                </c:pt>
                <c:pt idx="1">
                  <c:v>MARCA PASSO OUTROS</c:v>
                </c:pt>
                <c:pt idx="2">
                  <c:v>CATETERISMO</c:v>
                </c:pt>
                <c:pt idx="3">
                  <c:v>TRAT. PÓS OPERATÓRIO</c:v>
                </c:pt>
                <c:pt idx="4">
                  <c:v>AVALIAÇÃO DE M.P+ TRATAMENTO PRÉ</c:v>
                </c:pt>
                <c:pt idx="5">
                  <c:v>TROCA VALVAR</c:v>
                </c:pt>
                <c:pt idx="6">
                  <c:v>MARCA PASSO CONVENCIONAL</c:v>
                </c:pt>
                <c:pt idx="7">
                  <c:v>AMPLATZER</c:v>
                </c:pt>
                <c:pt idx="8">
                  <c:v>REVASCULARIZAÇÃO</c:v>
                </c:pt>
                <c:pt idx="9">
                  <c:v>ABLAÇÃO</c:v>
                </c:pt>
                <c:pt idx="10">
                  <c:v>DRENAGENS E VALVOPLASTIAS</c:v>
                </c:pt>
                <c:pt idx="11">
                  <c:v>CONGÊNITA</c:v>
                </c:pt>
              </c:strCache>
            </c:strRef>
          </c:cat>
          <c:val>
            <c:numRef>
              <c:f>'[Evolução Procedimentos  out 2019.xlsx]Planilha1'!$B$1:$B$12</c:f>
              <c:numCache>
                <c:formatCode>#,##0;[Red]#,##0</c:formatCode>
                <c:ptCount val="12"/>
                <c:pt idx="0">
                  <c:v>88</c:v>
                </c:pt>
                <c:pt idx="1">
                  <c:v>7</c:v>
                </c:pt>
                <c:pt idx="2">
                  <c:v>334</c:v>
                </c:pt>
                <c:pt idx="3">
                  <c:v>10</c:v>
                </c:pt>
                <c:pt idx="4">
                  <c:v>276</c:v>
                </c:pt>
                <c:pt idx="5">
                  <c:v>14</c:v>
                </c:pt>
                <c:pt idx="6">
                  <c:v>34</c:v>
                </c:pt>
                <c:pt idx="7">
                  <c:v>3</c:v>
                </c:pt>
                <c:pt idx="8">
                  <c:v>22</c:v>
                </c:pt>
                <c:pt idx="9">
                  <c:v>21</c:v>
                </c:pt>
                <c:pt idx="10">
                  <c:v>3</c:v>
                </c:pt>
                <c:pt idx="1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35-4744-B71C-35B83751E864}"/>
            </c:ext>
          </c:extLst>
        </c:ser>
        <c:ser>
          <c:idx val="1"/>
          <c:order val="1"/>
          <c:tx>
            <c:v>QTDE 2019</c:v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561092321138631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2218464227726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23440310650498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673310785366357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44887385691090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673310785366357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6.673310785366357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 rot="0" vert="horz" anchor="b" anchorCtr="0"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'[Evolução Procedimentos  out 2019.xlsx]Planilha1'!$A$1:$A$12</c:f>
              <c:strCache>
                <c:ptCount val="12"/>
                <c:pt idx="0">
                  <c:v>ANGIOPLASTIAS</c:v>
                </c:pt>
                <c:pt idx="1">
                  <c:v>MARCA PASSO OUTROS</c:v>
                </c:pt>
                <c:pt idx="2">
                  <c:v>CATETERISMO</c:v>
                </c:pt>
                <c:pt idx="3">
                  <c:v>TRAT. PÓS OPERATÓRIO</c:v>
                </c:pt>
                <c:pt idx="4">
                  <c:v>AVALIAÇÃO DE M.P+ TRATAMENTO PRÉ</c:v>
                </c:pt>
                <c:pt idx="5">
                  <c:v>TROCA VALVAR</c:v>
                </c:pt>
                <c:pt idx="6">
                  <c:v>MARCA PASSO CONVENCIONAL</c:v>
                </c:pt>
                <c:pt idx="7">
                  <c:v>AMPLATZER</c:v>
                </c:pt>
                <c:pt idx="8">
                  <c:v>REVASCULARIZAÇÃO</c:v>
                </c:pt>
                <c:pt idx="9">
                  <c:v>ABLAÇÃO</c:v>
                </c:pt>
                <c:pt idx="10">
                  <c:v>DRENAGENS E VALVOPLASTIAS</c:v>
                </c:pt>
                <c:pt idx="11">
                  <c:v>CONGÊNITA</c:v>
                </c:pt>
              </c:strCache>
            </c:strRef>
          </c:cat>
          <c:val>
            <c:numRef>
              <c:f>'[Evolução Procedimentos  out 2019.xlsx]Planilha1'!$D$1:$D$12</c:f>
              <c:numCache>
                <c:formatCode>#,##0;[Red]#,##0</c:formatCode>
                <c:ptCount val="12"/>
                <c:pt idx="0">
                  <c:v>57</c:v>
                </c:pt>
                <c:pt idx="1">
                  <c:v>6</c:v>
                </c:pt>
                <c:pt idx="2">
                  <c:v>210</c:v>
                </c:pt>
                <c:pt idx="3">
                  <c:v>8</c:v>
                </c:pt>
                <c:pt idx="4">
                  <c:v>288</c:v>
                </c:pt>
                <c:pt idx="5">
                  <c:v>10</c:v>
                </c:pt>
                <c:pt idx="6">
                  <c:v>30</c:v>
                </c:pt>
                <c:pt idx="7">
                  <c:v>1</c:v>
                </c:pt>
                <c:pt idx="8">
                  <c:v>20</c:v>
                </c:pt>
                <c:pt idx="9">
                  <c:v>14</c:v>
                </c:pt>
                <c:pt idx="10">
                  <c:v>4</c:v>
                </c:pt>
                <c:pt idx="1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235-4744-B71C-35B83751E864}"/>
            </c:ext>
          </c:extLst>
        </c:ser>
        <c:ser>
          <c:idx val="2"/>
          <c:order val="2"/>
          <c:tx>
            <c:v>VARIAÇÃO EM R$</c:v>
          </c:tx>
          <c:spPr>
            <a:solidFill>
              <a:schemeClr val="bg1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11"/>
              <c:layout>
                <c:manualLayout>
                  <c:x val="1.2333181580169952E-2"/>
                  <c:y val="0.223841038077950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R$&quot;\ #,##0" sourceLinked="0"/>
            <c:spPr>
              <a:solidFill>
                <a:schemeClr val="bg1"/>
              </a:solidFill>
            </c:spPr>
            <c:txPr>
              <a:bodyPr rot="-5400000" vert="horz" anchor="ctr" anchorCtr="0"/>
              <a:lstStyle/>
              <a:p>
                <a:pPr>
                  <a:defRPr sz="1800" b="1"/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'[Evolução Procedimentos  out 2019.xlsx]Planilha1'!$A$1:$A$12</c:f>
              <c:strCache>
                <c:ptCount val="12"/>
                <c:pt idx="0">
                  <c:v>ANGIOPLASTIAS</c:v>
                </c:pt>
                <c:pt idx="1">
                  <c:v>MARCA PASSO OUTROS</c:v>
                </c:pt>
                <c:pt idx="2">
                  <c:v>CATETERISMO</c:v>
                </c:pt>
                <c:pt idx="3">
                  <c:v>TRAT. PÓS OPERATÓRIO</c:v>
                </c:pt>
                <c:pt idx="4">
                  <c:v>AVALIAÇÃO DE M.P+ TRATAMENTO PRÉ</c:v>
                </c:pt>
                <c:pt idx="5">
                  <c:v>TROCA VALVAR</c:v>
                </c:pt>
                <c:pt idx="6">
                  <c:v>MARCA PASSO CONVENCIONAL</c:v>
                </c:pt>
                <c:pt idx="7">
                  <c:v>AMPLATZER</c:v>
                </c:pt>
                <c:pt idx="8">
                  <c:v>REVASCULARIZAÇÃO</c:v>
                </c:pt>
                <c:pt idx="9">
                  <c:v>ABLAÇÃO</c:v>
                </c:pt>
                <c:pt idx="10">
                  <c:v>DRENAGENS E VALVOPLASTIAS</c:v>
                </c:pt>
                <c:pt idx="11">
                  <c:v>CONGÊNITA</c:v>
                </c:pt>
              </c:strCache>
            </c:strRef>
          </c:cat>
          <c:val>
            <c:numRef>
              <c:f>'[Evolução Procedimentos  out 2019.xlsx]Planilha1'!$F$1:$F$12</c:f>
              <c:numCache>
                <c:formatCode>#,##0;[Red]#,##0</c:formatCode>
                <c:ptCount val="12"/>
                <c:pt idx="0">
                  <c:v>-232739.49</c:v>
                </c:pt>
                <c:pt idx="1">
                  <c:v>-193267.89</c:v>
                </c:pt>
                <c:pt idx="2">
                  <c:v>-155648.34999999998</c:v>
                </c:pt>
                <c:pt idx="3">
                  <c:v>-140754.04</c:v>
                </c:pt>
                <c:pt idx="4">
                  <c:v>-105716.18</c:v>
                </c:pt>
                <c:pt idx="5">
                  <c:v>-103300.16000000009</c:v>
                </c:pt>
                <c:pt idx="6">
                  <c:v>-64299.770000000048</c:v>
                </c:pt>
                <c:pt idx="7">
                  <c:v>-57690.92</c:v>
                </c:pt>
                <c:pt idx="8">
                  <c:v>-23290.550000000105</c:v>
                </c:pt>
                <c:pt idx="9">
                  <c:v>-14212.220000000001</c:v>
                </c:pt>
                <c:pt idx="10">
                  <c:v>83670.330000000016</c:v>
                </c:pt>
                <c:pt idx="11">
                  <c:v>161218.35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235-4744-B71C-35B83751E8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6131712"/>
        <c:axId val="116133248"/>
      </c:barChart>
      <c:catAx>
        <c:axId val="11613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050"/>
            </a:pPr>
            <a:endParaRPr lang="pt-BR"/>
          </a:p>
        </c:txPr>
        <c:crossAx val="116133248"/>
        <c:crosses val="autoZero"/>
        <c:auto val="1"/>
        <c:lblAlgn val="ctr"/>
        <c:lblOffset val="100"/>
        <c:noMultiLvlLbl val="0"/>
      </c:catAx>
      <c:valAx>
        <c:axId val="116133248"/>
        <c:scaling>
          <c:orientation val="minMax"/>
        </c:scaling>
        <c:delete val="1"/>
        <c:axPos val="l"/>
        <c:numFmt formatCode="#,##0;[Red]#,##0" sourceLinked="1"/>
        <c:majorTickMark val="none"/>
        <c:minorTickMark val="none"/>
        <c:tickLblPos val="nextTo"/>
        <c:crossAx val="11613171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'[Relatório de análise Balancetes Outubro 2019 v.1.xlsx]Resultado por Associada 19'!$A$27</c:f>
              <c:strCache>
                <c:ptCount val="1"/>
                <c:pt idx="0">
                  <c:v>Receita Mensalidade </c:v>
                </c:pt>
              </c:strCache>
            </c:strRef>
          </c:tx>
          <c:cat>
            <c:strRef>
              <c:f>'[Relatório de análise Balancetes Outubro 2019 v.1.xlsx]Resultado por Associada 19'!$B$26:$K$26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</c:strCache>
            </c:strRef>
          </c:cat>
          <c:val>
            <c:numRef>
              <c:f>'[Relatório de análise Balancetes Outubro 2019 v.1.xlsx]Resultado por Associada 19'!$B$27:$K$27</c:f>
              <c:numCache>
                <c:formatCode>#,##0_);\(#,##0\)</c:formatCode>
                <c:ptCount val="10"/>
                <c:pt idx="0">
                  <c:v>439732.8</c:v>
                </c:pt>
                <c:pt idx="1">
                  <c:v>447007.6</c:v>
                </c:pt>
                <c:pt idx="2">
                  <c:v>452821.2</c:v>
                </c:pt>
                <c:pt idx="3">
                  <c:v>450356.4</c:v>
                </c:pt>
                <c:pt idx="4">
                  <c:v>567058.5</c:v>
                </c:pt>
                <c:pt idx="5">
                  <c:v>450668.4</c:v>
                </c:pt>
                <c:pt idx="6">
                  <c:v>449254</c:v>
                </c:pt>
                <c:pt idx="7">
                  <c:v>1359515.424562403</c:v>
                </c:pt>
                <c:pt idx="8">
                  <c:v>449238.4</c:v>
                </c:pt>
                <c:pt idx="9">
                  <c:v>486544.8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52-487A-8478-799EE2F592B4}"/>
            </c:ext>
          </c:extLst>
        </c:ser>
        <c:ser>
          <c:idx val="1"/>
          <c:order val="1"/>
          <c:tx>
            <c:strRef>
              <c:f>'[Relatório de análise Balancetes Outubro 2019 v.1.xlsx]Resultado por Associada 19'!$A$34</c:f>
              <c:strCache>
                <c:ptCount val="1"/>
                <c:pt idx="0">
                  <c:v>Custo Assist+ Despesa ADM</c:v>
                </c:pt>
              </c:strCache>
            </c:strRef>
          </c:tx>
          <c:spPr>
            <a:ln w="25400">
              <a:noFill/>
            </a:ln>
          </c:spPr>
          <c:cat>
            <c:strRef>
              <c:f>'[Relatório de análise Balancetes Outubro 2019 v.1.xlsx]Resultado por Associada 19'!$B$26:$K$26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</c:strCache>
            </c:strRef>
          </c:cat>
          <c:val>
            <c:numRef>
              <c:f>'[Relatório de análise Balancetes Outubro 2019 v.1.xlsx]Resultado por Associada 19'!$B$34:$K$34</c:f>
              <c:numCache>
                <c:formatCode>#,##0_);\(#,##0\)</c:formatCode>
                <c:ptCount val="10"/>
                <c:pt idx="0">
                  <c:v>315832.91058915481</c:v>
                </c:pt>
                <c:pt idx="1">
                  <c:v>436081.98467003036</c:v>
                </c:pt>
                <c:pt idx="2">
                  <c:v>716319.75208704465</c:v>
                </c:pt>
                <c:pt idx="3">
                  <c:v>678586.49858192331</c:v>
                </c:pt>
                <c:pt idx="4">
                  <c:v>843920.84449080902</c:v>
                </c:pt>
                <c:pt idx="5">
                  <c:v>782286.49414344097</c:v>
                </c:pt>
                <c:pt idx="6">
                  <c:v>87659.739297335356</c:v>
                </c:pt>
                <c:pt idx="7">
                  <c:v>460501.95789852657</c:v>
                </c:pt>
                <c:pt idx="8">
                  <c:v>480909.87895525718</c:v>
                </c:pt>
                <c:pt idx="9">
                  <c:v>659938.10619885614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33-4596-837C-1782F77D4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206592"/>
        <c:axId val="116212480"/>
      </c:areaChart>
      <c:catAx>
        <c:axId val="11620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116212480"/>
        <c:crosses val="autoZero"/>
        <c:auto val="1"/>
        <c:lblAlgn val="ctr"/>
        <c:lblOffset val="100"/>
        <c:noMultiLvlLbl val="1"/>
      </c:catAx>
      <c:valAx>
        <c:axId val="116212480"/>
        <c:scaling>
          <c:orientation val="minMax"/>
          <c:max val="140000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16206592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'[Relatório de análise Balancetes Dez 2018 v.1.xlsx]Resultado por Associada 18'!$A$26</c:f>
              <c:strCache>
                <c:ptCount val="1"/>
                <c:pt idx="0">
                  <c:v>Receita Mensalidade </c:v>
                </c:pt>
              </c:strCache>
            </c:strRef>
          </c:tx>
          <c:cat>
            <c:strRef>
              <c:f>'[Relatório de análise Balancetes Dez 2018 v.1.xlsx]Resultado por Associada 18'!$B$25:$K$25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</c:strCache>
            </c:strRef>
          </c:cat>
          <c:val>
            <c:numRef>
              <c:f>'[Relatório de análise Balancetes Dez 2018 v.1.xlsx]Resultado por Associada 18'!$B$26:$K$26</c:f>
              <c:numCache>
                <c:formatCode>#,##0_);\(#,##0\)</c:formatCode>
                <c:ptCount val="10"/>
                <c:pt idx="0">
                  <c:v>428188.8</c:v>
                </c:pt>
                <c:pt idx="1">
                  <c:v>449737.6</c:v>
                </c:pt>
                <c:pt idx="2">
                  <c:v>439899.2</c:v>
                </c:pt>
                <c:pt idx="3">
                  <c:v>439405.2</c:v>
                </c:pt>
                <c:pt idx="4">
                  <c:v>439540.4</c:v>
                </c:pt>
                <c:pt idx="5">
                  <c:v>438729.2</c:v>
                </c:pt>
                <c:pt idx="6">
                  <c:v>437923.2</c:v>
                </c:pt>
                <c:pt idx="7">
                  <c:v>431532.4</c:v>
                </c:pt>
                <c:pt idx="8">
                  <c:v>441558</c:v>
                </c:pt>
                <c:pt idx="9">
                  <c:v>440076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E9-4BD9-A7D0-6AE8D713487E}"/>
            </c:ext>
          </c:extLst>
        </c:ser>
        <c:ser>
          <c:idx val="1"/>
          <c:order val="1"/>
          <c:tx>
            <c:strRef>
              <c:f>'[Relatório de análise Balancetes Dez 2018 v.1.xlsx]Resultado por Associada 18'!$A$33</c:f>
              <c:strCache>
                <c:ptCount val="1"/>
                <c:pt idx="0">
                  <c:v>Custo Assist+ Despesa ADM</c:v>
                </c:pt>
              </c:strCache>
            </c:strRef>
          </c:tx>
          <c:spPr>
            <a:ln w="25400">
              <a:noFill/>
            </a:ln>
          </c:spPr>
          <c:cat>
            <c:strRef>
              <c:f>'[Relatório de análise Balancetes Dez 2018 v.1.xlsx]Resultado por Associada 18'!$B$25:$K$25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</c:strCache>
            </c:strRef>
          </c:cat>
          <c:val>
            <c:numRef>
              <c:f>'[Relatório de análise Balancetes Dez 2018 v.1.xlsx]Resultado por Associada 18'!$B$33:$K$33</c:f>
              <c:numCache>
                <c:formatCode>#,##0_);\(#,##0\)</c:formatCode>
                <c:ptCount val="10"/>
                <c:pt idx="0">
                  <c:v>434812.38297663344</c:v>
                </c:pt>
                <c:pt idx="1">
                  <c:v>75057.431779284496</c:v>
                </c:pt>
                <c:pt idx="2">
                  <c:v>372085.08647787571</c:v>
                </c:pt>
                <c:pt idx="3">
                  <c:v>544045.4702761427</c:v>
                </c:pt>
                <c:pt idx="4">
                  <c:v>142866.17618902895</c:v>
                </c:pt>
                <c:pt idx="5">
                  <c:v>239488.32307971056</c:v>
                </c:pt>
                <c:pt idx="6">
                  <c:v>528987.2515247548</c:v>
                </c:pt>
                <c:pt idx="7">
                  <c:v>365826.77491451974</c:v>
                </c:pt>
                <c:pt idx="8">
                  <c:v>336121.91172202065</c:v>
                </c:pt>
                <c:pt idx="9">
                  <c:v>481284.97580333368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E9-4BD9-A7D0-6AE8D71348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234496"/>
        <c:axId val="116248576"/>
      </c:areaChart>
      <c:catAx>
        <c:axId val="11623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116248576"/>
        <c:crosses val="autoZero"/>
        <c:auto val="1"/>
        <c:lblAlgn val="ctr"/>
        <c:lblOffset val="100"/>
        <c:noMultiLvlLbl val="0"/>
      </c:catAx>
      <c:valAx>
        <c:axId val="116248576"/>
        <c:scaling>
          <c:orientation val="minMax"/>
          <c:max val="1400000"/>
        </c:scaling>
        <c:delete val="0"/>
        <c:axPos val="l"/>
        <c:majorGridlines/>
        <c:numFmt formatCode="#,##0_);\(#,##0\)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16234496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pt-BR" b="0"/>
              <a:t>ÍNDICE QUANTITATIVO </a:t>
            </a:r>
          </a:p>
          <a:p>
            <a:pPr>
              <a:defRPr b="0"/>
            </a:pPr>
            <a:r>
              <a:rPr lang="pt-BR" b="0"/>
              <a:t>a cada 10 mil usuários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1"/>
            </a:solidFill>
          </c:spPr>
          <c:invertIfNegative val="0"/>
          <c:dLbls>
            <c:txPr>
              <a:bodyPr rot="0" vert="horz"/>
              <a:lstStyle/>
              <a:p>
                <a:pPr>
                  <a:defRPr sz="2000"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'[Evolução Procedimentos  out 2019.xlsx]U. Sorocaba '!$AC$79;'[Evolução Procedimentos  out 2019.xlsx]U. Sorocaba '!$AK$79</c:f>
              <c:strCache>
                <c:ptCount val="2"/>
                <c:pt idx="0">
                  <c:v>JAN A OUT 2018</c:v>
                </c:pt>
                <c:pt idx="1">
                  <c:v>JAN A OUT 2019</c:v>
                </c:pt>
              </c:strCache>
            </c:strRef>
          </c:cat>
          <c:val>
            <c:numRef>
              <c:f>'[Evolução Procedimentos  out 2019.xlsx]U. Sorocaba '!$AC$93;'[Evolução Procedimentos  out 2019.xlsx]U. Sorocaba '!$AK$93</c:f>
              <c:numCache>
                <c:formatCode>#,##0.00;[Red]#,##0.00</c:formatCode>
                <c:ptCount val="2"/>
                <c:pt idx="0">
                  <c:v>5.026227662033607</c:v>
                </c:pt>
                <c:pt idx="1">
                  <c:v>5.0384894261218456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D9-42BE-B05B-030A0EAB42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4541696"/>
        <c:axId val="114552832"/>
      </c:barChart>
      <c:catAx>
        <c:axId val="114541696"/>
        <c:scaling>
          <c:orientation val="minMax"/>
        </c:scaling>
        <c:delete val="0"/>
        <c:axPos val="l"/>
        <c:numFmt formatCode="#,##0;[Red]#,##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800" b="0"/>
            </a:pPr>
            <a:endParaRPr lang="pt-BR"/>
          </a:p>
        </c:txPr>
        <c:crossAx val="114552832"/>
        <c:crosses val="autoZero"/>
        <c:auto val="1"/>
        <c:lblAlgn val="ctr"/>
        <c:lblOffset val="100"/>
        <c:noMultiLvlLbl val="0"/>
      </c:catAx>
      <c:valAx>
        <c:axId val="114552832"/>
        <c:scaling>
          <c:orientation val="minMax"/>
        </c:scaling>
        <c:delete val="1"/>
        <c:axPos val="b"/>
        <c:numFmt formatCode="#,##0.00;[Red]#,##0.00" sourceLinked="1"/>
        <c:majorTickMark val="none"/>
        <c:minorTickMark val="none"/>
        <c:tickLblPos val="nextTo"/>
        <c:crossAx val="114541696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accent6">
        <a:lumMod val="50000"/>
      </a:schemeClr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pt-BR" b="0"/>
              <a:t>ÍNDICE CUSTO POR USUÁRIO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txPr>
              <a:bodyPr rot="0" vert="horz"/>
              <a:lstStyle/>
              <a:p>
                <a:pPr>
                  <a:defRPr sz="2000"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'[Evolução Procedimentos  out 2019.xlsx]U. Sorocaba '!$AD$79;'[Evolução Procedimentos  out 2019.xlsx]U. Sorocaba '!$AL$79</c:f>
              <c:strCache>
                <c:ptCount val="2"/>
                <c:pt idx="0">
                  <c:v>JAN A OUT 2018</c:v>
                </c:pt>
                <c:pt idx="1">
                  <c:v>JAN A OUT 2019</c:v>
                </c:pt>
              </c:strCache>
            </c:strRef>
          </c:cat>
          <c:val>
            <c:numRef>
              <c:f>'[Evolução Procedimentos  out 2019.xlsx]U. Sorocaba '!$AD$93;'[Evolução Procedimentos  out 2019.xlsx]U. Sorocaba '!$AL$93</c:f>
              <c:numCache>
                <c:formatCode>#,##0.00;[Red]#,##0.00</c:formatCode>
                <c:ptCount val="2"/>
                <c:pt idx="0">
                  <c:v>4.1733998518211184</c:v>
                </c:pt>
                <c:pt idx="1">
                  <c:v>6.3265337173395846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27-4C1D-A3E7-2662E3C8E8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4564096"/>
        <c:axId val="114579328"/>
      </c:barChart>
      <c:catAx>
        <c:axId val="114564096"/>
        <c:scaling>
          <c:orientation val="minMax"/>
        </c:scaling>
        <c:delete val="0"/>
        <c:axPos val="l"/>
        <c:numFmt formatCode="#,##0;[Red]#,##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800" b="0"/>
            </a:pPr>
            <a:endParaRPr lang="pt-BR"/>
          </a:p>
        </c:txPr>
        <c:crossAx val="114579328"/>
        <c:crosses val="autoZero"/>
        <c:auto val="1"/>
        <c:lblAlgn val="ctr"/>
        <c:lblOffset val="100"/>
        <c:noMultiLvlLbl val="0"/>
      </c:catAx>
      <c:valAx>
        <c:axId val="114579328"/>
        <c:scaling>
          <c:orientation val="minMax"/>
        </c:scaling>
        <c:delete val="1"/>
        <c:axPos val="b"/>
        <c:numFmt formatCode="#,##0.00;[Red]#,##0.00" sourceLinked="1"/>
        <c:majorTickMark val="none"/>
        <c:minorTickMark val="none"/>
        <c:tickLblPos val="nextTo"/>
        <c:crossAx val="11456409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A804AE-AF96-425A-B461-22210A66418F}" type="doc">
      <dgm:prSet loTypeId="urn:microsoft.com/office/officeart/2008/layout/Squa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B1762CE3-221F-4665-ACBE-B52D63756404}">
      <dgm:prSet phldrT="[Texto]" custT="1"/>
      <dgm:spPr/>
      <dgm:t>
        <a:bodyPr/>
        <a:lstStyle/>
        <a:p>
          <a:pPr algn="ctr"/>
          <a:r>
            <a:rPr lang="pt-BR" sz="2000" b="1" kern="1200" dirty="0" smtClean="0">
              <a:solidFill>
                <a:srgbClr val="FF0000"/>
              </a:solidFill>
              <a:latin typeface="Trebuchet MS" panose="020B0603020202020204" pitchFamily="34" charset="0"/>
              <a:ea typeface="+mn-ea"/>
              <a:cs typeface="Arial" pitchFamily="34" charset="0"/>
            </a:rPr>
            <a:t>4. </a:t>
          </a:r>
          <a:r>
            <a:rPr lang="pt-BR" sz="1600" b="1" kern="1200" dirty="0" smtClean="0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rial" pitchFamily="34" charset="0"/>
            </a:rPr>
            <a:t>IMPLEMENTAÇÃO ESTRATÉGIA</a:t>
          </a:r>
          <a:endParaRPr lang="pt-BR" sz="1600" b="1" kern="1200" dirty="0">
            <a:solidFill>
              <a:prstClr val="black"/>
            </a:solidFill>
            <a:latin typeface="Trebuchet MS" panose="020B0603020202020204" pitchFamily="34" charset="0"/>
            <a:ea typeface="+mn-ea"/>
            <a:cs typeface="Arial" pitchFamily="34" charset="0"/>
          </a:endParaRPr>
        </a:p>
      </dgm:t>
    </dgm:pt>
    <dgm:pt modelId="{FC23681A-86BD-4AF3-9529-633161C38C28}" type="parTrans" cxnId="{EF66873B-3A8B-4D6C-B45D-426FB154AB83}">
      <dgm:prSet/>
      <dgm:spPr/>
      <dgm:t>
        <a:bodyPr/>
        <a:lstStyle/>
        <a:p>
          <a:endParaRPr lang="pt-BR"/>
        </a:p>
      </dgm:t>
    </dgm:pt>
    <dgm:pt modelId="{979DAC25-3E76-4FFC-B3BF-EA295CFA2B96}" type="sibTrans" cxnId="{EF66873B-3A8B-4D6C-B45D-426FB154AB83}">
      <dgm:prSet/>
      <dgm:spPr/>
      <dgm:t>
        <a:bodyPr/>
        <a:lstStyle/>
        <a:p>
          <a:endParaRPr lang="pt-BR"/>
        </a:p>
      </dgm:t>
    </dgm:pt>
    <dgm:pt modelId="{0D6C43AD-8CC5-4F82-A4E2-AD4DD2C93E23}">
      <dgm:prSet phldrT="[Texto]" custT="1"/>
      <dgm:spPr/>
      <dgm:t>
        <a:bodyPr/>
        <a:lstStyle/>
        <a:p>
          <a:r>
            <a:rPr lang="pt-BR" sz="1400" dirty="0" smtClean="0"/>
            <a:t>Criar mapas de Convergências dos objetivos estratégicos</a:t>
          </a:r>
          <a:endParaRPr lang="pt-BR" sz="1400" dirty="0"/>
        </a:p>
      </dgm:t>
    </dgm:pt>
    <dgm:pt modelId="{4637D1DF-7E59-4439-935A-89AA37192078}" type="parTrans" cxnId="{DBF9E7BC-E9A0-4486-8061-2775D4D68D2C}">
      <dgm:prSet/>
      <dgm:spPr/>
      <dgm:t>
        <a:bodyPr/>
        <a:lstStyle/>
        <a:p>
          <a:endParaRPr lang="pt-BR"/>
        </a:p>
      </dgm:t>
    </dgm:pt>
    <dgm:pt modelId="{D37B56F7-C1CD-4B37-8873-D88F39F65C4E}" type="sibTrans" cxnId="{DBF9E7BC-E9A0-4486-8061-2775D4D68D2C}">
      <dgm:prSet/>
      <dgm:spPr/>
      <dgm:t>
        <a:bodyPr/>
        <a:lstStyle/>
        <a:p>
          <a:endParaRPr lang="pt-BR"/>
        </a:p>
      </dgm:t>
    </dgm:pt>
    <dgm:pt modelId="{ED826F0E-8987-4C9D-903B-F21C49BE89A3}">
      <dgm:prSet phldrT="[Texto]" custT="1"/>
      <dgm:spPr/>
      <dgm:t>
        <a:bodyPr/>
        <a:lstStyle/>
        <a:p>
          <a:r>
            <a:rPr lang="pt-BR" sz="1400" dirty="0" smtClean="0"/>
            <a:t>Criar projetos/Plano ação</a:t>
          </a:r>
          <a:endParaRPr lang="pt-BR" sz="1400" dirty="0"/>
        </a:p>
      </dgm:t>
    </dgm:pt>
    <dgm:pt modelId="{AB14762A-7824-481E-AC75-1CE6363EF000}" type="parTrans" cxnId="{A2E1D8B2-D9EE-4332-85D5-E19F682547B0}">
      <dgm:prSet/>
      <dgm:spPr/>
      <dgm:t>
        <a:bodyPr/>
        <a:lstStyle/>
        <a:p>
          <a:endParaRPr lang="pt-BR"/>
        </a:p>
      </dgm:t>
    </dgm:pt>
    <dgm:pt modelId="{5FD56BBA-068C-48E3-85C6-2946A083BEBE}" type="sibTrans" cxnId="{A2E1D8B2-D9EE-4332-85D5-E19F682547B0}">
      <dgm:prSet/>
      <dgm:spPr/>
      <dgm:t>
        <a:bodyPr/>
        <a:lstStyle/>
        <a:p>
          <a:endParaRPr lang="pt-BR"/>
        </a:p>
      </dgm:t>
    </dgm:pt>
    <dgm:pt modelId="{E3B59CFB-F84D-4B96-B7EC-FA864DA03D12}">
      <dgm:prSet phldrT="[Texto]" custT="1"/>
      <dgm:spPr/>
      <dgm:t>
        <a:bodyPr/>
        <a:lstStyle/>
        <a:p>
          <a:r>
            <a:rPr lang="pt-BR" sz="1400" dirty="0" smtClean="0"/>
            <a:t>Orçar e aplicar recursos</a:t>
          </a:r>
          <a:endParaRPr lang="pt-BR" sz="1400" dirty="0"/>
        </a:p>
      </dgm:t>
    </dgm:pt>
    <dgm:pt modelId="{B9DA728C-84E8-4E35-BA81-751B788DC5B3}" type="parTrans" cxnId="{781EC3CB-76CB-46FA-9E5C-8C49BE5E6E69}">
      <dgm:prSet/>
      <dgm:spPr/>
      <dgm:t>
        <a:bodyPr/>
        <a:lstStyle/>
        <a:p>
          <a:endParaRPr lang="pt-BR"/>
        </a:p>
      </dgm:t>
    </dgm:pt>
    <dgm:pt modelId="{848219D5-BB22-488E-A389-8A733CA7036D}" type="sibTrans" cxnId="{781EC3CB-76CB-46FA-9E5C-8C49BE5E6E69}">
      <dgm:prSet/>
      <dgm:spPr/>
      <dgm:t>
        <a:bodyPr/>
        <a:lstStyle/>
        <a:p>
          <a:endParaRPr lang="pt-BR"/>
        </a:p>
      </dgm:t>
    </dgm:pt>
    <dgm:pt modelId="{608689E1-1C1D-4C13-8E5D-01E66FC8FD33}" type="pres">
      <dgm:prSet presAssocID="{02A804AE-AF96-425A-B461-22210A66418F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A83127BB-40A8-4144-A3B3-CDB005E6662B}" type="pres">
      <dgm:prSet presAssocID="{B1762CE3-221F-4665-ACBE-B52D63756404}" presName="root" presStyleCnt="0">
        <dgm:presLayoutVars>
          <dgm:chMax/>
          <dgm:chPref/>
        </dgm:presLayoutVars>
      </dgm:prSet>
      <dgm:spPr/>
    </dgm:pt>
    <dgm:pt modelId="{5841EDDF-528A-48A0-9E28-7C51458E46E2}" type="pres">
      <dgm:prSet presAssocID="{B1762CE3-221F-4665-ACBE-B52D63756404}" presName="rootComposite" presStyleCnt="0">
        <dgm:presLayoutVars/>
      </dgm:prSet>
      <dgm:spPr/>
    </dgm:pt>
    <dgm:pt modelId="{063B2337-F36B-446C-89BF-9F79B4D8EA5C}" type="pres">
      <dgm:prSet presAssocID="{B1762CE3-221F-4665-ACBE-B52D63756404}" presName="ParentAccent" presStyleLbl="alignNode1" presStyleIdx="0" presStyleCnt="1"/>
      <dgm:spPr>
        <a:solidFill>
          <a:srgbClr val="008C50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DBA6CC1C-C1C3-48C5-B1B5-C67E32998E3B}" type="pres">
      <dgm:prSet presAssocID="{B1762CE3-221F-4665-ACBE-B52D63756404}" presName="ParentSmallAccent" presStyleLbl="fgAcc1" presStyleIdx="0" presStyleCnt="1"/>
      <dgm:spPr>
        <a:solidFill>
          <a:schemeClr val="accent6">
            <a:lumMod val="75000"/>
            <a:alpha val="9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0EC49A35-2F33-4B1E-8C32-CA91E6331AD5}" type="pres">
      <dgm:prSet presAssocID="{B1762CE3-221F-4665-ACBE-B52D63756404}" presName="Parent" presStyleLbl="revTx" presStyleIdx="0" presStyleCnt="4" custScaleX="10484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982218-94C3-4249-A5FB-14E661DD64F9}" type="pres">
      <dgm:prSet presAssocID="{B1762CE3-221F-4665-ACBE-B52D63756404}" presName="childShape" presStyleCnt="0">
        <dgm:presLayoutVars>
          <dgm:chMax val="0"/>
          <dgm:chPref val="0"/>
        </dgm:presLayoutVars>
      </dgm:prSet>
      <dgm:spPr/>
    </dgm:pt>
    <dgm:pt modelId="{75BEBB4F-E506-4490-96D0-7DB81317829A}" type="pres">
      <dgm:prSet presAssocID="{0D6C43AD-8CC5-4F82-A4E2-AD4DD2C93E23}" presName="childComposite" presStyleCnt="0">
        <dgm:presLayoutVars>
          <dgm:chMax val="0"/>
          <dgm:chPref val="0"/>
        </dgm:presLayoutVars>
      </dgm:prSet>
      <dgm:spPr/>
    </dgm:pt>
    <dgm:pt modelId="{5CED73C6-917E-4E16-8865-59B9C0AA9202}" type="pres">
      <dgm:prSet presAssocID="{0D6C43AD-8CC5-4F82-A4E2-AD4DD2C93E23}" presName="ChildAccent" presStyleLbl="solidFgAcc1" presStyleIdx="0" presStyleCnt="3"/>
      <dgm:spPr>
        <a:solidFill>
          <a:srgbClr val="008C50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227480B0-95DC-4E52-B4CA-4B27B8D612F0}" type="pres">
      <dgm:prSet presAssocID="{0D6C43AD-8CC5-4F82-A4E2-AD4DD2C93E23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16177D-AEC4-4E9D-9FC5-C471DEA916FC}" type="pres">
      <dgm:prSet presAssocID="{ED826F0E-8987-4C9D-903B-F21C49BE89A3}" presName="childComposite" presStyleCnt="0">
        <dgm:presLayoutVars>
          <dgm:chMax val="0"/>
          <dgm:chPref val="0"/>
        </dgm:presLayoutVars>
      </dgm:prSet>
      <dgm:spPr/>
    </dgm:pt>
    <dgm:pt modelId="{42190D64-C1D3-4A02-A377-716B1632D8E2}" type="pres">
      <dgm:prSet presAssocID="{ED826F0E-8987-4C9D-903B-F21C49BE89A3}" presName="ChildAccent" presStyleLbl="solidFgAcc1" presStyleIdx="1" presStyleCnt="3"/>
      <dgm:spPr>
        <a:solidFill>
          <a:srgbClr val="008C50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EFCA3440-3D78-43EC-AAE3-9647149846E2}" type="pres">
      <dgm:prSet presAssocID="{ED826F0E-8987-4C9D-903B-F21C49BE89A3}" presName="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03EDB2-2D27-466B-A31B-0B79C9A3161D}" type="pres">
      <dgm:prSet presAssocID="{E3B59CFB-F84D-4B96-B7EC-FA864DA03D12}" presName="childComposite" presStyleCnt="0">
        <dgm:presLayoutVars>
          <dgm:chMax val="0"/>
          <dgm:chPref val="0"/>
        </dgm:presLayoutVars>
      </dgm:prSet>
      <dgm:spPr/>
    </dgm:pt>
    <dgm:pt modelId="{D103899B-2732-4232-9CA8-9237CEE0C84A}" type="pres">
      <dgm:prSet presAssocID="{E3B59CFB-F84D-4B96-B7EC-FA864DA03D12}" presName="ChildAccent" presStyleLbl="solidFgAcc1" presStyleIdx="2" presStyleCnt="3"/>
      <dgm:spPr>
        <a:solidFill>
          <a:srgbClr val="008C50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CFAF678C-8C0B-4184-BD27-9CCE546D0210}" type="pres">
      <dgm:prSet presAssocID="{E3B59CFB-F84D-4B96-B7EC-FA864DA03D12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5396CC8-FECC-48DB-83CB-2C1203210ADC}" type="presOf" srcId="{B1762CE3-221F-4665-ACBE-B52D63756404}" destId="{0EC49A35-2F33-4B1E-8C32-CA91E6331AD5}" srcOrd="0" destOrd="0" presId="urn:microsoft.com/office/officeart/2008/layout/SquareAccentList"/>
    <dgm:cxn modelId="{DBF9E7BC-E9A0-4486-8061-2775D4D68D2C}" srcId="{B1762CE3-221F-4665-ACBE-B52D63756404}" destId="{0D6C43AD-8CC5-4F82-A4E2-AD4DD2C93E23}" srcOrd="0" destOrd="0" parTransId="{4637D1DF-7E59-4439-935A-89AA37192078}" sibTransId="{D37B56F7-C1CD-4B37-8873-D88F39F65C4E}"/>
    <dgm:cxn modelId="{781EC3CB-76CB-46FA-9E5C-8C49BE5E6E69}" srcId="{B1762CE3-221F-4665-ACBE-B52D63756404}" destId="{E3B59CFB-F84D-4B96-B7EC-FA864DA03D12}" srcOrd="2" destOrd="0" parTransId="{B9DA728C-84E8-4E35-BA81-751B788DC5B3}" sibTransId="{848219D5-BB22-488E-A389-8A733CA7036D}"/>
    <dgm:cxn modelId="{EF66873B-3A8B-4D6C-B45D-426FB154AB83}" srcId="{02A804AE-AF96-425A-B461-22210A66418F}" destId="{B1762CE3-221F-4665-ACBE-B52D63756404}" srcOrd="0" destOrd="0" parTransId="{FC23681A-86BD-4AF3-9529-633161C38C28}" sibTransId="{979DAC25-3E76-4FFC-B3BF-EA295CFA2B96}"/>
    <dgm:cxn modelId="{DF6C0628-61C4-4D55-8963-3BDBDD50DCC8}" type="presOf" srcId="{0D6C43AD-8CC5-4F82-A4E2-AD4DD2C93E23}" destId="{227480B0-95DC-4E52-B4CA-4B27B8D612F0}" srcOrd="0" destOrd="0" presId="urn:microsoft.com/office/officeart/2008/layout/SquareAccentList"/>
    <dgm:cxn modelId="{BB904D3C-5FF0-4F4B-BD10-4E1B31BD4F41}" type="presOf" srcId="{ED826F0E-8987-4C9D-903B-F21C49BE89A3}" destId="{EFCA3440-3D78-43EC-AAE3-9647149846E2}" srcOrd="0" destOrd="0" presId="urn:microsoft.com/office/officeart/2008/layout/SquareAccentList"/>
    <dgm:cxn modelId="{DF214056-5D74-4187-8FC0-76538C74AB69}" type="presOf" srcId="{02A804AE-AF96-425A-B461-22210A66418F}" destId="{608689E1-1C1D-4C13-8E5D-01E66FC8FD33}" srcOrd="0" destOrd="0" presId="urn:microsoft.com/office/officeart/2008/layout/SquareAccentList"/>
    <dgm:cxn modelId="{A2E1D8B2-D9EE-4332-85D5-E19F682547B0}" srcId="{B1762CE3-221F-4665-ACBE-B52D63756404}" destId="{ED826F0E-8987-4C9D-903B-F21C49BE89A3}" srcOrd="1" destOrd="0" parTransId="{AB14762A-7824-481E-AC75-1CE6363EF000}" sibTransId="{5FD56BBA-068C-48E3-85C6-2946A083BEBE}"/>
    <dgm:cxn modelId="{20E8FFDF-C668-40EE-8324-D7733AFA11BC}" type="presOf" srcId="{E3B59CFB-F84D-4B96-B7EC-FA864DA03D12}" destId="{CFAF678C-8C0B-4184-BD27-9CCE546D0210}" srcOrd="0" destOrd="0" presId="urn:microsoft.com/office/officeart/2008/layout/SquareAccentList"/>
    <dgm:cxn modelId="{66B929C4-9BEC-48F6-8F25-435EA4FA8450}" type="presParOf" srcId="{608689E1-1C1D-4C13-8E5D-01E66FC8FD33}" destId="{A83127BB-40A8-4144-A3B3-CDB005E6662B}" srcOrd="0" destOrd="0" presId="urn:microsoft.com/office/officeart/2008/layout/SquareAccentList"/>
    <dgm:cxn modelId="{6F61B099-7DB0-4FD3-9DE0-D318CEED9A7E}" type="presParOf" srcId="{A83127BB-40A8-4144-A3B3-CDB005E6662B}" destId="{5841EDDF-528A-48A0-9E28-7C51458E46E2}" srcOrd="0" destOrd="0" presId="urn:microsoft.com/office/officeart/2008/layout/SquareAccentList"/>
    <dgm:cxn modelId="{33F162A3-49DA-4ADB-8550-A69A1A81CC41}" type="presParOf" srcId="{5841EDDF-528A-48A0-9E28-7C51458E46E2}" destId="{063B2337-F36B-446C-89BF-9F79B4D8EA5C}" srcOrd="0" destOrd="0" presId="urn:microsoft.com/office/officeart/2008/layout/SquareAccentList"/>
    <dgm:cxn modelId="{3679BEED-A702-4246-BC8D-5733496D5DD6}" type="presParOf" srcId="{5841EDDF-528A-48A0-9E28-7C51458E46E2}" destId="{DBA6CC1C-C1C3-48C5-B1B5-C67E32998E3B}" srcOrd="1" destOrd="0" presId="urn:microsoft.com/office/officeart/2008/layout/SquareAccentList"/>
    <dgm:cxn modelId="{04CF2E0A-00BD-461A-9805-2445CC40F83D}" type="presParOf" srcId="{5841EDDF-528A-48A0-9E28-7C51458E46E2}" destId="{0EC49A35-2F33-4B1E-8C32-CA91E6331AD5}" srcOrd="2" destOrd="0" presId="urn:microsoft.com/office/officeart/2008/layout/SquareAccentList"/>
    <dgm:cxn modelId="{EB46FC2F-C544-4071-8FDB-708CED274C01}" type="presParOf" srcId="{A83127BB-40A8-4144-A3B3-CDB005E6662B}" destId="{71982218-94C3-4249-A5FB-14E661DD64F9}" srcOrd="1" destOrd="0" presId="urn:microsoft.com/office/officeart/2008/layout/SquareAccentList"/>
    <dgm:cxn modelId="{F25D8BB4-4B5E-428E-AA15-CC3C2195F478}" type="presParOf" srcId="{71982218-94C3-4249-A5FB-14E661DD64F9}" destId="{75BEBB4F-E506-4490-96D0-7DB81317829A}" srcOrd="0" destOrd="0" presId="urn:microsoft.com/office/officeart/2008/layout/SquareAccentList"/>
    <dgm:cxn modelId="{56A9DFD8-8BB8-45F5-AF28-90B67105CD23}" type="presParOf" srcId="{75BEBB4F-E506-4490-96D0-7DB81317829A}" destId="{5CED73C6-917E-4E16-8865-59B9C0AA9202}" srcOrd="0" destOrd="0" presId="urn:microsoft.com/office/officeart/2008/layout/SquareAccentList"/>
    <dgm:cxn modelId="{51377F46-FC77-4183-A127-EA051569FBDD}" type="presParOf" srcId="{75BEBB4F-E506-4490-96D0-7DB81317829A}" destId="{227480B0-95DC-4E52-B4CA-4B27B8D612F0}" srcOrd="1" destOrd="0" presId="urn:microsoft.com/office/officeart/2008/layout/SquareAccentList"/>
    <dgm:cxn modelId="{D00AF9FC-C802-4CF3-BC1A-FE4E2BA8E1A6}" type="presParOf" srcId="{71982218-94C3-4249-A5FB-14E661DD64F9}" destId="{BB16177D-AEC4-4E9D-9FC5-C471DEA916FC}" srcOrd="1" destOrd="0" presId="urn:microsoft.com/office/officeart/2008/layout/SquareAccentList"/>
    <dgm:cxn modelId="{10AB5436-5E9B-4391-AC3E-4334E41EFAE8}" type="presParOf" srcId="{BB16177D-AEC4-4E9D-9FC5-C471DEA916FC}" destId="{42190D64-C1D3-4A02-A377-716B1632D8E2}" srcOrd="0" destOrd="0" presId="urn:microsoft.com/office/officeart/2008/layout/SquareAccentList"/>
    <dgm:cxn modelId="{75DE5737-6DD5-4B7C-8A33-002DFE0B6561}" type="presParOf" srcId="{BB16177D-AEC4-4E9D-9FC5-C471DEA916FC}" destId="{EFCA3440-3D78-43EC-AAE3-9647149846E2}" srcOrd="1" destOrd="0" presId="urn:microsoft.com/office/officeart/2008/layout/SquareAccentList"/>
    <dgm:cxn modelId="{133A48F1-3E79-4B5A-B29A-4CBBEDD4D1E7}" type="presParOf" srcId="{71982218-94C3-4249-A5FB-14E661DD64F9}" destId="{7103EDB2-2D27-466B-A31B-0B79C9A3161D}" srcOrd="2" destOrd="0" presId="urn:microsoft.com/office/officeart/2008/layout/SquareAccentList"/>
    <dgm:cxn modelId="{879CF5A1-531A-479D-ADED-87B2BE7FDB8F}" type="presParOf" srcId="{7103EDB2-2D27-466B-A31B-0B79C9A3161D}" destId="{D103899B-2732-4232-9CA8-9237CEE0C84A}" srcOrd="0" destOrd="0" presId="urn:microsoft.com/office/officeart/2008/layout/SquareAccentList"/>
    <dgm:cxn modelId="{99BEE188-8A98-48A5-8B23-C095B7C19F8D}" type="presParOf" srcId="{7103EDB2-2D27-466B-A31B-0B79C9A3161D}" destId="{CFAF678C-8C0B-4184-BD27-9CCE546D021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A804AE-AF96-425A-B461-22210A66418F}" type="doc">
      <dgm:prSet loTypeId="urn:microsoft.com/office/officeart/2008/layout/Squa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B1762CE3-221F-4665-ACBE-B52D63756404}">
      <dgm:prSet phldrT="[Texto]" custT="1"/>
      <dgm:spPr/>
      <dgm:t>
        <a:bodyPr/>
        <a:lstStyle/>
        <a:p>
          <a:pPr algn="ctr"/>
          <a:r>
            <a:rPr lang="pt-BR" sz="2800" b="1" dirty="0" smtClean="0">
              <a:solidFill>
                <a:srgbClr val="FF0000"/>
              </a:solidFill>
            </a:rPr>
            <a:t>6. </a:t>
          </a:r>
          <a:r>
            <a:rPr lang="pt-BR" sz="1600" b="1" dirty="0" smtClean="0">
              <a:latin typeface="Trebuchet MS" pitchFamily="34" charset="0"/>
            </a:rPr>
            <a:t>GESTÃO DA </a:t>
          </a:r>
          <a:r>
            <a:rPr lang="pt-BR" sz="1600" b="1" dirty="0" smtClean="0">
              <a:latin typeface="Trebuchet MS" pitchFamily="34" charset="0"/>
            </a:rPr>
            <a:t>PERFORMANCE E COMUNICAÇÃO</a:t>
          </a:r>
          <a:endParaRPr lang="pt-BR" sz="1600" b="1" dirty="0">
            <a:latin typeface="Trebuchet MS" pitchFamily="34" charset="0"/>
          </a:endParaRPr>
        </a:p>
      </dgm:t>
    </dgm:pt>
    <dgm:pt modelId="{FC23681A-86BD-4AF3-9529-633161C38C28}" type="parTrans" cxnId="{EF66873B-3A8B-4D6C-B45D-426FB154AB83}">
      <dgm:prSet/>
      <dgm:spPr/>
      <dgm:t>
        <a:bodyPr/>
        <a:lstStyle/>
        <a:p>
          <a:endParaRPr lang="pt-BR"/>
        </a:p>
      </dgm:t>
    </dgm:pt>
    <dgm:pt modelId="{979DAC25-3E76-4FFC-B3BF-EA295CFA2B96}" type="sibTrans" cxnId="{EF66873B-3A8B-4D6C-B45D-426FB154AB83}">
      <dgm:prSet/>
      <dgm:spPr/>
      <dgm:t>
        <a:bodyPr/>
        <a:lstStyle/>
        <a:p>
          <a:endParaRPr lang="pt-BR"/>
        </a:p>
      </dgm:t>
    </dgm:pt>
    <dgm:pt modelId="{0D6C43AD-8CC5-4F82-A4E2-AD4DD2C93E23}">
      <dgm:prSet phldrT="[Texto]" custT="1"/>
      <dgm:spPr/>
      <dgm:t>
        <a:bodyPr/>
        <a:lstStyle/>
        <a:p>
          <a:r>
            <a:rPr lang="pt-BR" sz="1400" dirty="0" smtClean="0"/>
            <a:t>Realizar diagnóstico de maturidade em Gestão performance</a:t>
          </a:r>
          <a:endParaRPr lang="pt-BR" sz="1400" dirty="0"/>
        </a:p>
      </dgm:t>
    </dgm:pt>
    <dgm:pt modelId="{4637D1DF-7E59-4439-935A-89AA37192078}" type="parTrans" cxnId="{DBF9E7BC-E9A0-4486-8061-2775D4D68D2C}">
      <dgm:prSet/>
      <dgm:spPr/>
      <dgm:t>
        <a:bodyPr/>
        <a:lstStyle/>
        <a:p>
          <a:endParaRPr lang="pt-BR"/>
        </a:p>
      </dgm:t>
    </dgm:pt>
    <dgm:pt modelId="{D37B56F7-C1CD-4B37-8873-D88F39F65C4E}" type="sibTrans" cxnId="{DBF9E7BC-E9A0-4486-8061-2775D4D68D2C}">
      <dgm:prSet/>
      <dgm:spPr/>
      <dgm:t>
        <a:bodyPr/>
        <a:lstStyle/>
        <a:p>
          <a:endParaRPr lang="pt-BR"/>
        </a:p>
      </dgm:t>
    </dgm:pt>
    <dgm:pt modelId="{E3B59CFB-F84D-4B96-B7EC-FA864DA03D12}">
      <dgm:prSet phldrT="[Texto]" custT="1"/>
      <dgm:spPr/>
      <dgm:t>
        <a:bodyPr/>
        <a:lstStyle/>
        <a:p>
          <a:r>
            <a:rPr lang="pt-BR" sz="1400" dirty="0" smtClean="0"/>
            <a:t>Definir fluxo de monitoramento</a:t>
          </a:r>
          <a:endParaRPr lang="pt-BR" sz="1400" dirty="0"/>
        </a:p>
      </dgm:t>
    </dgm:pt>
    <dgm:pt modelId="{B9DA728C-84E8-4E35-BA81-751B788DC5B3}" type="parTrans" cxnId="{781EC3CB-76CB-46FA-9E5C-8C49BE5E6E69}">
      <dgm:prSet/>
      <dgm:spPr/>
      <dgm:t>
        <a:bodyPr/>
        <a:lstStyle/>
        <a:p>
          <a:endParaRPr lang="pt-BR"/>
        </a:p>
      </dgm:t>
    </dgm:pt>
    <dgm:pt modelId="{848219D5-BB22-488E-A389-8A733CA7036D}" type="sibTrans" cxnId="{781EC3CB-76CB-46FA-9E5C-8C49BE5E6E69}">
      <dgm:prSet/>
      <dgm:spPr/>
      <dgm:t>
        <a:bodyPr/>
        <a:lstStyle/>
        <a:p>
          <a:endParaRPr lang="pt-BR"/>
        </a:p>
      </dgm:t>
    </dgm:pt>
    <dgm:pt modelId="{E40A0C04-3936-4B2B-80EC-A48AD5F14A48}">
      <dgm:prSet phldrT="[Texto]" custT="1"/>
      <dgm:spPr/>
      <dgm:t>
        <a:bodyPr/>
        <a:lstStyle/>
        <a:p>
          <a:r>
            <a:rPr lang="pt-BR" sz="1400" dirty="0" smtClean="0"/>
            <a:t>Fazer Gestão a vista</a:t>
          </a:r>
          <a:endParaRPr lang="pt-BR" sz="1400" dirty="0"/>
        </a:p>
      </dgm:t>
    </dgm:pt>
    <dgm:pt modelId="{C18410B9-532D-4378-B001-CDE3CC1B2FB6}" type="parTrans" cxnId="{0B4719EB-6337-469B-A4ED-F3EF6C6BF9F2}">
      <dgm:prSet/>
      <dgm:spPr/>
      <dgm:t>
        <a:bodyPr/>
        <a:lstStyle/>
        <a:p>
          <a:endParaRPr lang="pt-BR"/>
        </a:p>
      </dgm:t>
    </dgm:pt>
    <dgm:pt modelId="{DB16C34F-7665-4FAB-BD63-DEDAD4C4A1DC}" type="sibTrans" cxnId="{0B4719EB-6337-469B-A4ED-F3EF6C6BF9F2}">
      <dgm:prSet/>
      <dgm:spPr/>
      <dgm:t>
        <a:bodyPr/>
        <a:lstStyle/>
        <a:p>
          <a:endParaRPr lang="pt-BR"/>
        </a:p>
      </dgm:t>
    </dgm:pt>
    <dgm:pt modelId="{608689E1-1C1D-4C13-8E5D-01E66FC8FD33}" type="pres">
      <dgm:prSet presAssocID="{02A804AE-AF96-425A-B461-22210A66418F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A83127BB-40A8-4144-A3B3-CDB005E6662B}" type="pres">
      <dgm:prSet presAssocID="{B1762CE3-221F-4665-ACBE-B52D63756404}" presName="root" presStyleCnt="0">
        <dgm:presLayoutVars>
          <dgm:chMax/>
          <dgm:chPref/>
        </dgm:presLayoutVars>
      </dgm:prSet>
      <dgm:spPr/>
    </dgm:pt>
    <dgm:pt modelId="{5841EDDF-528A-48A0-9E28-7C51458E46E2}" type="pres">
      <dgm:prSet presAssocID="{B1762CE3-221F-4665-ACBE-B52D63756404}" presName="rootComposite" presStyleCnt="0">
        <dgm:presLayoutVars/>
      </dgm:prSet>
      <dgm:spPr/>
    </dgm:pt>
    <dgm:pt modelId="{063B2337-F36B-446C-89BF-9F79B4D8EA5C}" type="pres">
      <dgm:prSet presAssocID="{B1762CE3-221F-4665-ACBE-B52D63756404}" presName="ParentAccent" presStyleLbl="alignNode1" presStyleIdx="0" presStyleCnt="1" custScaleX="98597"/>
      <dgm:spPr>
        <a:solidFill>
          <a:srgbClr val="008C50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DBA6CC1C-C1C3-48C5-B1B5-C67E32998E3B}" type="pres">
      <dgm:prSet presAssocID="{B1762CE3-221F-4665-ACBE-B52D63756404}" presName="ParentSmallAccent" presStyleLbl="fgAcc1" presStyleIdx="0" presStyleCnt="1" custLinFactX="70710" custLinFactNeighborX="100000" custLinFactNeighborY="-38020"/>
      <dgm:spPr>
        <a:solidFill>
          <a:srgbClr val="008C50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0EC49A35-2F33-4B1E-8C32-CA91E6331AD5}" type="pres">
      <dgm:prSet presAssocID="{B1762CE3-221F-4665-ACBE-B52D63756404}" presName="Parent" presStyleLbl="revTx" presStyleIdx="0" presStyleCnt="4" custScaleX="10497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982218-94C3-4249-A5FB-14E661DD64F9}" type="pres">
      <dgm:prSet presAssocID="{B1762CE3-221F-4665-ACBE-B52D63756404}" presName="childShape" presStyleCnt="0">
        <dgm:presLayoutVars>
          <dgm:chMax val="0"/>
          <dgm:chPref val="0"/>
        </dgm:presLayoutVars>
      </dgm:prSet>
      <dgm:spPr/>
    </dgm:pt>
    <dgm:pt modelId="{75BEBB4F-E506-4490-96D0-7DB81317829A}" type="pres">
      <dgm:prSet presAssocID="{0D6C43AD-8CC5-4F82-A4E2-AD4DD2C93E23}" presName="childComposite" presStyleCnt="0">
        <dgm:presLayoutVars>
          <dgm:chMax val="0"/>
          <dgm:chPref val="0"/>
        </dgm:presLayoutVars>
      </dgm:prSet>
      <dgm:spPr/>
    </dgm:pt>
    <dgm:pt modelId="{5CED73C6-917E-4E16-8865-59B9C0AA9202}" type="pres">
      <dgm:prSet presAssocID="{0D6C43AD-8CC5-4F82-A4E2-AD4DD2C93E23}" presName="ChildAccent" presStyleLbl="solidFgAcc1" presStyleIdx="0" presStyleCnt="3"/>
      <dgm:spPr>
        <a:solidFill>
          <a:srgbClr val="008C50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227480B0-95DC-4E52-B4CA-4B27B8D612F0}" type="pres">
      <dgm:prSet presAssocID="{0D6C43AD-8CC5-4F82-A4E2-AD4DD2C93E23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03EDB2-2D27-466B-A31B-0B79C9A3161D}" type="pres">
      <dgm:prSet presAssocID="{E3B59CFB-F84D-4B96-B7EC-FA864DA03D12}" presName="childComposite" presStyleCnt="0">
        <dgm:presLayoutVars>
          <dgm:chMax val="0"/>
          <dgm:chPref val="0"/>
        </dgm:presLayoutVars>
      </dgm:prSet>
      <dgm:spPr/>
    </dgm:pt>
    <dgm:pt modelId="{D103899B-2732-4232-9CA8-9237CEE0C84A}" type="pres">
      <dgm:prSet presAssocID="{E3B59CFB-F84D-4B96-B7EC-FA864DA03D12}" presName="ChildAccent" presStyleLbl="solidFgAcc1" presStyleIdx="1" presStyleCnt="3"/>
      <dgm:spPr>
        <a:solidFill>
          <a:srgbClr val="008C50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CFAF678C-8C0B-4184-BD27-9CCE546D0210}" type="pres">
      <dgm:prSet presAssocID="{E3B59CFB-F84D-4B96-B7EC-FA864DA03D12}" presName="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ED7F6C-6593-44F6-9952-511B0565974F}" type="pres">
      <dgm:prSet presAssocID="{E40A0C04-3936-4B2B-80EC-A48AD5F14A48}" presName="childComposite" presStyleCnt="0">
        <dgm:presLayoutVars>
          <dgm:chMax val="0"/>
          <dgm:chPref val="0"/>
        </dgm:presLayoutVars>
      </dgm:prSet>
      <dgm:spPr/>
    </dgm:pt>
    <dgm:pt modelId="{68441E6A-511E-4F3B-A1F5-E5C3F21A6D19}" type="pres">
      <dgm:prSet presAssocID="{E40A0C04-3936-4B2B-80EC-A48AD5F14A48}" presName="ChildAccent" presStyleLbl="solidFgAcc1" presStyleIdx="2" presStyleCnt="3"/>
      <dgm:spPr>
        <a:solidFill>
          <a:srgbClr val="008C50"/>
        </a:solidFill>
        <a:ln>
          <a:solidFill>
            <a:srgbClr val="009900"/>
          </a:solidFill>
        </a:ln>
      </dgm:spPr>
      <dgm:t>
        <a:bodyPr/>
        <a:lstStyle/>
        <a:p>
          <a:endParaRPr lang="pt-BR"/>
        </a:p>
      </dgm:t>
    </dgm:pt>
    <dgm:pt modelId="{9F6B1FD1-9B8D-4CD1-9B45-853CBD33A0C3}" type="pres">
      <dgm:prSet presAssocID="{E40A0C04-3936-4B2B-80EC-A48AD5F14A48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BF9E7BC-E9A0-4486-8061-2775D4D68D2C}" srcId="{B1762CE3-221F-4665-ACBE-B52D63756404}" destId="{0D6C43AD-8CC5-4F82-A4E2-AD4DD2C93E23}" srcOrd="0" destOrd="0" parTransId="{4637D1DF-7E59-4439-935A-89AA37192078}" sibTransId="{D37B56F7-C1CD-4B37-8873-D88F39F65C4E}"/>
    <dgm:cxn modelId="{D0FF92A5-A8E1-4CF2-9C03-E28A996E3153}" type="presOf" srcId="{E3B59CFB-F84D-4B96-B7EC-FA864DA03D12}" destId="{CFAF678C-8C0B-4184-BD27-9CCE546D0210}" srcOrd="0" destOrd="0" presId="urn:microsoft.com/office/officeart/2008/layout/SquareAccentList"/>
    <dgm:cxn modelId="{781EC3CB-76CB-46FA-9E5C-8C49BE5E6E69}" srcId="{B1762CE3-221F-4665-ACBE-B52D63756404}" destId="{E3B59CFB-F84D-4B96-B7EC-FA864DA03D12}" srcOrd="1" destOrd="0" parTransId="{B9DA728C-84E8-4E35-BA81-751B788DC5B3}" sibTransId="{848219D5-BB22-488E-A389-8A733CA7036D}"/>
    <dgm:cxn modelId="{EF66873B-3A8B-4D6C-B45D-426FB154AB83}" srcId="{02A804AE-AF96-425A-B461-22210A66418F}" destId="{B1762CE3-221F-4665-ACBE-B52D63756404}" srcOrd="0" destOrd="0" parTransId="{FC23681A-86BD-4AF3-9529-633161C38C28}" sibTransId="{979DAC25-3E76-4FFC-B3BF-EA295CFA2B96}"/>
    <dgm:cxn modelId="{353BF22B-6F4E-49EA-82BF-F205DA5247B1}" type="presOf" srcId="{B1762CE3-221F-4665-ACBE-B52D63756404}" destId="{0EC49A35-2F33-4B1E-8C32-CA91E6331AD5}" srcOrd="0" destOrd="0" presId="urn:microsoft.com/office/officeart/2008/layout/SquareAccentList"/>
    <dgm:cxn modelId="{51010A4F-BA44-4F6D-902F-84580CFCC703}" type="presOf" srcId="{E40A0C04-3936-4B2B-80EC-A48AD5F14A48}" destId="{9F6B1FD1-9B8D-4CD1-9B45-853CBD33A0C3}" srcOrd="0" destOrd="0" presId="urn:microsoft.com/office/officeart/2008/layout/SquareAccentList"/>
    <dgm:cxn modelId="{BFF47CDF-7A19-433F-B2AE-510FF80B3836}" type="presOf" srcId="{0D6C43AD-8CC5-4F82-A4E2-AD4DD2C93E23}" destId="{227480B0-95DC-4E52-B4CA-4B27B8D612F0}" srcOrd="0" destOrd="0" presId="urn:microsoft.com/office/officeart/2008/layout/SquareAccentList"/>
    <dgm:cxn modelId="{50B694EE-7CE0-45CC-A59A-A3754C223AFC}" type="presOf" srcId="{02A804AE-AF96-425A-B461-22210A66418F}" destId="{608689E1-1C1D-4C13-8E5D-01E66FC8FD33}" srcOrd="0" destOrd="0" presId="urn:microsoft.com/office/officeart/2008/layout/SquareAccentList"/>
    <dgm:cxn modelId="{0B4719EB-6337-469B-A4ED-F3EF6C6BF9F2}" srcId="{B1762CE3-221F-4665-ACBE-B52D63756404}" destId="{E40A0C04-3936-4B2B-80EC-A48AD5F14A48}" srcOrd="2" destOrd="0" parTransId="{C18410B9-532D-4378-B001-CDE3CC1B2FB6}" sibTransId="{DB16C34F-7665-4FAB-BD63-DEDAD4C4A1DC}"/>
    <dgm:cxn modelId="{657F4BD3-D419-47F2-A87A-ACB847C11DA1}" type="presParOf" srcId="{608689E1-1C1D-4C13-8E5D-01E66FC8FD33}" destId="{A83127BB-40A8-4144-A3B3-CDB005E6662B}" srcOrd="0" destOrd="0" presId="urn:microsoft.com/office/officeart/2008/layout/SquareAccentList"/>
    <dgm:cxn modelId="{B9A4BEAC-A9E5-4BE3-9CD6-D4FCCE9160A0}" type="presParOf" srcId="{A83127BB-40A8-4144-A3B3-CDB005E6662B}" destId="{5841EDDF-528A-48A0-9E28-7C51458E46E2}" srcOrd="0" destOrd="0" presId="urn:microsoft.com/office/officeart/2008/layout/SquareAccentList"/>
    <dgm:cxn modelId="{15704869-3C2E-4296-91A5-EA4E5004288E}" type="presParOf" srcId="{5841EDDF-528A-48A0-9E28-7C51458E46E2}" destId="{063B2337-F36B-446C-89BF-9F79B4D8EA5C}" srcOrd="0" destOrd="0" presId="urn:microsoft.com/office/officeart/2008/layout/SquareAccentList"/>
    <dgm:cxn modelId="{A173FCAB-7ACE-420C-BFD9-54B1958DB70F}" type="presParOf" srcId="{5841EDDF-528A-48A0-9E28-7C51458E46E2}" destId="{DBA6CC1C-C1C3-48C5-B1B5-C67E32998E3B}" srcOrd="1" destOrd="0" presId="urn:microsoft.com/office/officeart/2008/layout/SquareAccentList"/>
    <dgm:cxn modelId="{7CF5AE67-04C8-4021-AEAB-141DFD53F4BF}" type="presParOf" srcId="{5841EDDF-528A-48A0-9E28-7C51458E46E2}" destId="{0EC49A35-2F33-4B1E-8C32-CA91E6331AD5}" srcOrd="2" destOrd="0" presId="urn:microsoft.com/office/officeart/2008/layout/SquareAccentList"/>
    <dgm:cxn modelId="{575C2DB4-4152-4D14-87E1-FBF3DD8E2667}" type="presParOf" srcId="{A83127BB-40A8-4144-A3B3-CDB005E6662B}" destId="{71982218-94C3-4249-A5FB-14E661DD64F9}" srcOrd="1" destOrd="0" presId="urn:microsoft.com/office/officeart/2008/layout/SquareAccentList"/>
    <dgm:cxn modelId="{A8F9EFA4-3CF4-4E28-B0C1-7188BA2FF148}" type="presParOf" srcId="{71982218-94C3-4249-A5FB-14E661DD64F9}" destId="{75BEBB4F-E506-4490-96D0-7DB81317829A}" srcOrd="0" destOrd="0" presId="urn:microsoft.com/office/officeart/2008/layout/SquareAccentList"/>
    <dgm:cxn modelId="{3C9DB48B-78A4-46B9-921C-C86F55939657}" type="presParOf" srcId="{75BEBB4F-E506-4490-96D0-7DB81317829A}" destId="{5CED73C6-917E-4E16-8865-59B9C0AA9202}" srcOrd="0" destOrd="0" presId="urn:microsoft.com/office/officeart/2008/layout/SquareAccentList"/>
    <dgm:cxn modelId="{F25B261C-9928-444E-BAB4-1F080ACB8013}" type="presParOf" srcId="{75BEBB4F-E506-4490-96D0-7DB81317829A}" destId="{227480B0-95DC-4E52-B4CA-4B27B8D612F0}" srcOrd="1" destOrd="0" presId="urn:microsoft.com/office/officeart/2008/layout/SquareAccentList"/>
    <dgm:cxn modelId="{7E4545A1-17F3-4DDF-9C64-252AE0C15AA7}" type="presParOf" srcId="{71982218-94C3-4249-A5FB-14E661DD64F9}" destId="{7103EDB2-2D27-466B-A31B-0B79C9A3161D}" srcOrd="1" destOrd="0" presId="urn:microsoft.com/office/officeart/2008/layout/SquareAccentList"/>
    <dgm:cxn modelId="{F908157C-F912-4C85-B9A3-67D6A044EAC7}" type="presParOf" srcId="{7103EDB2-2D27-466B-A31B-0B79C9A3161D}" destId="{D103899B-2732-4232-9CA8-9237CEE0C84A}" srcOrd="0" destOrd="0" presId="urn:microsoft.com/office/officeart/2008/layout/SquareAccentList"/>
    <dgm:cxn modelId="{127690AC-0C7D-44CD-97FC-46BE220088A5}" type="presParOf" srcId="{7103EDB2-2D27-466B-A31B-0B79C9A3161D}" destId="{CFAF678C-8C0B-4184-BD27-9CCE546D0210}" srcOrd="1" destOrd="0" presId="urn:microsoft.com/office/officeart/2008/layout/SquareAccentList"/>
    <dgm:cxn modelId="{34684063-C87A-4CD6-A813-7205E158CA14}" type="presParOf" srcId="{71982218-94C3-4249-A5FB-14E661DD64F9}" destId="{B0ED7F6C-6593-44F6-9952-511B0565974F}" srcOrd="2" destOrd="0" presId="urn:microsoft.com/office/officeart/2008/layout/SquareAccentList"/>
    <dgm:cxn modelId="{BAABC1F7-6A89-45C4-8704-E89936AFC02B}" type="presParOf" srcId="{B0ED7F6C-6593-44F6-9952-511B0565974F}" destId="{68441E6A-511E-4F3B-A1F5-E5C3F21A6D19}" srcOrd="0" destOrd="0" presId="urn:microsoft.com/office/officeart/2008/layout/SquareAccentList"/>
    <dgm:cxn modelId="{0C568A8A-41C3-40FD-8E44-086B31407DC4}" type="presParOf" srcId="{B0ED7F6C-6593-44F6-9952-511B0565974F}" destId="{9F6B1FD1-9B8D-4CD1-9B45-853CBD33A0C3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A804AE-AF96-425A-B461-22210A66418F}" type="doc">
      <dgm:prSet loTypeId="urn:microsoft.com/office/officeart/2008/layout/Squa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B1762CE3-221F-4665-ACBE-B52D63756404}">
      <dgm:prSet phldrT="[Texto]" custT="1"/>
      <dgm:spPr/>
      <dgm:t>
        <a:bodyPr/>
        <a:lstStyle/>
        <a:p>
          <a:pPr algn="ctr"/>
          <a:r>
            <a:rPr lang="pt-BR" sz="2800" b="1" dirty="0" smtClean="0">
              <a:solidFill>
                <a:srgbClr val="FF0000"/>
              </a:solidFill>
            </a:rPr>
            <a:t>5</a:t>
          </a:r>
          <a:r>
            <a:rPr lang="pt-BR" sz="1800" b="1" dirty="0" smtClean="0">
              <a:solidFill>
                <a:srgbClr val="FF0000"/>
              </a:solidFill>
            </a:rPr>
            <a:t>. </a:t>
          </a:r>
          <a:r>
            <a:rPr lang="pt-BR" sz="1600" b="1" dirty="0" smtClean="0">
              <a:latin typeface="Trebuchet MS" pitchFamily="34" charset="0"/>
            </a:rPr>
            <a:t>CONTROLE ESTRATÉGICO</a:t>
          </a:r>
        </a:p>
        <a:p>
          <a:pPr algn="ctr"/>
          <a:endParaRPr lang="pt-BR" sz="1800" b="1" dirty="0"/>
        </a:p>
      </dgm:t>
    </dgm:pt>
    <dgm:pt modelId="{FC23681A-86BD-4AF3-9529-633161C38C28}" type="parTrans" cxnId="{EF66873B-3A8B-4D6C-B45D-426FB154AB83}">
      <dgm:prSet/>
      <dgm:spPr/>
      <dgm:t>
        <a:bodyPr/>
        <a:lstStyle/>
        <a:p>
          <a:endParaRPr lang="pt-BR"/>
        </a:p>
      </dgm:t>
    </dgm:pt>
    <dgm:pt modelId="{979DAC25-3E76-4FFC-B3BF-EA295CFA2B96}" type="sibTrans" cxnId="{EF66873B-3A8B-4D6C-B45D-426FB154AB83}">
      <dgm:prSet/>
      <dgm:spPr/>
      <dgm:t>
        <a:bodyPr/>
        <a:lstStyle/>
        <a:p>
          <a:endParaRPr lang="pt-BR"/>
        </a:p>
      </dgm:t>
    </dgm:pt>
    <dgm:pt modelId="{0D6C43AD-8CC5-4F82-A4E2-AD4DD2C93E23}">
      <dgm:prSet phldrT="[Texto]" custT="1"/>
      <dgm:spPr/>
      <dgm:t>
        <a:bodyPr/>
        <a:lstStyle/>
        <a:p>
          <a:r>
            <a:rPr lang="pt-BR" sz="1400" dirty="0" smtClean="0"/>
            <a:t>Levantar riscos dos projetos e ações de mitigação.</a:t>
          </a:r>
          <a:endParaRPr lang="pt-BR" sz="1400" dirty="0"/>
        </a:p>
      </dgm:t>
    </dgm:pt>
    <dgm:pt modelId="{4637D1DF-7E59-4439-935A-89AA37192078}" type="parTrans" cxnId="{DBF9E7BC-E9A0-4486-8061-2775D4D68D2C}">
      <dgm:prSet/>
      <dgm:spPr/>
      <dgm:t>
        <a:bodyPr/>
        <a:lstStyle/>
        <a:p>
          <a:endParaRPr lang="pt-BR"/>
        </a:p>
      </dgm:t>
    </dgm:pt>
    <dgm:pt modelId="{D37B56F7-C1CD-4B37-8873-D88F39F65C4E}" type="sibTrans" cxnId="{DBF9E7BC-E9A0-4486-8061-2775D4D68D2C}">
      <dgm:prSet/>
      <dgm:spPr/>
      <dgm:t>
        <a:bodyPr/>
        <a:lstStyle/>
        <a:p>
          <a:endParaRPr lang="pt-BR"/>
        </a:p>
      </dgm:t>
    </dgm:pt>
    <dgm:pt modelId="{ED826F0E-8987-4C9D-903B-F21C49BE89A3}">
      <dgm:prSet phldrT="[Texto]" custT="1"/>
      <dgm:spPr/>
      <dgm:t>
        <a:bodyPr/>
        <a:lstStyle/>
        <a:p>
          <a:r>
            <a:rPr lang="pt-BR" sz="1400" dirty="0" smtClean="0"/>
            <a:t>Definir metodologia de análise dados</a:t>
          </a:r>
          <a:endParaRPr lang="pt-BR" sz="1400" dirty="0"/>
        </a:p>
      </dgm:t>
    </dgm:pt>
    <dgm:pt modelId="{AB14762A-7824-481E-AC75-1CE6363EF000}" type="parTrans" cxnId="{A2E1D8B2-D9EE-4332-85D5-E19F682547B0}">
      <dgm:prSet/>
      <dgm:spPr/>
      <dgm:t>
        <a:bodyPr/>
        <a:lstStyle/>
        <a:p>
          <a:endParaRPr lang="pt-BR"/>
        </a:p>
      </dgm:t>
    </dgm:pt>
    <dgm:pt modelId="{5FD56BBA-068C-48E3-85C6-2946A083BEBE}" type="sibTrans" cxnId="{A2E1D8B2-D9EE-4332-85D5-E19F682547B0}">
      <dgm:prSet/>
      <dgm:spPr/>
      <dgm:t>
        <a:bodyPr/>
        <a:lstStyle/>
        <a:p>
          <a:endParaRPr lang="pt-BR"/>
        </a:p>
      </dgm:t>
    </dgm:pt>
    <dgm:pt modelId="{E3B59CFB-F84D-4B96-B7EC-FA864DA03D12}">
      <dgm:prSet phldrT="[Texto]" custT="1"/>
      <dgm:spPr/>
      <dgm:t>
        <a:bodyPr/>
        <a:lstStyle/>
        <a:p>
          <a:r>
            <a:rPr lang="pt-BR" sz="1400" dirty="0" smtClean="0"/>
            <a:t>Crias gestão de indicadores Desempenho</a:t>
          </a:r>
          <a:endParaRPr lang="pt-BR" sz="1400" dirty="0"/>
        </a:p>
      </dgm:t>
    </dgm:pt>
    <dgm:pt modelId="{B9DA728C-84E8-4E35-BA81-751B788DC5B3}" type="parTrans" cxnId="{781EC3CB-76CB-46FA-9E5C-8C49BE5E6E69}">
      <dgm:prSet/>
      <dgm:spPr/>
      <dgm:t>
        <a:bodyPr/>
        <a:lstStyle/>
        <a:p>
          <a:endParaRPr lang="pt-BR"/>
        </a:p>
      </dgm:t>
    </dgm:pt>
    <dgm:pt modelId="{848219D5-BB22-488E-A389-8A733CA7036D}" type="sibTrans" cxnId="{781EC3CB-76CB-46FA-9E5C-8C49BE5E6E69}">
      <dgm:prSet/>
      <dgm:spPr/>
      <dgm:t>
        <a:bodyPr/>
        <a:lstStyle/>
        <a:p>
          <a:endParaRPr lang="pt-BR"/>
        </a:p>
      </dgm:t>
    </dgm:pt>
    <dgm:pt modelId="{C2E53E85-76D9-4015-9721-8D837C4C59B3}">
      <dgm:prSet phldrT="[Texto]" custT="1"/>
      <dgm:spPr/>
      <dgm:t>
        <a:bodyPr/>
        <a:lstStyle/>
        <a:p>
          <a:r>
            <a:rPr lang="pt-BR" sz="1400" dirty="0" smtClean="0"/>
            <a:t>Coletar e tratar dados para gerar informações relevantes</a:t>
          </a:r>
          <a:endParaRPr lang="pt-BR" sz="1400" dirty="0"/>
        </a:p>
      </dgm:t>
    </dgm:pt>
    <dgm:pt modelId="{1BDD5D06-C095-4BC9-9491-E2F575DC1B72}" type="parTrans" cxnId="{08EFFE58-035D-4EA1-8088-335DEAC2E5FE}">
      <dgm:prSet/>
      <dgm:spPr/>
      <dgm:t>
        <a:bodyPr/>
        <a:lstStyle/>
        <a:p>
          <a:endParaRPr lang="pt-BR"/>
        </a:p>
      </dgm:t>
    </dgm:pt>
    <dgm:pt modelId="{9828288D-1605-4B50-9977-CC1576438327}" type="sibTrans" cxnId="{08EFFE58-035D-4EA1-8088-335DEAC2E5FE}">
      <dgm:prSet/>
      <dgm:spPr/>
      <dgm:t>
        <a:bodyPr/>
        <a:lstStyle/>
        <a:p>
          <a:endParaRPr lang="pt-BR"/>
        </a:p>
      </dgm:t>
    </dgm:pt>
    <dgm:pt modelId="{608689E1-1C1D-4C13-8E5D-01E66FC8FD33}" type="pres">
      <dgm:prSet presAssocID="{02A804AE-AF96-425A-B461-22210A66418F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A83127BB-40A8-4144-A3B3-CDB005E6662B}" type="pres">
      <dgm:prSet presAssocID="{B1762CE3-221F-4665-ACBE-B52D63756404}" presName="root" presStyleCnt="0">
        <dgm:presLayoutVars>
          <dgm:chMax/>
          <dgm:chPref/>
        </dgm:presLayoutVars>
      </dgm:prSet>
      <dgm:spPr/>
    </dgm:pt>
    <dgm:pt modelId="{5841EDDF-528A-48A0-9E28-7C51458E46E2}" type="pres">
      <dgm:prSet presAssocID="{B1762CE3-221F-4665-ACBE-B52D63756404}" presName="rootComposite" presStyleCnt="0">
        <dgm:presLayoutVars/>
      </dgm:prSet>
      <dgm:spPr/>
    </dgm:pt>
    <dgm:pt modelId="{063B2337-F36B-446C-89BF-9F79B4D8EA5C}" type="pres">
      <dgm:prSet presAssocID="{B1762CE3-221F-4665-ACBE-B52D63756404}" presName="ParentAccent" presStyleLbl="alignNode1" presStyleIdx="0" presStyleCnt="1"/>
      <dgm:spPr>
        <a:solidFill>
          <a:srgbClr val="008C50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DBA6CC1C-C1C3-48C5-B1B5-C67E32998E3B}" type="pres">
      <dgm:prSet presAssocID="{B1762CE3-221F-4665-ACBE-B52D63756404}" presName="ParentSmallAccent" presStyleLbl="fgAcc1" presStyleIdx="0" presStyleCnt="1"/>
      <dgm:spPr>
        <a:solidFill>
          <a:srgbClr val="008C50">
            <a:alpha val="90000"/>
          </a:srgb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0EC49A35-2F33-4B1E-8C32-CA91E6331AD5}" type="pres">
      <dgm:prSet presAssocID="{B1762CE3-221F-4665-ACBE-B52D63756404}" presName="Parent" presStyleLbl="revTx" presStyleIdx="0" presStyleCnt="5" custScaleX="10484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982218-94C3-4249-A5FB-14E661DD64F9}" type="pres">
      <dgm:prSet presAssocID="{B1762CE3-221F-4665-ACBE-B52D63756404}" presName="childShape" presStyleCnt="0">
        <dgm:presLayoutVars>
          <dgm:chMax val="0"/>
          <dgm:chPref val="0"/>
        </dgm:presLayoutVars>
      </dgm:prSet>
      <dgm:spPr/>
    </dgm:pt>
    <dgm:pt modelId="{75BEBB4F-E506-4490-96D0-7DB81317829A}" type="pres">
      <dgm:prSet presAssocID="{0D6C43AD-8CC5-4F82-A4E2-AD4DD2C93E23}" presName="childComposite" presStyleCnt="0">
        <dgm:presLayoutVars>
          <dgm:chMax val="0"/>
          <dgm:chPref val="0"/>
        </dgm:presLayoutVars>
      </dgm:prSet>
      <dgm:spPr/>
    </dgm:pt>
    <dgm:pt modelId="{5CED73C6-917E-4E16-8865-59B9C0AA9202}" type="pres">
      <dgm:prSet presAssocID="{0D6C43AD-8CC5-4F82-A4E2-AD4DD2C93E23}" presName="ChildAccent" presStyleLbl="solidFgAcc1" presStyleIdx="0" presStyleCnt="4"/>
      <dgm:spPr>
        <a:solidFill>
          <a:srgbClr val="008C50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227480B0-95DC-4E52-B4CA-4B27B8D612F0}" type="pres">
      <dgm:prSet presAssocID="{0D6C43AD-8CC5-4F82-A4E2-AD4DD2C93E23}" presName="Child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16177D-AEC4-4E9D-9FC5-C471DEA916FC}" type="pres">
      <dgm:prSet presAssocID="{ED826F0E-8987-4C9D-903B-F21C49BE89A3}" presName="childComposite" presStyleCnt="0">
        <dgm:presLayoutVars>
          <dgm:chMax val="0"/>
          <dgm:chPref val="0"/>
        </dgm:presLayoutVars>
      </dgm:prSet>
      <dgm:spPr/>
    </dgm:pt>
    <dgm:pt modelId="{42190D64-C1D3-4A02-A377-716B1632D8E2}" type="pres">
      <dgm:prSet presAssocID="{ED826F0E-8987-4C9D-903B-F21C49BE89A3}" presName="ChildAccent" presStyleLbl="solidFgAcc1" presStyleIdx="1" presStyleCnt="4"/>
      <dgm:spPr>
        <a:solidFill>
          <a:srgbClr val="008C50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EFCA3440-3D78-43EC-AAE3-9647149846E2}" type="pres">
      <dgm:prSet presAssocID="{ED826F0E-8987-4C9D-903B-F21C49BE89A3}" presName="Child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03EDB2-2D27-466B-A31B-0B79C9A3161D}" type="pres">
      <dgm:prSet presAssocID="{E3B59CFB-F84D-4B96-B7EC-FA864DA03D12}" presName="childComposite" presStyleCnt="0">
        <dgm:presLayoutVars>
          <dgm:chMax val="0"/>
          <dgm:chPref val="0"/>
        </dgm:presLayoutVars>
      </dgm:prSet>
      <dgm:spPr/>
    </dgm:pt>
    <dgm:pt modelId="{D103899B-2732-4232-9CA8-9237CEE0C84A}" type="pres">
      <dgm:prSet presAssocID="{E3B59CFB-F84D-4B96-B7EC-FA864DA03D12}" presName="ChildAccent" presStyleLbl="solidFgAcc1" presStyleIdx="2" presStyleCnt="4"/>
      <dgm:spPr>
        <a:solidFill>
          <a:srgbClr val="008C50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CFAF678C-8C0B-4184-BD27-9CCE546D0210}" type="pres">
      <dgm:prSet presAssocID="{E3B59CFB-F84D-4B96-B7EC-FA864DA03D12}" presName="Child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BCECFE-C676-4C30-ACF4-8EF44A038BC8}" type="pres">
      <dgm:prSet presAssocID="{C2E53E85-76D9-4015-9721-8D837C4C59B3}" presName="childComposite" presStyleCnt="0">
        <dgm:presLayoutVars>
          <dgm:chMax val="0"/>
          <dgm:chPref val="0"/>
        </dgm:presLayoutVars>
      </dgm:prSet>
      <dgm:spPr/>
    </dgm:pt>
    <dgm:pt modelId="{CEF86FBE-818D-4592-B3F5-632BD1A248A4}" type="pres">
      <dgm:prSet presAssocID="{C2E53E85-76D9-4015-9721-8D837C4C59B3}" presName="ChildAccent" presStyleLbl="solidFgAcc1" presStyleIdx="3" presStyleCnt="4"/>
      <dgm:spPr>
        <a:solidFill>
          <a:srgbClr val="008C50"/>
        </a:solidFill>
        <a:ln>
          <a:solidFill>
            <a:srgbClr val="009900"/>
          </a:solidFill>
        </a:ln>
      </dgm:spPr>
      <dgm:t>
        <a:bodyPr/>
        <a:lstStyle/>
        <a:p>
          <a:endParaRPr lang="pt-BR"/>
        </a:p>
      </dgm:t>
    </dgm:pt>
    <dgm:pt modelId="{3920519F-C741-48FE-A80A-FA48240C7786}" type="pres">
      <dgm:prSet presAssocID="{C2E53E85-76D9-4015-9721-8D837C4C59B3}" presName="Child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81EC3CB-76CB-46FA-9E5C-8C49BE5E6E69}" srcId="{B1762CE3-221F-4665-ACBE-B52D63756404}" destId="{E3B59CFB-F84D-4B96-B7EC-FA864DA03D12}" srcOrd="2" destOrd="0" parTransId="{B9DA728C-84E8-4E35-BA81-751B788DC5B3}" sibTransId="{848219D5-BB22-488E-A389-8A733CA7036D}"/>
    <dgm:cxn modelId="{DECE35FB-208E-4E71-A73E-C2B8B4C27291}" type="presOf" srcId="{0D6C43AD-8CC5-4F82-A4E2-AD4DD2C93E23}" destId="{227480B0-95DC-4E52-B4CA-4B27B8D612F0}" srcOrd="0" destOrd="0" presId="urn:microsoft.com/office/officeart/2008/layout/SquareAccentList"/>
    <dgm:cxn modelId="{03EE5147-5719-4F9D-9285-3A66075D7619}" type="presOf" srcId="{E3B59CFB-F84D-4B96-B7EC-FA864DA03D12}" destId="{CFAF678C-8C0B-4184-BD27-9CCE546D0210}" srcOrd="0" destOrd="0" presId="urn:microsoft.com/office/officeart/2008/layout/SquareAccentList"/>
    <dgm:cxn modelId="{F6BE8FC3-18AA-4F1D-8B57-8F8CA913B161}" type="presOf" srcId="{ED826F0E-8987-4C9D-903B-F21C49BE89A3}" destId="{EFCA3440-3D78-43EC-AAE3-9647149846E2}" srcOrd="0" destOrd="0" presId="urn:microsoft.com/office/officeart/2008/layout/SquareAccentList"/>
    <dgm:cxn modelId="{A2E1D8B2-D9EE-4332-85D5-E19F682547B0}" srcId="{B1762CE3-221F-4665-ACBE-B52D63756404}" destId="{ED826F0E-8987-4C9D-903B-F21C49BE89A3}" srcOrd="1" destOrd="0" parTransId="{AB14762A-7824-481E-AC75-1CE6363EF000}" sibTransId="{5FD56BBA-068C-48E3-85C6-2946A083BEBE}"/>
    <dgm:cxn modelId="{C8C48727-E147-40E5-8FB7-D80EF6C081AB}" type="presOf" srcId="{B1762CE3-221F-4665-ACBE-B52D63756404}" destId="{0EC49A35-2F33-4B1E-8C32-CA91E6331AD5}" srcOrd="0" destOrd="0" presId="urn:microsoft.com/office/officeart/2008/layout/SquareAccentList"/>
    <dgm:cxn modelId="{616AB791-A8C6-4482-9D1C-849DA083484C}" type="presOf" srcId="{C2E53E85-76D9-4015-9721-8D837C4C59B3}" destId="{3920519F-C741-48FE-A80A-FA48240C7786}" srcOrd="0" destOrd="0" presId="urn:microsoft.com/office/officeart/2008/layout/SquareAccentList"/>
    <dgm:cxn modelId="{DBF9E7BC-E9A0-4486-8061-2775D4D68D2C}" srcId="{B1762CE3-221F-4665-ACBE-B52D63756404}" destId="{0D6C43AD-8CC5-4F82-A4E2-AD4DD2C93E23}" srcOrd="0" destOrd="0" parTransId="{4637D1DF-7E59-4439-935A-89AA37192078}" sibTransId="{D37B56F7-C1CD-4B37-8873-D88F39F65C4E}"/>
    <dgm:cxn modelId="{EF66873B-3A8B-4D6C-B45D-426FB154AB83}" srcId="{02A804AE-AF96-425A-B461-22210A66418F}" destId="{B1762CE3-221F-4665-ACBE-B52D63756404}" srcOrd="0" destOrd="0" parTransId="{FC23681A-86BD-4AF3-9529-633161C38C28}" sibTransId="{979DAC25-3E76-4FFC-B3BF-EA295CFA2B96}"/>
    <dgm:cxn modelId="{08EFFE58-035D-4EA1-8088-335DEAC2E5FE}" srcId="{B1762CE3-221F-4665-ACBE-B52D63756404}" destId="{C2E53E85-76D9-4015-9721-8D837C4C59B3}" srcOrd="3" destOrd="0" parTransId="{1BDD5D06-C095-4BC9-9491-E2F575DC1B72}" sibTransId="{9828288D-1605-4B50-9977-CC1576438327}"/>
    <dgm:cxn modelId="{29ECC79A-057C-4731-8FA6-114441FDB239}" type="presOf" srcId="{02A804AE-AF96-425A-B461-22210A66418F}" destId="{608689E1-1C1D-4C13-8E5D-01E66FC8FD33}" srcOrd="0" destOrd="0" presId="urn:microsoft.com/office/officeart/2008/layout/SquareAccentList"/>
    <dgm:cxn modelId="{3EED87DE-44FD-404E-B35C-5332725E3D4E}" type="presParOf" srcId="{608689E1-1C1D-4C13-8E5D-01E66FC8FD33}" destId="{A83127BB-40A8-4144-A3B3-CDB005E6662B}" srcOrd="0" destOrd="0" presId="urn:microsoft.com/office/officeart/2008/layout/SquareAccentList"/>
    <dgm:cxn modelId="{982A0CDF-BC38-454E-8062-80CE4730B5EE}" type="presParOf" srcId="{A83127BB-40A8-4144-A3B3-CDB005E6662B}" destId="{5841EDDF-528A-48A0-9E28-7C51458E46E2}" srcOrd="0" destOrd="0" presId="urn:microsoft.com/office/officeart/2008/layout/SquareAccentList"/>
    <dgm:cxn modelId="{05013866-14B6-472C-AA62-E2DA602571D9}" type="presParOf" srcId="{5841EDDF-528A-48A0-9E28-7C51458E46E2}" destId="{063B2337-F36B-446C-89BF-9F79B4D8EA5C}" srcOrd="0" destOrd="0" presId="urn:microsoft.com/office/officeart/2008/layout/SquareAccentList"/>
    <dgm:cxn modelId="{BF2EBFFF-37DB-4E4A-9713-BCDA25F17F02}" type="presParOf" srcId="{5841EDDF-528A-48A0-9E28-7C51458E46E2}" destId="{DBA6CC1C-C1C3-48C5-B1B5-C67E32998E3B}" srcOrd="1" destOrd="0" presId="urn:microsoft.com/office/officeart/2008/layout/SquareAccentList"/>
    <dgm:cxn modelId="{1C7660F6-F39B-4279-BFC6-7D58BABCC636}" type="presParOf" srcId="{5841EDDF-528A-48A0-9E28-7C51458E46E2}" destId="{0EC49A35-2F33-4B1E-8C32-CA91E6331AD5}" srcOrd="2" destOrd="0" presId="urn:microsoft.com/office/officeart/2008/layout/SquareAccentList"/>
    <dgm:cxn modelId="{298C102A-556B-4F97-A02C-5161E0902880}" type="presParOf" srcId="{A83127BB-40A8-4144-A3B3-CDB005E6662B}" destId="{71982218-94C3-4249-A5FB-14E661DD64F9}" srcOrd="1" destOrd="0" presId="urn:microsoft.com/office/officeart/2008/layout/SquareAccentList"/>
    <dgm:cxn modelId="{D9DA5BEC-4B6A-4BF6-8749-02C5CC061935}" type="presParOf" srcId="{71982218-94C3-4249-A5FB-14E661DD64F9}" destId="{75BEBB4F-E506-4490-96D0-7DB81317829A}" srcOrd="0" destOrd="0" presId="urn:microsoft.com/office/officeart/2008/layout/SquareAccentList"/>
    <dgm:cxn modelId="{E776BDC0-1497-4E77-AB62-88D14F9002F4}" type="presParOf" srcId="{75BEBB4F-E506-4490-96D0-7DB81317829A}" destId="{5CED73C6-917E-4E16-8865-59B9C0AA9202}" srcOrd="0" destOrd="0" presId="urn:microsoft.com/office/officeart/2008/layout/SquareAccentList"/>
    <dgm:cxn modelId="{F6D40B87-7907-45E2-8600-2857D8F54BD4}" type="presParOf" srcId="{75BEBB4F-E506-4490-96D0-7DB81317829A}" destId="{227480B0-95DC-4E52-B4CA-4B27B8D612F0}" srcOrd="1" destOrd="0" presId="urn:microsoft.com/office/officeart/2008/layout/SquareAccentList"/>
    <dgm:cxn modelId="{831B4B5D-4A4D-4769-A614-FAFB9DA713B3}" type="presParOf" srcId="{71982218-94C3-4249-A5FB-14E661DD64F9}" destId="{BB16177D-AEC4-4E9D-9FC5-C471DEA916FC}" srcOrd="1" destOrd="0" presId="urn:microsoft.com/office/officeart/2008/layout/SquareAccentList"/>
    <dgm:cxn modelId="{067B6FC8-84C3-4694-8812-43C267647C34}" type="presParOf" srcId="{BB16177D-AEC4-4E9D-9FC5-C471DEA916FC}" destId="{42190D64-C1D3-4A02-A377-716B1632D8E2}" srcOrd="0" destOrd="0" presId="urn:microsoft.com/office/officeart/2008/layout/SquareAccentList"/>
    <dgm:cxn modelId="{795C0657-04AF-4309-B123-D2FEB29E43AE}" type="presParOf" srcId="{BB16177D-AEC4-4E9D-9FC5-C471DEA916FC}" destId="{EFCA3440-3D78-43EC-AAE3-9647149846E2}" srcOrd="1" destOrd="0" presId="urn:microsoft.com/office/officeart/2008/layout/SquareAccentList"/>
    <dgm:cxn modelId="{1FCB489D-AC40-4546-877B-E433D0DF7A4F}" type="presParOf" srcId="{71982218-94C3-4249-A5FB-14E661DD64F9}" destId="{7103EDB2-2D27-466B-A31B-0B79C9A3161D}" srcOrd="2" destOrd="0" presId="urn:microsoft.com/office/officeart/2008/layout/SquareAccentList"/>
    <dgm:cxn modelId="{6F407F77-3BD0-4445-9E6A-B88F4D0A8016}" type="presParOf" srcId="{7103EDB2-2D27-466B-A31B-0B79C9A3161D}" destId="{D103899B-2732-4232-9CA8-9237CEE0C84A}" srcOrd="0" destOrd="0" presId="urn:microsoft.com/office/officeart/2008/layout/SquareAccentList"/>
    <dgm:cxn modelId="{1E6778D6-6BB7-407D-A3AE-3E4AE229A3DB}" type="presParOf" srcId="{7103EDB2-2D27-466B-A31B-0B79C9A3161D}" destId="{CFAF678C-8C0B-4184-BD27-9CCE546D0210}" srcOrd="1" destOrd="0" presId="urn:microsoft.com/office/officeart/2008/layout/SquareAccentList"/>
    <dgm:cxn modelId="{31E013D0-A634-4BB5-A938-EC18089C6B4E}" type="presParOf" srcId="{71982218-94C3-4249-A5FB-14E661DD64F9}" destId="{06BCECFE-C676-4C30-ACF4-8EF44A038BC8}" srcOrd="3" destOrd="0" presId="urn:microsoft.com/office/officeart/2008/layout/SquareAccentList"/>
    <dgm:cxn modelId="{0DEE28D1-85FE-432A-8433-7A81277188BA}" type="presParOf" srcId="{06BCECFE-C676-4C30-ACF4-8EF44A038BC8}" destId="{CEF86FBE-818D-4592-B3F5-632BD1A248A4}" srcOrd="0" destOrd="0" presId="urn:microsoft.com/office/officeart/2008/layout/SquareAccentList"/>
    <dgm:cxn modelId="{CE475803-ADC9-4F24-8065-0AE0B5B8EC64}" type="presParOf" srcId="{06BCECFE-C676-4C30-ACF4-8EF44A038BC8}" destId="{3920519F-C741-48FE-A80A-FA48240C7786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B2337-F36B-446C-89BF-9F79B4D8EA5C}">
      <dsp:nvSpPr>
        <dsp:cNvPr id="0" name=""/>
        <dsp:cNvSpPr/>
      </dsp:nvSpPr>
      <dsp:spPr>
        <a:xfrm>
          <a:off x="66601" y="565367"/>
          <a:ext cx="2675108" cy="314718"/>
        </a:xfrm>
        <a:prstGeom prst="rect">
          <a:avLst/>
        </a:prstGeom>
        <a:solidFill>
          <a:srgbClr val="008C50"/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6CC1C-C1C3-48C5-B1B5-C67E32998E3B}">
      <dsp:nvSpPr>
        <dsp:cNvPr id="0" name=""/>
        <dsp:cNvSpPr/>
      </dsp:nvSpPr>
      <dsp:spPr>
        <a:xfrm>
          <a:off x="66601" y="683562"/>
          <a:ext cx="196523" cy="196523"/>
        </a:xfrm>
        <a:prstGeom prst="rect">
          <a:avLst/>
        </a:prstGeom>
        <a:solidFill>
          <a:schemeClr val="accent6">
            <a:lumMod val="75000"/>
            <a:alpha val="9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49A35-2F33-4B1E-8C32-CA91E6331AD5}">
      <dsp:nvSpPr>
        <dsp:cNvPr id="0" name=""/>
        <dsp:cNvSpPr/>
      </dsp:nvSpPr>
      <dsp:spPr>
        <a:xfrm>
          <a:off x="1823" y="0"/>
          <a:ext cx="2804664" cy="565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FF0000"/>
              </a:solidFill>
              <a:latin typeface="Trebuchet MS" panose="020B0603020202020204" pitchFamily="34" charset="0"/>
              <a:ea typeface="+mn-ea"/>
              <a:cs typeface="Arial" pitchFamily="34" charset="0"/>
            </a:rPr>
            <a:t>4. </a:t>
          </a:r>
          <a:r>
            <a:rPr lang="pt-BR" sz="1600" b="1" kern="1200" dirty="0" smtClean="0">
              <a:solidFill>
                <a:prstClr val="black"/>
              </a:solidFill>
              <a:latin typeface="Trebuchet MS" panose="020B0603020202020204" pitchFamily="34" charset="0"/>
              <a:ea typeface="+mn-ea"/>
              <a:cs typeface="Arial" pitchFamily="34" charset="0"/>
            </a:rPr>
            <a:t>IMPLEMENTAÇÃO ESTRATÉGIA</a:t>
          </a:r>
          <a:endParaRPr lang="pt-BR" sz="1600" b="1" kern="1200" dirty="0">
            <a:solidFill>
              <a:prstClr val="black"/>
            </a:solidFill>
            <a:latin typeface="Trebuchet MS" panose="020B0603020202020204" pitchFamily="34" charset="0"/>
            <a:ea typeface="+mn-ea"/>
            <a:cs typeface="Arial" pitchFamily="34" charset="0"/>
          </a:endParaRPr>
        </a:p>
      </dsp:txBody>
      <dsp:txXfrm>
        <a:off x="1823" y="0"/>
        <a:ext cx="2804664" cy="565367"/>
      </dsp:txXfrm>
    </dsp:sp>
    <dsp:sp modelId="{5CED73C6-917E-4E16-8865-59B9C0AA9202}">
      <dsp:nvSpPr>
        <dsp:cNvPr id="0" name=""/>
        <dsp:cNvSpPr/>
      </dsp:nvSpPr>
      <dsp:spPr>
        <a:xfrm>
          <a:off x="1823" y="1141652"/>
          <a:ext cx="196518" cy="196518"/>
        </a:xfrm>
        <a:prstGeom prst="rect">
          <a:avLst/>
        </a:prstGeom>
        <a:solidFill>
          <a:srgbClr val="008C50"/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7480B0-95DC-4E52-B4CA-4B27B8D612F0}">
      <dsp:nvSpPr>
        <dsp:cNvPr id="0" name=""/>
        <dsp:cNvSpPr/>
      </dsp:nvSpPr>
      <dsp:spPr>
        <a:xfrm>
          <a:off x="189081" y="1010868"/>
          <a:ext cx="2487851" cy="458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Criar mapas de Convergências dos objetivos estratégicos</a:t>
          </a:r>
          <a:endParaRPr lang="pt-BR" sz="1400" kern="1200" dirty="0"/>
        </a:p>
      </dsp:txBody>
      <dsp:txXfrm>
        <a:off x="189081" y="1010868"/>
        <a:ext cx="2487851" cy="458084"/>
      </dsp:txXfrm>
    </dsp:sp>
    <dsp:sp modelId="{42190D64-C1D3-4A02-A377-716B1632D8E2}">
      <dsp:nvSpPr>
        <dsp:cNvPr id="0" name=""/>
        <dsp:cNvSpPr/>
      </dsp:nvSpPr>
      <dsp:spPr>
        <a:xfrm>
          <a:off x="1823" y="1599736"/>
          <a:ext cx="196518" cy="196518"/>
        </a:xfrm>
        <a:prstGeom prst="rect">
          <a:avLst/>
        </a:prstGeom>
        <a:solidFill>
          <a:srgbClr val="008C50"/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A3440-3D78-43EC-AAE3-9647149846E2}">
      <dsp:nvSpPr>
        <dsp:cNvPr id="0" name=""/>
        <dsp:cNvSpPr/>
      </dsp:nvSpPr>
      <dsp:spPr>
        <a:xfrm>
          <a:off x="189081" y="1468953"/>
          <a:ext cx="2487851" cy="458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Criar projetos/Plano ação</a:t>
          </a:r>
          <a:endParaRPr lang="pt-BR" sz="1400" kern="1200" dirty="0"/>
        </a:p>
      </dsp:txBody>
      <dsp:txXfrm>
        <a:off x="189081" y="1468953"/>
        <a:ext cx="2487851" cy="458084"/>
      </dsp:txXfrm>
    </dsp:sp>
    <dsp:sp modelId="{D103899B-2732-4232-9CA8-9237CEE0C84A}">
      <dsp:nvSpPr>
        <dsp:cNvPr id="0" name=""/>
        <dsp:cNvSpPr/>
      </dsp:nvSpPr>
      <dsp:spPr>
        <a:xfrm>
          <a:off x="1823" y="2057821"/>
          <a:ext cx="196518" cy="196518"/>
        </a:xfrm>
        <a:prstGeom prst="rect">
          <a:avLst/>
        </a:prstGeom>
        <a:solidFill>
          <a:srgbClr val="008C50"/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AF678C-8C0B-4184-BD27-9CCE546D0210}">
      <dsp:nvSpPr>
        <dsp:cNvPr id="0" name=""/>
        <dsp:cNvSpPr/>
      </dsp:nvSpPr>
      <dsp:spPr>
        <a:xfrm>
          <a:off x="189081" y="1927038"/>
          <a:ext cx="2487851" cy="458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Orçar e aplicar recursos</a:t>
          </a:r>
          <a:endParaRPr lang="pt-BR" sz="1400" kern="1200" dirty="0"/>
        </a:p>
      </dsp:txBody>
      <dsp:txXfrm>
        <a:off x="189081" y="1927038"/>
        <a:ext cx="2487851" cy="458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B2337-F36B-446C-89BF-9F79B4D8EA5C}">
      <dsp:nvSpPr>
        <dsp:cNvPr id="0" name=""/>
        <dsp:cNvSpPr/>
      </dsp:nvSpPr>
      <dsp:spPr>
        <a:xfrm>
          <a:off x="97991" y="642699"/>
          <a:ext cx="2998351" cy="357766"/>
        </a:xfrm>
        <a:prstGeom prst="rect">
          <a:avLst/>
        </a:prstGeom>
        <a:solidFill>
          <a:srgbClr val="008C50"/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6CC1C-C1C3-48C5-B1B5-C67E32998E3B}">
      <dsp:nvSpPr>
        <dsp:cNvPr id="0" name=""/>
        <dsp:cNvSpPr/>
      </dsp:nvSpPr>
      <dsp:spPr>
        <a:xfrm>
          <a:off x="458031" y="692123"/>
          <a:ext cx="223404" cy="223404"/>
        </a:xfrm>
        <a:prstGeom prst="rect">
          <a:avLst/>
        </a:prstGeom>
        <a:solidFill>
          <a:srgbClr val="008C50"/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49A35-2F33-4B1E-8C32-CA91E6331AD5}">
      <dsp:nvSpPr>
        <dsp:cNvPr id="0" name=""/>
        <dsp:cNvSpPr/>
      </dsp:nvSpPr>
      <dsp:spPr>
        <a:xfrm>
          <a:off x="952" y="0"/>
          <a:ext cx="3192429" cy="64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rgbClr val="FF0000"/>
              </a:solidFill>
            </a:rPr>
            <a:t>6. </a:t>
          </a:r>
          <a:r>
            <a:rPr lang="pt-BR" sz="1600" b="1" kern="1200" dirty="0" smtClean="0">
              <a:latin typeface="Trebuchet MS" pitchFamily="34" charset="0"/>
            </a:rPr>
            <a:t>GESTÃO DA </a:t>
          </a:r>
          <a:r>
            <a:rPr lang="pt-BR" sz="1600" b="1" kern="1200" dirty="0" smtClean="0">
              <a:latin typeface="Trebuchet MS" pitchFamily="34" charset="0"/>
            </a:rPr>
            <a:t>PERFORMANCE E COMUNICAÇÃO</a:t>
          </a:r>
          <a:endParaRPr lang="pt-BR" sz="1600" b="1" kern="1200" dirty="0">
            <a:latin typeface="Trebuchet MS" pitchFamily="34" charset="0"/>
          </a:endParaRPr>
        </a:p>
      </dsp:txBody>
      <dsp:txXfrm>
        <a:off x="952" y="0"/>
        <a:ext cx="3192429" cy="642699"/>
      </dsp:txXfrm>
    </dsp:sp>
    <dsp:sp modelId="{5CED73C6-917E-4E16-8865-59B9C0AA9202}">
      <dsp:nvSpPr>
        <dsp:cNvPr id="0" name=""/>
        <dsp:cNvSpPr/>
      </dsp:nvSpPr>
      <dsp:spPr>
        <a:xfrm>
          <a:off x="952" y="1297810"/>
          <a:ext cx="223398" cy="223398"/>
        </a:xfrm>
        <a:prstGeom prst="rect">
          <a:avLst/>
        </a:prstGeom>
        <a:solidFill>
          <a:srgbClr val="008C50"/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7480B0-95DC-4E52-B4CA-4B27B8D612F0}">
      <dsp:nvSpPr>
        <dsp:cNvPr id="0" name=""/>
        <dsp:cNvSpPr/>
      </dsp:nvSpPr>
      <dsp:spPr>
        <a:xfrm>
          <a:off x="213823" y="1149138"/>
          <a:ext cx="2828145" cy="520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Realizar diagnóstico de maturidade em Gestão performance</a:t>
          </a:r>
          <a:endParaRPr lang="pt-BR" sz="1400" kern="1200" dirty="0"/>
        </a:p>
      </dsp:txBody>
      <dsp:txXfrm>
        <a:off x="213823" y="1149138"/>
        <a:ext cx="2828145" cy="520742"/>
      </dsp:txXfrm>
    </dsp:sp>
    <dsp:sp modelId="{D103899B-2732-4232-9CA8-9237CEE0C84A}">
      <dsp:nvSpPr>
        <dsp:cNvPr id="0" name=""/>
        <dsp:cNvSpPr/>
      </dsp:nvSpPr>
      <dsp:spPr>
        <a:xfrm>
          <a:off x="952" y="1818552"/>
          <a:ext cx="223398" cy="223398"/>
        </a:xfrm>
        <a:prstGeom prst="rect">
          <a:avLst/>
        </a:prstGeom>
        <a:solidFill>
          <a:srgbClr val="008C50"/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AF678C-8C0B-4184-BD27-9CCE546D0210}">
      <dsp:nvSpPr>
        <dsp:cNvPr id="0" name=""/>
        <dsp:cNvSpPr/>
      </dsp:nvSpPr>
      <dsp:spPr>
        <a:xfrm>
          <a:off x="213823" y="1669880"/>
          <a:ext cx="2828145" cy="520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Definir fluxo de monitoramento</a:t>
          </a:r>
          <a:endParaRPr lang="pt-BR" sz="1400" kern="1200" dirty="0"/>
        </a:p>
      </dsp:txBody>
      <dsp:txXfrm>
        <a:off x="213823" y="1669880"/>
        <a:ext cx="2828145" cy="520742"/>
      </dsp:txXfrm>
    </dsp:sp>
    <dsp:sp modelId="{68441E6A-511E-4F3B-A1F5-E5C3F21A6D19}">
      <dsp:nvSpPr>
        <dsp:cNvPr id="0" name=""/>
        <dsp:cNvSpPr/>
      </dsp:nvSpPr>
      <dsp:spPr>
        <a:xfrm>
          <a:off x="952" y="2339295"/>
          <a:ext cx="223398" cy="223398"/>
        </a:xfrm>
        <a:prstGeom prst="rect">
          <a:avLst/>
        </a:prstGeom>
        <a:solidFill>
          <a:srgbClr val="008C50"/>
        </a:solidFill>
        <a:ln w="12700" cap="flat" cmpd="sng" algn="ctr">
          <a:solidFill>
            <a:srgbClr val="00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B1FD1-9B8D-4CD1-9B45-853CBD33A0C3}">
      <dsp:nvSpPr>
        <dsp:cNvPr id="0" name=""/>
        <dsp:cNvSpPr/>
      </dsp:nvSpPr>
      <dsp:spPr>
        <a:xfrm>
          <a:off x="213823" y="2190623"/>
          <a:ext cx="2828145" cy="520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Fazer Gestão a vista</a:t>
          </a:r>
          <a:endParaRPr lang="pt-BR" sz="1400" kern="1200" dirty="0"/>
        </a:p>
      </dsp:txBody>
      <dsp:txXfrm>
        <a:off x="213823" y="2190623"/>
        <a:ext cx="2828145" cy="5207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B2337-F36B-446C-89BF-9F79B4D8EA5C}">
      <dsp:nvSpPr>
        <dsp:cNvPr id="0" name=""/>
        <dsp:cNvSpPr/>
      </dsp:nvSpPr>
      <dsp:spPr>
        <a:xfrm>
          <a:off x="66601" y="565367"/>
          <a:ext cx="2675108" cy="314718"/>
        </a:xfrm>
        <a:prstGeom prst="rect">
          <a:avLst/>
        </a:prstGeom>
        <a:solidFill>
          <a:srgbClr val="008C50"/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6CC1C-C1C3-48C5-B1B5-C67E32998E3B}">
      <dsp:nvSpPr>
        <dsp:cNvPr id="0" name=""/>
        <dsp:cNvSpPr/>
      </dsp:nvSpPr>
      <dsp:spPr>
        <a:xfrm>
          <a:off x="66601" y="683562"/>
          <a:ext cx="196523" cy="196523"/>
        </a:xfrm>
        <a:prstGeom prst="rect">
          <a:avLst/>
        </a:prstGeom>
        <a:solidFill>
          <a:srgbClr val="008C50">
            <a:alpha val="90000"/>
          </a:srgb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49A35-2F33-4B1E-8C32-CA91E6331AD5}">
      <dsp:nvSpPr>
        <dsp:cNvPr id="0" name=""/>
        <dsp:cNvSpPr/>
      </dsp:nvSpPr>
      <dsp:spPr>
        <a:xfrm>
          <a:off x="1823" y="0"/>
          <a:ext cx="2804664" cy="565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rgbClr val="FF0000"/>
              </a:solidFill>
            </a:rPr>
            <a:t>5</a:t>
          </a:r>
          <a:r>
            <a:rPr lang="pt-BR" sz="1800" b="1" kern="1200" dirty="0" smtClean="0">
              <a:solidFill>
                <a:srgbClr val="FF0000"/>
              </a:solidFill>
            </a:rPr>
            <a:t>. </a:t>
          </a:r>
          <a:r>
            <a:rPr lang="pt-BR" sz="1600" b="1" kern="1200" dirty="0" smtClean="0">
              <a:latin typeface="Trebuchet MS" pitchFamily="34" charset="0"/>
            </a:rPr>
            <a:t>CONTROLE ESTRATÉGICO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b="1" kern="1200" dirty="0"/>
        </a:p>
      </dsp:txBody>
      <dsp:txXfrm>
        <a:off x="1823" y="0"/>
        <a:ext cx="2804664" cy="565367"/>
      </dsp:txXfrm>
    </dsp:sp>
    <dsp:sp modelId="{5CED73C6-917E-4E16-8865-59B9C0AA9202}">
      <dsp:nvSpPr>
        <dsp:cNvPr id="0" name=""/>
        <dsp:cNvSpPr/>
      </dsp:nvSpPr>
      <dsp:spPr>
        <a:xfrm>
          <a:off x="1823" y="1141652"/>
          <a:ext cx="196518" cy="196518"/>
        </a:xfrm>
        <a:prstGeom prst="rect">
          <a:avLst/>
        </a:prstGeom>
        <a:solidFill>
          <a:srgbClr val="008C50"/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7480B0-95DC-4E52-B4CA-4B27B8D612F0}">
      <dsp:nvSpPr>
        <dsp:cNvPr id="0" name=""/>
        <dsp:cNvSpPr/>
      </dsp:nvSpPr>
      <dsp:spPr>
        <a:xfrm>
          <a:off x="189081" y="1010868"/>
          <a:ext cx="2487851" cy="458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Levantar riscos dos projetos e ações de mitigação.</a:t>
          </a:r>
          <a:endParaRPr lang="pt-BR" sz="1400" kern="1200" dirty="0"/>
        </a:p>
      </dsp:txBody>
      <dsp:txXfrm>
        <a:off x="189081" y="1010868"/>
        <a:ext cx="2487851" cy="458084"/>
      </dsp:txXfrm>
    </dsp:sp>
    <dsp:sp modelId="{42190D64-C1D3-4A02-A377-716B1632D8E2}">
      <dsp:nvSpPr>
        <dsp:cNvPr id="0" name=""/>
        <dsp:cNvSpPr/>
      </dsp:nvSpPr>
      <dsp:spPr>
        <a:xfrm>
          <a:off x="1823" y="1599736"/>
          <a:ext cx="196518" cy="196518"/>
        </a:xfrm>
        <a:prstGeom prst="rect">
          <a:avLst/>
        </a:prstGeom>
        <a:solidFill>
          <a:srgbClr val="008C50"/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A3440-3D78-43EC-AAE3-9647149846E2}">
      <dsp:nvSpPr>
        <dsp:cNvPr id="0" name=""/>
        <dsp:cNvSpPr/>
      </dsp:nvSpPr>
      <dsp:spPr>
        <a:xfrm>
          <a:off x="189081" y="1468953"/>
          <a:ext cx="2487851" cy="458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Definir metodologia de análise dados</a:t>
          </a:r>
          <a:endParaRPr lang="pt-BR" sz="1400" kern="1200" dirty="0"/>
        </a:p>
      </dsp:txBody>
      <dsp:txXfrm>
        <a:off x="189081" y="1468953"/>
        <a:ext cx="2487851" cy="458084"/>
      </dsp:txXfrm>
    </dsp:sp>
    <dsp:sp modelId="{D103899B-2732-4232-9CA8-9237CEE0C84A}">
      <dsp:nvSpPr>
        <dsp:cNvPr id="0" name=""/>
        <dsp:cNvSpPr/>
      </dsp:nvSpPr>
      <dsp:spPr>
        <a:xfrm>
          <a:off x="1823" y="2057821"/>
          <a:ext cx="196518" cy="196518"/>
        </a:xfrm>
        <a:prstGeom prst="rect">
          <a:avLst/>
        </a:prstGeom>
        <a:solidFill>
          <a:srgbClr val="008C50"/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AF678C-8C0B-4184-BD27-9CCE546D0210}">
      <dsp:nvSpPr>
        <dsp:cNvPr id="0" name=""/>
        <dsp:cNvSpPr/>
      </dsp:nvSpPr>
      <dsp:spPr>
        <a:xfrm>
          <a:off x="189081" y="1927038"/>
          <a:ext cx="2487851" cy="458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Crias gestão de indicadores Desempenho</a:t>
          </a:r>
          <a:endParaRPr lang="pt-BR" sz="1400" kern="1200" dirty="0"/>
        </a:p>
      </dsp:txBody>
      <dsp:txXfrm>
        <a:off x="189081" y="1927038"/>
        <a:ext cx="2487851" cy="458084"/>
      </dsp:txXfrm>
    </dsp:sp>
    <dsp:sp modelId="{CEF86FBE-818D-4592-B3F5-632BD1A248A4}">
      <dsp:nvSpPr>
        <dsp:cNvPr id="0" name=""/>
        <dsp:cNvSpPr/>
      </dsp:nvSpPr>
      <dsp:spPr>
        <a:xfrm>
          <a:off x="1823" y="2515906"/>
          <a:ext cx="196518" cy="196518"/>
        </a:xfrm>
        <a:prstGeom prst="rect">
          <a:avLst/>
        </a:prstGeom>
        <a:solidFill>
          <a:srgbClr val="008C50"/>
        </a:solidFill>
        <a:ln w="12700" cap="flat" cmpd="sng" algn="ctr">
          <a:solidFill>
            <a:srgbClr val="00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0519F-C741-48FE-A80A-FA48240C7786}">
      <dsp:nvSpPr>
        <dsp:cNvPr id="0" name=""/>
        <dsp:cNvSpPr/>
      </dsp:nvSpPr>
      <dsp:spPr>
        <a:xfrm>
          <a:off x="189081" y="2385122"/>
          <a:ext cx="2487851" cy="458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Coletar e tratar dados para gerar informações relevantes</a:t>
          </a:r>
          <a:endParaRPr lang="pt-BR" sz="1400" kern="1200" dirty="0"/>
        </a:p>
      </dsp:txBody>
      <dsp:txXfrm>
        <a:off x="189081" y="2385122"/>
        <a:ext cx="2487851" cy="458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1</cdr:x>
      <cdr:y>0.36083</cdr:y>
    </cdr:from>
    <cdr:to>
      <cdr:x>1</cdr:x>
      <cdr:y>1</cdr:y>
    </cdr:to>
    <cdr:cxnSp macro="">
      <cdr:nvCxnSpPr>
        <cdr:cNvPr id="3" name="Conector reto 2"/>
        <cdr:cNvCxnSpPr/>
      </cdr:nvCxnSpPr>
      <cdr:spPr>
        <a:xfrm xmlns:a="http://schemas.openxmlformats.org/drawingml/2006/main">
          <a:off x="8467678" y="2975744"/>
          <a:ext cx="0" cy="2421834"/>
        </a:xfrm>
        <a:prstGeom xmlns:a="http://schemas.openxmlformats.org/drawingml/2006/main" prst="line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xmlns="" id="{DCC2406D-FFA7-4454-83E5-6A34810F43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xmlns="" id="{C0EAA4A1-402E-418D-9B1B-255AA58E179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96ABBBA-D337-4328-9833-879AB08131DD}" type="datetimeFigureOut">
              <a:rPr lang="pt-BR"/>
              <a:pPr>
                <a:defRPr/>
              </a:pPr>
              <a:t>13/12/2019</a:t>
            </a:fld>
            <a:endParaRPr lang="pt-BR" dirty="0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xmlns="" id="{2253976C-7F4C-492B-95B9-22099E0EA93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xmlns="" id="{BB6FE5C8-88A4-4D35-997D-9D13DCE6D07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292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E6B223-64EA-4E84-B2EA-6610F815CFD3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101729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302CA8E1-FFEA-4814-A75F-A84B9B666F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917908C5-A434-45CB-8BE6-6D0C17C2E7C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56A4CBE-43BD-455B-9203-8BC1AFD868FE}" type="datetimeFigureOut">
              <a:rPr lang="pt-BR"/>
              <a:pPr>
                <a:defRPr/>
              </a:pPr>
              <a:t>13/12/2019</a:t>
            </a:fld>
            <a:endParaRPr lang="pt-BR" dirty="0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xmlns="" id="{5E700A78-4D1A-416F-B696-149E9C142A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744538"/>
            <a:ext cx="5865813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xmlns="" id="{C349910E-4D13-4181-ADC8-C3FE2D4D81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78B252CB-007E-4E80-8226-6EA1B70361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427BB16-9029-4D6B-BA70-60D016B1C4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A09BE0-C34B-4AC3-8F4A-4FC4E13B49D9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210074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65138" y="744538"/>
            <a:ext cx="5868987" cy="37258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09BE0-C34B-4AC3-8F4A-4FC4E13B49D9}" type="slidenum">
              <a:rPr lang="pt-BR" altLang="pt-BR" smtClean="0"/>
              <a:pPr/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6981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65138" y="744538"/>
            <a:ext cx="5868987" cy="37258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09BE0-C34B-4AC3-8F4A-4FC4E13B49D9}" type="slidenum">
              <a:rPr lang="pt-BR" altLang="pt-BR" smtClean="0">
                <a:solidFill>
                  <a:prstClr val="black"/>
                </a:solidFill>
              </a:rPr>
              <a:pPr/>
              <a:t>72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64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65138" y="744538"/>
            <a:ext cx="5868987" cy="37258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09BE0-C34B-4AC3-8F4A-4FC4E13B49D9}" type="slidenum">
              <a:rPr lang="pt-BR" altLang="pt-BR" smtClean="0">
                <a:solidFill>
                  <a:prstClr val="black"/>
                </a:solidFill>
              </a:rPr>
              <a:pPr/>
              <a:t>73</a:t>
            </a:fld>
            <a:endParaRPr lang="pt-BR" alt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64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65138" y="744538"/>
            <a:ext cx="5868987" cy="37258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09BE0-C34B-4AC3-8F4A-4FC4E13B49D9}" type="slidenum">
              <a:rPr lang="pt-BR" altLang="pt-BR" smtClean="0">
                <a:solidFill>
                  <a:prstClr val="black"/>
                </a:solidFill>
              </a:rPr>
              <a:pPr/>
              <a:t>75</a:t>
            </a:fld>
            <a:endParaRPr lang="pt-BR" alt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64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65138" y="744538"/>
            <a:ext cx="5868987" cy="37258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09BE0-C34B-4AC3-8F4A-4FC4E13B49D9}" type="slidenum">
              <a:rPr lang="pt-BR" altLang="pt-BR" smtClean="0">
                <a:solidFill>
                  <a:prstClr val="black"/>
                </a:solidFill>
              </a:rPr>
              <a:pPr/>
              <a:t>76</a:t>
            </a:fld>
            <a:endParaRPr lang="pt-BR" alt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64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65138" y="744538"/>
            <a:ext cx="5868987" cy="37258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09BE0-C34B-4AC3-8F4A-4FC4E13B49D9}" type="slidenum">
              <a:rPr lang="pt-BR" altLang="pt-BR" smtClean="0">
                <a:solidFill>
                  <a:prstClr val="black"/>
                </a:solidFill>
              </a:rPr>
              <a:pPr/>
              <a:t>77</a:t>
            </a:fld>
            <a:endParaRPr lang="pt-BR" alt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64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65138" y="744538"/>
            <a:ext cx="5868987" cy="37258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09BE0-C34B-4AC3-8F4A-4FC4E13B49D9}" type="slidenum">
              <a:rPr lang="pt-BR" altLang="pt-BR" smtClean="0"/>
              <a:pPr/>
              <a:t>78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097459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65138" y="744538"/>
            <a:ext cx="5868987" cy="37258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09BE0-C34B-4AC3-8F4A-4FC4E13B49D9}" type="slidenum">
              <a:rPr lang="pt-BR" altLang="pt-BR" smtClean="0">
                <a:solidFill>
                  <a:prstClr val="black"/>
                </a:solidFill>
              </a:rPr>
              <a:pPr/>
              <a:t>14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81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65138" y="744538"/>
            <a:ext cx="5868987" cy="37258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09BE0-C34B-4AC3-8F4A-4FC4E13B49D9}" type="slidenum">
              <a:rPr lang="pt-BR" altLang="pt-BR" smtClean="0">
                <a:solidFill>
                  <a:prstClr val="black"/>
                </a:solidFill>
              </a:rPr>
              <a:pPr/>
              <a:t>18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81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5138" y="744538"/>
            <a:ext cx="5868987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6F0FC4-3680-4A0E-B02E-33AFC939F82D}" type="slidenum">
              <a:rPr lang="pt-BR" altLang="pt-BR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pt-BR" alt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5138" y="744538"/>
            <a:ext cx="5868987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DB2FAF-EFAA-41BE-A47E-9F049EE12617}" type="slidenum">
              <a:rPr lang="pt-BR" altLang="pt-BR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pt-BR" alt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65138" y="744538"/>
            <a:ext cx="5868987" cy="37258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09BE0-C34B-4AC3-8F4A-4FC4E13B49D9}" type="slidenum">
              <a:rPr lang="pt-BR" altLang="pt-BR" smtClean="0"/>
              <a:pPr/>
              <a:t>56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2358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65138" y="744538"/>
            <a:ext cx="5868987" cy="37258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09BE0-C34B-4AC3-8F4A-4FC4E13B49D9}" type="slidenum">
              <a:rPr lang="pt-BR" altLang="pt-BR" smtClean="0"/>
              <a:pPr/>
              <a:t>64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6364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09BE0-C34B-4AC3-8F4A-4FC4E13B49D9}" type="slidenum">
              <a:rPr lang="pt-BR" altLang="pt-BR" smtClean="0"/>
              <a:pPr/>
              <a:t>65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234723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65138" y="744538"/>
            <a:ext cx="5868987" cy="37258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09BE0-C34B-4AC3-8F4A-4FC4E13B49D9}" type="slidenum">
              <a:rPr lang="pt-BR" altLang="pt-BR" smtClean="0">
                <a:solidFill>
                  <a:prstClr val="black"/>
                </a:solidFill>
              </a:rPr>
              <a:pPr/>
              <a:t>71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6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EBD4CA-810D-4112-8FEA-57D1DDAB4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187" y="1122363"/>
            <a:ext cx="8101013" cy="2387600"/>
          </a:xfrm>
        </p:spPr>
        <p:txBody>
          <a:bodyPr anchor="b"/>
          <a:lstStyle>
            <a:lvl1pPr algn="ctr">
              <a:defRPr sz="531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44C0DAC-CD09-45DA-BD9E-1F4C36248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187" y="3602038"/>
            <a:ext cx="8101013" cy="1655762"/>
          </a:xfrm>
        </p:spPr>
        <p:txBody>
          <a:bodyPr/>
          <a:lstStyle>
            <a:lvl1pPr marL="0" indent="0" algn="ctr">
              <a:buNone/>
              <a:defRPr sz="2126"/>
            </a:lvl1pPr>
            <a:lvl2pPr marL="405033" indent="0" algn="ctr">
              <a:buNone/>
              <a:defRPr sz="1772"/>
            </a:lvl2pPr>
            <a:lvl3pPr marL="810067" indent="0" algn="ctr">
              <a:buNone/>
              <a:defRPr sz="1595"/>
            </a:lvl3pPr>
            <a:lvl4pPr marL="1215100" indent="0" algn="ctr">
              <a:buNone/>
              <a:defRPr sz="1417"/>
            </a:lvl4pPr>
            <a:lvl5pPr marL="1620134" indent="0" algn="ctr">
              <a:buNone/>
              <a:defRPr sz="1417"/>
            </a:lvl5pPr>
            <a:lvl6pPr marL="2025167" indent="0" algn="ctr">
              <a:buNone/>
              <a:defRPr sz="1417"/>
            </a:lvl6pPr>
            <a:lvl7pPr marL="2430201" indent="0" algn="ctr">
              <a:buNone/>
              <a:defRPr sz="1417"/>
            </a:lvl7pPr>
            <a:lvl8pPr marL="2835234" indent="0" algn="ctr">
              <a:buNone/>
              <a:defRPr sz="1417"/>
            </a:lvl8pPr>
            <a:lvl9pPr marL="3240268" indent="0" algn="ctr">
              <a:buNone/>
              <a:defRPr sz="1417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5ADC62E-D389-4CB7-943F-1C25FDE4D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/>
              <a:pPr>
                <a:defRPr/>
              </a:pPr>
              <a:t>13/12/2019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953ADE4-F249-4309-976A-EC16ABB22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B170E75-45A0-4110-9F40-36DB8D43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784725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334953-8DFA-4C5A-8451-37D36034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BF4903C3-6E29-45F3-91B8-CC5CE9D92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83749A9-0695-4BF2-953F-208AA9C99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/>
              <a:pPr>
                <a:defRPr/>
              </a:pPr>
              <a:t>13/12/2019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365F846-77F6-481F-9771-F0D0CCC3B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481CE05-4C6D-4F5B-87A0-17118F446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6589661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457200"/>
            <a:ext cx="3483716" cy="1600200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91983" y="987426"/>
            <a:ext cx="5468183" cy="4873625"/>
          </a:xfrm>
        </p:spPr>
        <p:txBody>
          <a:bodyPr rtlCol="0">
            <a:normAutofit/>
          </a:bodyPr>
          <a:lstStyle>
            <a:lvl1pPr marL="0" indent="0">
              <a:buNone/>
              <a:defRPr sz="2835"/>
            </a:lvl1pPr>
            <a:lvl2pPr marL="405033" indent="0">
              <a:buNone/>
              <a:defRPr sz="2481"/>
            </a:lvl2pPr>
            <a:lvl3pPr marL="810067" indent="0">
              <a:buNone/>
              <a:defRPr sz="2126"/>
            </a:lvl3pPr>
            <a:lvl4pPr marL="1215100" indent="0">
              <a:buNone/>
              <a:defRPr sz="1772"/>
            </a:lvl4pPr>
            <a:lvl5pPr marL="1620134" indent="0">
              <a:buNone/>
              <a:defRPr sz="1772"/>
            </a:lvl5pPr>
            <a:lvl6pPr marL="2025167" indent="0">
              <a:buNone/>
              <a:defRPr sz="1772"/>
            </a:lvl6pPr>
            <a:lvl7pPr marL="2430201" indent="0">
              <a:buNone/>
              <a:defRPr sz="1772"/>
            </a:lvl7pPr>
            <a:lvl8pPr marL="2835234" indent="0">
              <a:buNone/>
              <a:defRPr sz="1772"/>
            </a:lvl8pPr>
            <a:lvl9pPr marL="3240268" indent="0">
              <a:buNone/>
              <a:defRPr sz="1772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000" y="2057400"/>
            <a:ext cx="3483716" cy="3811588"/>
          </a:xfrm>
        </p:spPr>
        <p:txBody>
          <a:bodyPr/>
          <a:lstStyle>
            <a:lvl1pPr marL="0" indent="0">
              <a:buNone/>
              <a:defRPr sz="1417"/>
            </a:lvl1pPr>
            <a:lvl2pPr marL="405033" indent="0">
              <a:buNone/>
              <a:defRPr sz="1240"/>
            </a:lvl2pPr>
            <a:lvl3pPr marL="810067" indent="0">
              <a:buNone/>
              <a:defRPr sz="1063"/>
            </a:lvl3pPr>
            <a:lvl4pPr marL="1215100" indent="0">
              <a:buNone/>
              <a:defRPr sz="886"/>
            </a:lvl4pPr>
            <a:lvl5pPr marL="1620134" indent="0">
              <a:buNone/>
              <a:defRPr sz="886"/>
            </a:lvl5pPr>
            <a:lvl6pPr marL="2025167" indent="0">
              <a:buNone/>
              <a:defRPr sz="886"/>
            </a:lvl6pPr>
            <a:lvl7pPr marL="2430201" indent="0">
              <a:buNone/>
              <a:defRPr sz="886"/>
            </a:lvl7pPr>
            <a:lvl8pPr marL="2835234" indent="0">
              <a:buNone/>
              <a:defRPr sz="886"/>
            </a:lvl8pPr>
            <a:lvl9pPr marL="3240268" indent="0">
              <a:buNone/>
              <a:defRPr sz="88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173C9-3691-4B1A-9711-E6F26126A72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75BED-D587-4B99-8AA1-918DAE6D530F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601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6D12A-5FF5-407E-9AA3-3E6D2BAC3B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EB3ED-2E7E-42F7-9CB7-31DC1C56E3B5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891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29716" y="365125"/>
            <a:ext cx="232904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2593" y="365125"/>
            <a:ext cx="6852106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D5E5E-4011-4F0E-9436-F575191FCE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7C806-13EF-459B-9065-14768747E792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004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EBD4CA-810D-4112-8FEA-57D1DDAB4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187" y="1122363"/>
            <a:ext cx="8101013" cy="2387600"/>
          </a:xfrm>
        </p:spPr>
        <p:txBody>
          <a:bodyPr anchor="b"/>
          <a:lstStyle>
            <a:lvl1pPr algn="ctr">
              <a:defRPr sz="531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44C0DAC-CD09-45DA-BD9E-1F4C36248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187" y="3602038"/>
            <a:ext cx="8101013" cy="1655762"/>
          </a:xfrm>
        </p:spPr>
        <p:txBody>
          <a:bodyPr/>
          <a:lstStyle>
            <a:lvl1pPr marL="0" indent="0" algn="ctr">
              <a:buNone/>
              <a:defRPr sz="2126"/>
            </a:lvl1pPr>
            <a:lvl2pPr marL="405033" indent="0" algn="ctr">
              <a:buNone/>
              <a:defRPr sz="1772"/>
            </a:lvl2pPr>
            <a:lvl3pPr marL="810067" indent="0" algn="ctr">
              <a:buNone/>
              <a:defRPr sz="1595"/>
            </a:lvl3pPr>
            <a:lvl4pPr marL="1215100" indent="0" algn="ctr">
              <a:buNone/>
              <a:defRPr sz="1417"/>
            </a:lvl4pPr>
            <a:lvl5pPr marL="1620134" indent="0" algn="ctr">
              <a:buNone/>
              <a:defRPr sz="1417"/>
            </a:lvl5pPr>
            <a:lvl6pPr marL="2025167" indent="0" algn="ctr">
              <a:buNone/>
              <a:defRPr sz="1417"/>
            </a:lvl6pPr>
            <a:lvl7pPr marL="2430201" indent="0" algn="ctr">
              <a:buNone/>
              <a:defRPr sz="1417"/>
            </a:lvl7pPr>
            <a:lvl8pPr marL="2835234" indent="0" algn="ctr">
              <a:buNone/>
              <a:defRPr sz="1417"/>
            </a:lvl8pPr>
            <a:lvl9pPr marL="3240268" indent="0" algn="ctr">
              <a:buNone/>
              <a:defRPr sz="1417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5ADC62E-D389-4CB7-943F-1C25FDE4D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953ADE4-F249-4309-976A-EC16ABB22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B170E75-45A0-4110-9F40-36DB8D43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455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1DE114-646C-4FEF-AF79-E1ACF0B9F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4A2D451-CBF0-4AF1-A6B9-89AFC118A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B5FAB1D-8929-4CCA-9749-49D711041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36C9305-D4DC-4430-812F-EF022AD80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6675789-9BDB-4C03-BBD8-3834136EA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077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A74659-5942-4AEB-9766-7D9F3EF38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67" y="1709743"/>
            <a:ext cx="9316164" cy="2852737"/>
          </a:xfrm>
        </p:spPr>
        <p:txBody>
          <a:bodyPr anchor="b"/>
          <a:lstStyle>
            <a:lvl1pPr>
              <a:defRPr sz="531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D561446-9414-4747-9407-D7EC9D0ED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967" y="4589500"/>
            <a:ext cx="9316164" cy="1500187"/>
          </a:xfrm>
        </p:spPr>
        <p:txBody>
          <a:bodyPr/>
          <a:lstStyle>
            <a:lvl1pPr marL="0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1pPr>
            <a:lvl2pPr marL="405033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146DE8E-B5C9-48CF-9D9B-E78365D38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A34734-43DD-494C-9962-F2CD3875046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8373DDA-02D5-4ECF-BC85-1A14DC05D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F8B9DB1-D292-4543-A492-E3314FA2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4922-239D-4BA5-A103-C309070ED2C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233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BE7A69-5BC4-49EF-834C-828AD19C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C9DFB9D-9F8B-4090-A803-1833FC2DB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593" y="1825625"/>
            <a:ext cx="4590574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B41DF73C-9AC9-476D-818F-8878132A4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8183" y="1825625"/>
            <a:ext cx="4590574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B4CB958-AB53-4AF6-9644-814F95AE2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52989-C4A3-4BDC-B725-0D09A522EBA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208C43A-0136-4AF3-90DD-CB6E04B9C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5F03168-D045-4D25-A11C-B7CF5457C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1366-E689-43DD-BF92-CCFFC174CBD9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3641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94FE55-9DF7-4231-8611-925A7629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365126"/>
            <a:ext cx="9316164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F981985-49FE-425E-8AA7-D283E2A43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018" y="1681163"/>
            <a:ext cx="4569477" cy="823912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5033" indent="0">
              <a:buNone/>
              <a:defRPr sz="1772" b="1"/>
            </a:lvl2pPr>
            <a:lvl3pPr marL="810067" indent="0">
              <a:buNone/>
              <a:defRPr sz="1595" b="1"/>
            </a:lvl3pPr>
            <a:lvl4pPr marL="1215100" indent="0">
              <a:buNone/>
              <a:defRPr sz="1417" b="1"/>
            </a:lvl4pPr>
            <a:lvl5pPr marL="1620134" indent="0">
              <a:buNone/>
              <a:defRPr sz="1417" b="1"/>
            </a:lvl5pPr>
            <a:lvl6pPr marL="2025167" indent="0">
              <a:buNone/>
              <a:defRPr sz="1417" b="1"/>
            </a:lvl6pPr>
            <a:lvl7pPr marL="2430201" indent="0">
              <a:buNone/>
              <a:defRPr sz="1417" b="1"/>
            </a:lvl7pPr>
            <a:lvl8pPr marL="2835234" indent="0">
              <a:buNone/>
              <a:defRPr sz="1417" b="1"/>
            </a:lvl8pPr>
            <a:lvl9pPr marL="3240268" indent="0">
              <a:buNone/>
              <a:defRPr sz="141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67BD8899-B42E-40DA-B083-AA3DBB6D4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4018" y="2505075"/>
            <a:ext cx="456947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AEA9CCF9-5E94-4409-83C7-0C583A5DD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68183" y="1681163"/>
            <a:ext cx="4591981" cy="823912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5033" indent="0">
              <a:buNone/>
              <a:defRPr sz="1772" b="1"/>
            </a:lvl2pPr>
            <a:lvl3pPr marL="810067" indent="0">
              <a:buNone/>
              <a:defRPr sz="1595" b="1"/>
            </a:lvl3pPr>
            <a:lvl4pPr marL="1215100" indent="0">
              <a:buNone/>
              <a:defRPr sz="1417" b="1"/>
            </a:lvl4pPr>
            <a:lvl5pPr marL="1620134" indent="0">
              <a:buNone/>
              <a:defRPr sz="1417" b="1"/>
            </a:lvl5pPr>
            <a:lvl6pPr marL="2025167" indent="0">
              <a:buNone/>
              <a:defRPr sz="1417" b="1"/>
            </a:lvl6pPr>
            <a:lvl7pPr marL="2430201" indent="0">
              <a:buNone/>
              <a:defRPr sz="1417" b="1"/>
            </a:lvl7pPr>
            <a:lvl8pPr marL="2835234" indent="0">
              <a:buNone/>
              <a:defRPr sz="1417" b="1"/>
            </a:lvl8pPr>
            <a:lvl9pPr marL="3240268" indent="0">
              <a:buNone/>
              <a:defRPr sz="141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913D544B-0913-4B1B-B658-020A6716D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68183" y="2505075"/>
            <a:ext cx="459198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90E001CB-6297-44F5-89C3-BB9A7FA6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F1F2D1-8764-468D-ACB8-0992A1577E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FFF457A8-0176-49C7-94B2-4A140BE3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36B1FA29-8335-460A-915D-E51594D6A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309-7E2E-46EA-84B9-687A8DA90195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1717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7436AE-47B0-451B-A9E9-7A0D9C6C3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7361161C-CF54-4778-83B6-E71B22EC0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89D9516B-FFE9-414D-9EAE-8CFC2CA3B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2D37FE2E-B3AE-4533-9712-E426DAEB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6699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C8D56282-AB1E-41C5-9636-7C0568FCF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0E928E5E-03E9-4D85-A422-0B7A18222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7D9D66D8-4541-404F-B0C9-5AAB01FB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3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0D9A8B2-1682-40A9-8ADF-C64F9A7E98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29716" y="365125"/>
            <a:ext cx="232904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AFADF831-141F-468B-904D-0143E940E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2593" y="365125"/>
            <a:ext cx="6852106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9E40A31-EDB2-459D-A942-65E93F590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/>
              <a:pPr>
                <a:defRPr/>
              </a:pPr>
              <a:t>13/12/2019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E7E5B20-A3DF-489B-B8EB-C1557F71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92D227D-1E20-4F87-BE35-DB5A6427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84527571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2E8E7D-D2AA-4D16-9E26-CDF14CE0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457200"/>
            <a:ext cx="3483716" cy="1600200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AEED229-F2C1-4FE6-830F-58B832BBC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983" y="987426"/>
            <a:ext cx="5468183" cy="4873625"/>
          </a:xfrm>
        </p:spPr>
        <p:txBody>
          <a:bodyPr/>
          <a:lstStyle>
            <a:lvl1pPr>
              <a:defRPr sz="2835"/>
            </a:lvl1pPr>
            <a:lvl2pPr>
              <a:defRPr sz="2481"/>
            </a:lvl2pPr>
            <a:lvl3pPr>
              <a:defRPr sz="2126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9BDB6DFC-F82B-4677-BE02-7CE7FC389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000" y="2057400"/>
            <a:ext cx="3483716" cy="3811588"/>
          </a:xfrm>
        </p:spPr>
        <p:txBody>
          <a:bodyPr/>
          <a:lstStyle>
            <a:lvl1pPr marL="0" indent="0">
              <a:buNone/>
              <a:defRPr sz="1417"/>
            </a:lvl1pPr>
            <a:lvl2pPr marL="405033" indent="0">
              <a:buNone/>
              <a:defRPr sz="1240"/>
            </a:lvl2pPr>
            <a:lvl3pPr marL="810067" indent="0">
              <a:buNone/>
              <a:defRPr sz="1063"/>
            </a:lvl3pPr>
            <a:lvl4pPr marL="1215100" indent="0">
              <a:buNone/>
              <a:defRPr sz="886"/>
            </a:lvl4pPr>
            <a:lvl5pPr marL="1620134" indent="0">
              <a:buNone/>
              <a:defRPr sz="886"/>
            </a:lvl5pPr>
            <a:lvl6pPr marL="2025167" indent="0">
              <a:buNone/>
              <a:defRPr sz="886"/>
            </a:lvl6pPr>
            <a:lvl7pPr marL="2430201" indent="0">
              <a:buNone/>
              <a:defRPr sz="886"/>
            </a:lvl7pPr>
            <a:lvl8pPr marL="2835234" indent="0">
              <a:buNone/>
              <a:defRPr sz="886"/>
            </a:lvl8pPr>
            <a:lvl9pPr marL="3240268" indent="0">
              <a:buNone/>
              <a:defRPr sz="88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4F64036-DB72-476C-BE3A-EF4DA2335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0EC129-2297-4051-BEFE-F2AB9A0738E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01EFC44-1E12-497B-BCAE-00641F4E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64451B2-3C12-48AE-BB9F-CC513580F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A647-9563-4A7C-AFD7-0595AB6F033D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56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111F52-9334-459E-8742-13CD46854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457200"/>
            <a:ext cx="3483716" cy="1600200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27466695-E697-48EF-A4E9-6F1E7B87A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91983" y="987426"/>
            <a:ext cx="5468183" cy="4873625"/>
          </a:xfrm>
        </p:spPr>
        <p:txBody>
          <a:bodyPr/>
          <a:lstStyle>
            <a:lvl1pPr marL="0" indent="0">
              <a:buNone/>
              <a:defRPr sz="2835"/>
            </a:lvl1pPr>
            <a:lvl2pPr marL="405033" indent="0">
              <a:buNone/>
              <a:defRPr sz="2481"/>
            </a:lvl2pPr>
            <a:lvl3pPr marL="810067" indent="0">
              <a:buNone/>
              <a:defRPr sz="2126"/>
            </a:lvl3pPr>
            <a:lvl4pPr marL="1215100" indent="0">
              <a:buNone/>
              <a:defRPr sz="1772"/>
            </a:lvl4pPr>
            <a:lvl5pPr marL="1620134" indent="0">
              <a:buNone/>
              <a:defRPr sz="1772"/>
            </a:lvl5pPr>
            <a:lvl6pPr marL="2025167" indent="0">
              <a:buNone/>
              <a:defRPr sz="1772"/>
            </a:lvl6pPr>
            <a:lvl7pPr marL="2430201" indent="0">
              <a:buNone/>
              <a:defRPr sz="1772"/>
            </a:lvl7pPr>
            <a:lvl8pPr marL="2835234" indent="0">
              <a:buNone/>
              <a:defRPr sz="1772"/>
            </a:lvl8pPr>
            <a:lvl9pPr marL="3240268" indent="0">
              <a:buNone/>
              <a:defRPr sz="1772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0CBB488E-72B6-4FDE-87E2-0318C58E6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000" y="2057400"/>
            <a:ext cx="3483716" cy="3811588"/>
          </a:xfrm>
        </p:spPr>
        <p:txBody>
          <a:bodyPr/>
          <a:lstStyle>
            <a:lvl1pPr marL="0" indent="0">
              <a:buNone/>
              <a:defRPr sz="1417"/>
            </a:lvl1pPr>
            <a:lvl2pPr marL="405033" indent="0">
              <a:buNone/>
              <a:defRPr sz="1240"/>
            </a:lvl2pPr>
            <a:lvl3pPr marL="810067" indent="0">
              <a:buNone/>
              <a:defRPr sz="1063"/>
            </a:lvl3pPr>
            <a:lvl4pPr marL="1215100" indent="0">
              <a:buNone/>
              <a:defRPr sz="886"/>
            </a:lvl4pPr>
            <a:lvl5pPr marL="1620134" indent="0">
              <a:buNone/>
              <a:defRPr sz="886"/>
            </a:lvl5pPr>
            <a:lvl6pPr marL="2025167" indent="0">
              <a:buNone/>
              <a:defRPr sz="886"/>
            </a:lvl6pPr>
            <a:lvl7pPr marL="2430201" indent="0">
              <a:buNone/>
              <a:defRPr sz="886"/>
            </a:lvl7pPr>
            <a:lvl8pPr marL="2835234" indent="0">
              <a:buNone/>
              <a:defRPr sz="886"/>
            </a:lvl8pPr>
            <a:lvl9pPr marL="3240268" indent="0">
              <a:buNone/>
              <a:defRPr sz="88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13813B47-8AB9-49B8-96C2-B55D9B57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6DCAE8-3A8F-448C-9FDB-83D8EE8C743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F60C5F7-0FEC-4778-9762-B95EDEF14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D5A0A645-309D-4DD9-8056-05116845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B867-E37A-4181-977C-782919B0D96F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650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334953-8DFA-4C5A-8451-37D36034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BF4903C3-6E29-45F3-91B8-CC5CE9D92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83749A9-0695-4BF2-953F-208AA9C99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365F846-77F6-481F-9771-F0D0CCC3B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481CE05-4C6D-4F5B-87A0-17118F446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471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0D9A8B2-1682-40A9-8ADF-C64F9A7E98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29716" y="365125"/>
            <a:ext cx="232904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AFADF831-141F-468B-904D-0143E940E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2593" y="365125"/>
            <a:ext cx="6852106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9E40A31-EDB2-459D-A942-65E93F590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E7E5B20-A3DF-489B-B8EB-C1557F71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92D227D-1E20-4F87-BE35-DB5A6427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905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EBD4CA-810D-4112-8FEA-57D1DDAB4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187" y="1122363"/>
            <a:ext cx="8101013" cy="2387600"/>
          </a:xfrm>
        </p:spPr>
        <p:txBody>
          <a:bodyPr anchor="b"/>
          <a:lstStyle>
            <a:lvl1pPr algn="ctr">
              <a:defRPr sz="531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44C0DAC-CD09-45DA-BD9E-1F4C36248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187" y="3602038"/>
            <a:ext cx="8101013" cy="1655762"/>
          </a:xfrm>
        </p:spPr>
        <p:txBody>
          <a:bodyPr/>
          <a:lstStyle>
            <a:lvl1pPr marL="0" indent="0" algn="ctr">
              <a:buNone/>
              <a:defRPr sz="2126"/>
            </a:lvl1pPr>
            <a:lvl2pPr marL="405033" indent="0" algn="ctr">
              <a:buNone/>
              <a:defRPr sz="1772"/>
            </a:lvl2pPr>
            <a:lvl3pPr marL="810067" indent="0" algn="ctr">
              <a:buNone/>
              <a:defRPr sz="1595"/>
            </a:lvl3pPr>
            <a:lvl4pPr marL="1215100" indent="0" algn="ctr">
              <a:buNone/>
              <a:defRPr sz="1417"/>
            </a:lvl4pPr>
            <a:lvl5pPr marL="1620134" indent="0" algn="ctr">
              <a:buNone/>
              <a:defRPr sz="1417"/>
            </a:lvl5pPr>
            <a:lvl6pPr marL="2025167" indent="0" algn="ctr">
              <a:buNone/>
              <a:defRPr sz="1417"/>
            </a:lvl6pPr>
            <a:lvl7pPr marL="2430201" indent="0" algn="ctr">
              <a:buNone/>
              <a:defRPr sz="1417"/>
            </a:lvl7pPr>
            <a:lvl8pPr marL="2835234" indent="0" algn="ctr">
              <a:buNone/>
              <a:defRPr sz="1417"/>
            </a:lvl8pPr>
            <a:lvl9pPr marL="3240268" indent="0" algn="ctr">
              <a:buNone/>
              <a:defRPr sz="1417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5ADC62E-D389-4CB7-943F-1C25FDE4D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953ADE4-F249-4309-976A-EC16ABB22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B170E75-45A0-4110-9F40-36DB8D43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674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1DE114-646C-4FEF-AF79-E1ACF0B9F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4A2D451-CBF0-4AF1-A6B9-89AFC118A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B5FAB1D-8929-4CCA-9749-49D711041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36C9305-D4DC-4430-812F-EF022AD80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6675789-9BDB-4C03-BBD8-3834136EA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495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A74659-5942-4AEB-9766-7D9F3EF38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67" y="1709743"/>
            <a:ext cx="9316164" cy="2852737"/>
          </a:xfrm>
        </p:spPr>
        <p:txBody>
          <a:bodyPr anchor="b"/>
          <a:lstStyle>
            <a:lvl1pPr>
              <a:defRPr sz="531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D561446-9414-4747-9407-D7EC9D0ED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967" y="4589500"/>
            <a:ext cx="9316164" cy="1500187"/>
          </a:xfrm>
        </p:spPr>
        <p:txBody>
          <a:bodyPr/>
          <a:lstStyle>
            <a:lvl1pPr marL="0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1pPr>
            <a:lvl2pPr marL="405033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146DE8E-B5C9-48CF-9D9B-E78365D38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A34734-43DD-494C-9962-F2CD3875046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8373DDA-02D5-4ECF-BC85-1A14DC05D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F8B9DB1-D292-4543-A492-E3314FA2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4922-239D-4BA5-A103-C309070ED2C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500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BE7A69-5BC4-49EF-834C-828AD19C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C9DFB9D-9F8B-4090-A803-1833FC2DB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593" y="1825625"/>
            <a:ext cx="4590574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B41DF73C-9AC9-476D-818F-8878132A4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8183" y="1825625"/>
            <a:ext cx="4590574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B4CB958-AB53-4AF6-9644-814F95AE2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52989-C4A3-4BDC-B725-0D09A522EBA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208C43A-0136-4AF3-90DD-CB6E04B9C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5F03168-D045-4D25-A11C-B7CF5457C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1366-E689-43DD-BF92-CCFFC174CBD9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9405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94FE55-9DF7-4231-8611-925A7629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365126"/>
            <a:ext cx="9316164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F981985-49FE-425E-8AA7-D283E2A43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018" y="1681163"/>
            <a:ext cx="4569477" cy="823912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5033" indent="0">
              <a:buNone/>
              <a:defRPr sz="1772" b="1"/>
            </a:lvl2pPr>
            <a:lvl3pPr marL="810067" indent="0">
              <a:buNone/>
              <a:defRPr sz="1595" b="1"/>
            </a:lvl3pPr>
            <a:lvl4pPr marL="1215100" indent="0">
              <a:buNone/>
              <a:defRPr sz="1417" b="1"/>
            </a:lvl4pPr>
            <a:lvl5pPr marL="1620134" indent="0">
              <a:buNone/>
              <a:defRPr sz="1417" b="1"/>
            </a:lvl5pPr>
            <a:lvl6pPr marL="2025167" indent="0">
              <a:buNone/>
              <a:defRPr sz="1417" b="1"/>
            </a:lvl6pPr>
            <a:lvl7pPr marL="2430201" indent="0">
              <a:buNone/>
              <a:defRPr sz="1417" b="1"/>
            </a:lvl7pPr>
            <a:lvl8pPr marL="2835234" indent="0">
              <a:buNone/>
              <a:defRPr sz="1417" b="1"/>
            </a:lvl8pPr>
            <a:lvl9pPr marL="3240268" indent="0">
              <a:buNone/>
              <a:defRPr sz="141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67BD8899-B42E-40DA-B083-AA3DBB6D4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4018" y="2505075"/>
            <a:ext cx="456947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AEA9CCF9-5E94-4409-83C7-0C583A5DD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68183" y="1681163"/>
            <a:ext cx="4591981" cy="823912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5033" indent="0">
              <a:buNone/>
              <a:defRPr sz="1772" b="1"/>
            </a:lvl2pPr>
            <a:lvl3pPr marL="810067" indent="0">
              <a:buNone/>
              <a:defRPr sz="1595" b="1"/>
            </a:lvl3pPr>
            <a:lvl4pPr marL="1215100" indent="0">
              <a:buNone/>
              <a:defRPr sz="1417" b="1"/>
            </a:lvl4pPr>
            <a:lvl5pPr marL="1620134" indent="0">
              <a:buNone/>
              <a:defRPr sz="1417" b="1"/>
            </a:lvl5pPr>
            <a:lvl6pPr marL="2025167" indent="0">
              <a:buNone/>
              <a:defRPr sz="1417" b="1"/>
            </a:lvl6pPr>
            <a:lvl7pPr marL="2430201" indent="0">
              <a:buNone/>
              <a:defRPr sz="1417" b="1"/>
            </a:lvl7pPr>
            <a:lvl8pPr marL="2835234" indent="0">
              <a:buNone/>
              <a:defRPr sz="1417" b="1"/>
            </a:lvl8pPr>
            <a:lvl9pPr marL="3240268" indent="0">
              <a:buNone/>
              <a:defRPr sz="141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913D544B-0913-4B1B-B658-020A6716D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68183" y="2505075"/>
            <a:ext cx="459198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90E001CB-6297-44F5-89C3-BB9A7FA6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F1F2D1-8764-468D-ACB8-0992A1577E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FFF457A8-0176-49C7-94B2-4A140BE3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36B1FA29-8335-460A-915D-E51594D6A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309-7E2E-46EA-84B9-687A8DA90195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8557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7436AE-47B0-451B-A9E9-7A0D9C6C3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7361161C-CF54-4778-83B6-E71B22EC0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89D9516B-FFE9-414D-9EAE-8CFC2CA3B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2D37FE2E-B3AE-4533-9712-E426DAEB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92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350187" y="1122363"/>
            <a:ext cx="8101013" cy="2387600"/>
          </a:xfrm>
        </p:spPr>
        <p:txBody>
          <a:bodyPr anchor="b"/>
          <a:lstStyle>
            <a:lvl1pPr algn="ctr">
              <a:defRPr sz="531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350187" y="3602038"/>
            <a:ext cx="8101013" cy="1655762"/>
          </a:xfrm>
        </p:spPr>
        <p:txBody>
          <a:bodyPr/>
          <a:lstStyle>
            <a:lvl1pPr marL="0" indent="0" algn="ctr">
              <a:buNone/>
              <a:defRPr sz="2126"/>
            </a:lvl1pPr>
            <a:lvl2pPr marL="405033" indent="0" algn="ctr">
              <a:buNone/>
              <a:defRPr sz="1772"/>
            </a:lvl2pPr>
            <a:lvl3pPr marL="810067" indent="0" algn="ctr">
              <a:buNone/>
              <a:defRPr sz="1595"/>
            </a:lvl3pPr>
            <a:lvl4pPr marL="1215100" indent="0" algn="ctr">
              <a:buNone/>
              <a:defRPr sz="1417"/>
            </a:lvl4pPr>
            <a:lvl5pPr marL="1620134" indent="0" algn="ctr">
              <a:buNone/>
              <a:defRPr sz="1417"/>
            </a:lvl5pPr>
            <a:lvl6pPr marL="2025167" indent="0" algn="ctr">
              <a:buNone/>
              <a:defRPr sz="1417"/>
            </a:lvl6pPr>
            <a:lvl7pPr marL="2430201" indent="0" algn="ctr">
              <a:buNone/>
              <a:defRPr sz="1417"/>
            </a:lvl7pPr>
            <a:lvl8pPr marL="2835234" indent="0" algn="ctr">
              <a:buNone/>
              <a:defRPr sz="1417"/>
            </a:lvl8pPr>
            <a:lvl9pPr marL="3240268" indent="0" algn="ctr">
              <a:buNone/>
              <a:defRPr sz="1417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68244-AA21-46D0-8356-0532E4DE1829}" type="datetimeFigureOut">
              <a:rPr kumimoji="0" lang="pt-BR" sz="106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13/12/2019</a:t>
            </a:fld>
            <a:endParaRPr kumimoji="0" lang="pt-BR" sz="106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6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7B8DB4-1D6F-44C4-82BB-778B5F48F363}" type="slidenum">
              <a:rPr kumimoji="0" lang="pt-BR" altLang="pt-BR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0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17255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C8D56282-AB1E-41C5-9636-7C0568FCF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0E928E5E-03E9-4D85-A422-0B7A18222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7D9D66D8-4541-404F-B0C9-5AAB01FB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1898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2E8E7D-D2AA-4D16-9E26-CDF14CE0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457200"/>
            <a:ext cx="3483716" cy="1600200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AEED229-F2C1-4FE6-830F-58B832BBC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983" y="987426"/>
            <a:ext cx="5468183" cy="4873625"/>
          </a:xfrm>
        </p:spPr>
        <p:txBody>
          <a:bodyPr/>
          <a:lstStyle>
            <a:lvl1pPr>
              <a:defRPr sz="2835"/>
            </a:lvl1pPr>
            <a:lvl2pPr>
              <a:defRPr sz="2481"/>
            </a:lvl2pPr>
            <a:lvl3pPr>
              <a:defRPr sz="2126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9BDB6DFC-F82B-4677-BE02-7CE7FC389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000" y="2057400"/>
            <a:ext cx="3483716" cy="3811588"/>
          </a:xfrm>
        </p:spPr>
        <p:txBody>
          <a:bodyPr/>
          <a:lstStyle>
            <a:lvl1pPr marL="0" indent="0">
              <a:buNone/>
              <a:defRPr sz="1417"/>
            </a:lvl1pPr>
            <a:lvl2pPr marL="405033" indent="0">
              <a:buNone/>
              <a:defRPr sz="1240"/>
            </a:lvl2pPr>
            <a:lvl3pPr marL="810067" indent="0">
              <a:buNone/>
              <a:defRPr sz="1063"/>
            </a:lvl3pPr>
            <a:lvl4pPr marL="1215100" indent="0">
              <a:buNone/>
              <a:defRPr sz="886"/>
            </a:lvl4pPr>
            <a:lvl5pPr marL="1620134" indent="0">
              <a:buNone/>
              <a:defRPr sz="886"/>
            </a:lvl5pPr>
            <a:lvl6pPr marL="2025167" indent="0">
              <a:buNone/>
              <a:defRPr sz="886"/>
            </a:lvl6pPr>
            <a:lvl7pPr marL="2430201" indent="0">
              <a:buNone/>
              <a:defRPr sz="886"/>
            </a:lvl7pPr>
            <a:lvl8pPr marL="2835234" indent="0">
              <a:buNone/>
              <a:defRPr sz="886"/>
            </a:lvl8pPr>
            <a:lvl9pPr marL="3240268" indent="0">
              <a:buNone/>
              <a:defRPr sz="88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4F64036-DB72-476C-BE3A-EF4DA2335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0EC129-2297-4051-BEFE-F2AB9A0738E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01EFC44-1E12-497B-BCAE-00641F4E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64451B2-3C12-48AE-BB9F-CC513580F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A647-9563-4A7C-AFD7-0595AB6F033D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1108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111F52-9334-459E-8742-13CD46854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457200"/>
            <a:ext cx="3483716" cy="1600200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27466695-E697-48EF-A4E9-6F1E7B87A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91983" y="987426"/>
            <a:ext cx="5468183" cy="4873625"/>
          </a:xfrm>
        </p:spPr>
        <p:txBody>
          <a:bodyPr/>
          <a:lstStyle>
            <a:lvl1pPr marL="0" indent="0">
              <a:buNone/>
              <a:defRPr sz="2835"/>
            </a:lvl1pPr>
            <a:lvl2pPr marL="405033" indent="0">
              <a:buNone/>
              <a:defRPr sz="2481"/>
            </a:lvl2pPr>
            <a:lvl3pPr marL="810067" indent="0">
              <a:buNone/>
              <a:defRPr sz="2126"/>
            </a:lvl3pPr>
            <a:lvl4pPr marL="1215100" indent="0">
              <a:buNone/>
              <a:defRPr sz="1772"/>
            </a:lvl4pPr>
            <a:lvl5pPr marL="1620134" indent="0">
              <a:buNone/>
              <a:defRPr sz="1772"/>
            </a:lvl5pPr>
            <a:lvl6pPr marL="2025167" indent="0">
              <a:buNone/>
              <a:defRPr sz="1772"/>
            </a:lvl6pPr>
            <a:lvl7pPr marL="2430201" indent="0">
              <a:buNone/>
              <a:defRPr sz="1772"/>
            </a:lvl7pPr>
            <a:lvl8pPr marL="2835234" indent="0">
              <a:buNone/>
              <a:defRPr sz="1772"/>
            </a:lvl8pPr>
            <a:lvl9pPr marL="3240268" indent="0">
              <a:buNone/>
              <a:defRPr sz="1772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0CBB488E-72B6-4FDE-87E2-0318C58E6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000" y="2057400"/>
            <a:ext cx="3483716" cy="3811588"/>
          </a:xfrm>
        </p:spPr>
        <p:txBody>
          <a:bodyPr/>
          <a:lstStyle>
            <a:lvl1pPr marL="0" indent="0">
              <a:buNone/>
              <a:defRPr sz="1417"/>
            </a:lvl1pPr>
            <a:lvl2pPr marL="405033" indent="0">
              <a:buNone/>
              <a:defRPr sz="1240"/>
            </a:lvl2pPr>
            <a:lvl3pPr marL="810067" indent="0">
              <a:buNone/>
              <a:defRPr sz="1063"/>
            </a:lvl3pPr>
            <a:lvl4pPr marL="1215100" indent="0">
              <a:buNone/>
              <a:defRPr sz="886"/>
            </a:lvl4pPr>
            <a:lvl5pPr marL="1620134" indent="0">
              <a:buNone/>
              <a:defRPr sz="886"/>
            </a:lvl5pPr>
            <a:lvl6pPr marL="2025167" indent="0">
              <a:buNone/>
              <a:defRPr sz="886"/>
            </a:lvl6pPr>
            <a:lvl7pPr marL="2430201" indent="0">
              <a:buNone/>
              <a:defRPr sz="886"/>
            </a:lvl7pPr>
            <a:lvl8pPr marL="2835234" indent="0">
              <a:buNone/>
              <a:defRPr sz="886"/>
            </a:lvl8pPr>
            <a:lvl9pPr marL="3240268" indent="0">
              <a:buNone/>
              <a:defRPr sz="88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13813B47-8AB9-49B8-96C2-B55D9B57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6DCAE8-3A8F-448C-9FDB-83D8EE8C743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F60C5F7-0FEC-4778-9762-B95EDEF14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D5A0A645-309D-4DD9-8056-05116845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B867-E37A-4181-977C-782919B0D96F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1261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334953-8DFA-4C5A-8451-37D36034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BF4903C3-6E29-45F3-91B8-CC5CE9D92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83749A9-0695-4BF2-953F-208AA9C99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365F846-77F6-481F-9771-F0D0CCC3B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481CE05-4C6D-4F5B-87A0-17118F446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5215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0D9A8B2-1682-40A9-8ADF-C64F9A7E98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29716" y="365125"/>
            <a:ext cx="232904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AFADF831-141F-468B-904D-0143E940E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2593" y="365125"/>
            <a:ext cx="6852106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9E40A31-EDB2-459D-A942-65E93F590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E7E5B20-A3DF-489B-B8EB-C1557F71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92D227D-1E20-4F87-BE35-DB5A6427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8803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EBD4CA-810D-4112-8FEA-57D1DDAB4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187" y="1122363"/>
            <a:ext cx="8101013" cy="2387600"/>
          </a:xfrm>
        </p:spPr>
        <p:txBody>
          <a:bodyPr anchor="b"/>
          <a:lstStyle>
            <a:lvl1pPr algn="ctr">
              <a:defRPr sz="531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44C0DAC-CD09-45DA-BD9E-1F4C36248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187" y="3602038"/>
            <a:ext cx="8101013" cy="1655762"/>
          </a:xfrm>
        </p:spPr>
        <p:txBody>
          <a:bodyPr/>
          <a:lstStyle>
            <a:lvl1pPr marL="0" indent="0" algn="ctr">
              <a:buNone/>
              <a:defRPr sz="2126"/>
            </a:lvl1pPr>
            <a:lvl2pPr marL="405033" indent="0" algn="ctr">
              <a:buNone/>
              <a:defRPr sz="1772"/>
            </a:lvl2pPr>
            <a:lvl3pPr marL="810067" indent="0" algn="ctr">
              <a:buNone/>
              <a:defRPr sz="1595"/>
            </a:lvl3pPr>
            <a:lvl4pPr marL="1215100" indent="0" algn="ctr">
              <a:buNone/>
              <a:defRPr sz="1417"/>
            </a:lvl4pPr>
            <a:lvl5pPr marL="1620134" indent="0" algn="ctr">
              <a:buNone/>
              <a:defRPr sz="1417"/>
            </a:lvl5pPr>
            <a:lvl6pPr marL="2025167" indent="0" algn="ctr">
              <a:buNone/>
              <a:defRPr sz="1417"/>
            </a:lvl6pPr>
            <a:lvl7pPr marL="2430201" indent="0" algn="ctr">
              <a:buNone/>
              <a:defRPr sz="1417"/>
            </a:lvl7pPr>
            <a:lvl8pPr marL="2835234" indent="0" algn="ctr">
              <a:buNone/>
              <a:defRPr sz="1417"/>
            </a:lvl8pPr>
            <a:lvl9pPr marL="3240268" indent="0" algn="ctr">
              <a:buNone/>
              <a:defRPr sz="1417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5ADC62E-D389-4CB7-943F-1C25FDE4D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953ADE4-F249-4309-976A-EC16ABB22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B170E75-45A0-4110-9F40-36DB8D43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68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1DE114-646C-4FEF-AF79-E1ACF0B9F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4A2D451-CBF0-4AF1-A6B9-89AFC118A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B5FAB1D-8929-4CCA-9749-49D711041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36C9305-D4DC-4430-812F-EF022AD80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6675789-9BDB-4C03-BBD8-3834136EA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886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A74659-5942-4AEB-9766-7D9F3EF38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67" y="1709743"/>
            <a:ext cx="9316164" cy="2852737"/>
          </a:xfrm>
        </p:spPr>
        <p:txBody>
          <a:bodyPr anchor="b"/>
          <a:lstStyle>
            <a:lvl1pPr>
              <a:defRPr sz="531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D561446-9414-4747-9407-D7EC9D0ED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967" y="4589500"/>
            <a:ext cx="9316164" cy="1500187"/>
          </a:xfrm>
        </p:spPr>
        <p:txBody>
          <a:bodyPr/>
          <a:lstStyle>
            <a:lvl1pPr marL="0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1pPr>
            <a:lvl2pPr marL="405033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146DE8E-B5C9-48CF-9D9B-E78365D38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A34734-43DD-494C-9962-F2CD3875046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8373DDA-02D5-4ECF-BC85-1A14DC05D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F8B9DB1-D292-4543-A492-E3314FA2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4922-239D-4BA5-A103-C309070ED2C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4742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BE7A69-5BC4-49EF-834C-828AD19C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C9DFB9D-9F8B-4090-A803-1833FC2DB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593" y="1825625"/>
            <a:ext cx="4590574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B41DF73C-9AC9-476D-818F-8878132A4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8183" y="1825625"/>
            <a:ext cx="4590574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B4CB958-AB53-4AF6-9644-814F95AE2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52989-C4A3-4BDC-B725-0D09A522EBA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208C43A-0136-4AF3-90DD-CB6E04B9C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5F03168-D045-4D25-A11C-B7CF5457C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1366-E689-43DD-BF92-CCFFC174CBD9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6633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94FE55-9DF7-4231-8611-925A7629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365126"/>
            <a:ext cx="9316164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F981985-49FE-425E-8AA7-D283E2A43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018" y="1681163"/>
            <a:ext cx="4569477" cy="823912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5033" indent="0">
              <a:buNone/>
              <a:defRPr sz="1772" b="1"/>
            </a:lvl2pPr>
            <a:lvl3pPr marL="810067" indent="0">
              <a:buNone/>
              <a:defRPr sz="1595" b="1"/>
            </a:lvl3pPr>
            <a:lvl4pPr marL="1215100" indent="0">
              <a:buNone/>
              <a:defRPr sz="1417" b="1"/>
            </a:lvl4pPr>
            <a:lvl5pPr marL="1620134" indent="0">
              <a:buNone/>
              <a:defRPr sz="1417" b="1"/>
            </a:lvl5pPr>
            <a:lvl6pPr marL="2025167" indent="0">
              <a:buNone/>
              <a:defRPr sz="1417" b="1"/>
            </a:lvl6pPr>
            <a:lvl7pPr marL="2430201" indent="0">
              <a:buNone/>
              <a:defRPr sz="1417" b="1"/>
            </a:lvl7pPr>
            <a:lvl8pPr marL="2835234" indent="0">
              <a:buNone/>
              <a:defRPr sz="1417" b="1"/>
            </a:lvl8pPr>
            <a:lvl9pPr marL="3240268" indent="0">
              <a:buNone/>
              <a:defRPr sz="141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67BD8899-B42E-40DA-B083-AA3DBB6D4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4018" y="2505075"/>
            <a:ext cx="456947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AEA9CCF9-5E94-4409-83C7-0C583A5DD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68183" y="1681163"/>
            <a:ext cx="4591981" cy="823912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5033" indent="0">
              <a:buNone/>
              <a:defRPr sz="1772" b="1"/>
            </a:lvl2pPr>
            <a:lvl3pPr marL="810067" indent="0">
              <a:buNone/>
              <a:defRPr sz="1595" b="1"/>
            </a:lvl3pPr>
            <a:lvl4pPr marL="1215100" indent="0">
              <a:buNone/>
              <a:defRPr sz="1417" b="1"/>
            </a:lvl4pPr>
            <a:lvl5pPr marL="1620134" indent="0">
              <a:buNone/>
              <a:defRPr sz="1417" b="1"/>
            </a:lvl5pPr>
            <a:lvl6pPr marL="2025167" indent="0">
              <a:buNone/>
              <a:defRPr sz="1417" b="1"/>
            </a:lvl6pPr>
            <a:lvl7pPr marL="2430201" indent="0">
              <a:buNone/>
              <a:defRPr sz="1417" b="1"/>
            </a:lvl7pPr>
            <a:lvl8pPr marL="2835234" indent="0">
              <a:buNone/>
              <a:defRPr sz="1417" b="1"/>
            </a:lvl8pPr>
            <a:lvl9pPr marL="3240268" indent="0">
              <a:buNone/>
              <a:defRPr sz="141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913D544B-0913-4B1B-B658-020A6716D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68183" y="2505075"/>
            <a:ext cx="459198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90E001CB-6297-44F5-89C3-BB9A7FA6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F1F2D1-8764-468D-ACB8-0992A1577E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FFF457A8-0176-49C7-94B2-4A140BE3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36B1FA29-8335-460A-915D-E51594D6A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309-7E2E-46EA-84B9-687A8DA90195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01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60886-23C9-4AAD-BCC6-C19A634A325E}" type="datetimeFigureOut">
              <a:rPr kumimoji="0" lang="pt-BR" sz="106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13/12/2019</a:t>
            </a:fld>
            <a:endParaRPr kumimoji="0" lang="pt-BR" sz="106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6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DFA48F-A664-4C4E-973A-694FFC1EA41D}" type="slidenum">
              <a:rPr kumimoji="0" lang="pt-BR" altLang="pt-BR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0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57344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7436AE-47B0-451B-A9E9-7A0D9C6C3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7361161C-CF54-4778-83B6-E71B22EC0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89D9516B-FFE9-414D-9EAE-8CFC2CA3B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2D37FE2E-B3AE-4533-9712-E426DAEB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2425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C8D56282-AB1E-41C5-9636-7C0568FCF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0E928E5E-03E9-4D85-A422-0B7A18222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7D9D66D8-4541-404F-B0C9-5AAB01FB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8427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2E8E7D-D2AA-4D16-9E26-CDF14CE0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457200"/>
            <a:ext cx="3483716" cy="1600200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AEED229-F2C1-4FE6-830F-58B832BBC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983" y="987426"/>
            <a:ext cx="5468183" cy="4873625"/>
          </a:xfrm>
        </p:spPr>
        <p:txBody>
          <a:bodyPr/>
          <a:lstStyle>
            <a:lvl1pPr>
              <a:defRPr sz="2835"/>
            </a:lvl1pPr>
            <a:lvl2pPr>
              <a:defRPr sz="2481"/>
            </a:lvl2pPr>
            <a:lvl3pPr>
              <a:defRPr sz="2126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9BDB6DFC-F82B-4677-BE02-7CE7FC389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000" y="2057400"/>
            <a:ext cx="3483716" cy="3811588"/>
          </a:xfrm>
        </p:spPr>
        <p:txBody>
          <a:bodyPr/>
          <a:lstStyle>
            <a:lvl1pPr marL="0" indent="0">
              <a:buNone/>
              <a:defRPr sz="1417"/>
            </a:lvl1pPr>
            <a:lvl2pPr marL="405033" indent="0">
              <a:buNone/>
              <a:defRPr sz="1240"/>
            </a:lvl2pPr>
            <a:lvl3pPr marL="810067" indent="0">
              <a:buNone/>
              <a:defRPr sz="1063"/>
            </a:lvl3pPr>
            <a:lvl4pPr marL="1215100" indent="0">
              <a:buNone/>
              <a:defRPr sz="886"/>
            </a:lvl4pPr>
            <a:lvl5pPr marL="1620134" indent="0">
              <a:buNone/>
              <a:defRPr sz="886"/>
            </a:lvl5pPr>
            <a:lvl6pPr marL="2025167" indent="0">
              <a:buNone/>
              <a:defRPr sz="886"/>
            </a:lvl6pPr>
            <a:lvl7pPr marL="2430201" indent="0">
              <a:buNone/>
              <a:defRPr sz="886"/>
            </a:lvl7pPr>
            <a:lvl8pPr marL="2835234" indent="0">
              <a:buNone/>
              <a:defRPr sz="886"/>
            </a:lvl8pPr>
            <a:lvl9pPr marL="3240268" indent="0">
              <a:buNone/>
              <a:defRPr sz="88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4F64036-DB72-476C-BE3A-EF4DA2335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0EC129-2297-4051-BEFE-F2AB9A0738E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01EFC44-1E12-497B-BCAE-00641F4E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64451B2-3C12-48AE-BB9F-CC513580F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A647-9563-4A7C-AFD7-0595AB6F033D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060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111F52-9334-459E-8742-13CD46854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457200"/>
            <a:ext cx="3483716" cy="1600200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27466695-E697-48EF-A4E9-6F1E7B87A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91983" y="987426"/>
            <a:ext cx="5468183" cy="4873625"/>
          </a:xfrm>
        </p:spPr>
        <p:txBody>
          <a:bodyPr/>
          <a:lstStyle>
            <a:lvl1pPr marL="0" indent="0">
              <a:buNone/>
              <a:defRPr sz="2835"/>
            </a:lvl1pPr>
            <a:lvl2pPr marL="405033" indent="0">
              <a:buNone/>
              <a:defRPr sz="2481"/>
            </a:lvl2pPr>
            <a:lvl3pPr marL="810067" indent="0">
              <a:buNone/>
              <a:defRPr sz="2126"/>
            </a:lvl3pPr>
            <a:lvl4pPr marL="1215100" indent="0">
              <a:buNone/>
              <a:defRPr sz="1772"/>
            </a:lvl4pPr>
            <a:lvl5pPr marL="1620134" indent="0">
              <a:buNone/>
              <a:defRPr sz="1772"/>
            </a:lvl5pPr>
            <a:lvl6pPr marL="2025167" indent="0">
              <a:buNone/>
              <a:defRPr sz="1772"/>
            </a:lvl6pPr>
            <a:lvl7pPr marL="2430201" indent="0">
              <a:buNone/>
              <a:defRPr sz="1772"/>
            </a:lvl7pPr>
            <a:lvl8pPr marL="2835234" indent="0">
              <a:buNone/>
              <a:defRPr sz="1772"/>
            </a:lvl8pPr>
            <a:lvl9pPr marL="3240268" indent="0">
              <a:buNone/>
              <a:defRPr sz="1772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0CBB488E-72B6-4FDE-87E2-0318C58E6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000" y="2057400"/>
            <a:ext cx="3483716" cy="3811588"/>
          </a:xfrm>
        </p:spPr>
        <p:txBody>
          <a:bodyPr/>
          <a:lstStyle>
            <a:lvl1pPr marL="0" indent="0">
              <a:buNone/>
              <a:defRPr sz="1417"/>
            </a:lvl1pPr>
            <a:lvl2pPr marL="405033" indent="0">
              <a:buNone/>
              <a:defRPr sz="1240"/>
            </a:lvl2pPr>
            <a:lvl3pPr marL="810067" indent="0">
              <a:buNone/>
              <a:defRPr sz="1063"/>
            </a:lvl3pPr>
            <a:lvl4pPr marL="1215100" indent="0">
              <a:buNone/>
              <a:defRPr sz="886"/>
            </a:lvl4pPr>
            <a:lvl5pPr marL="1620134" indent="0">
              <a:buNone/>
              <a:defRPr sz="886"/>
            </a:lvl5pPr>
            <a:lvl6pPr marL="2025167" indent="0">
              <a:buNone/>
              <a:defRPr sz="886"/>
            </a:lvl6pPr>
            <a:lvl7pPr marL="2430201" indent="0">
              <a:buNone/>
              <a:defRPr sz="886"/>
            </a:lvl7pPr>
            <a:lvl8pPr marL="2835234" indent="0">
              <a:buNone/>
              <a:defRPr sz="886"/>
            </a:lvl8pPr>
            <a:lvl9pPr marL="3240268" indent="0">
              <a:buNone/>
              <a:defRPr sz="88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13813B47-8AB9-49B8-96C2-B55D9B57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6DCAE8-3A8F-448C-9FDB-83D8EE8C743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F60C5F7-0FEC-4778-9762-B95EDEF14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D5A0A645-309D-4DD9-8056-05116845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B867-E37A-4181-977C-782919B0D96F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226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334953-8DFA-4C5A-8451-37D36034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BF4903C3-6E29-45F3-91B8-CC5CE9D92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83749A9-0695-4BF2-953F-208AA9C99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365F846-77F6-481F-9771-F0D0CCC3B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481CE05-4C6D-4F5B-87A0-17118F446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063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0D9A8B2-1682-40A9-8ADF-C64F9A7E98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29716" y="365125"/>
            <a:ext cx="232904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AFADF831-141F-468B-904D-0143E940E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2593" y="365125"/>
            <a:ext cx="6852106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9E40A31-EDB2-459D-A942-65E93F590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E7E5B20-A3DF-489B-B8EB-C1557F71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92D227D-1E20-4F87-BE35-DB5A6427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0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736967" y="1709743"/>
            <a:ext cx="9316164" cy="2852737"/>
          </a:xfrm>
        </p:spPr>
        <p:txBody>
          <a:bodyPr anchor="b"/>
          <a:lstStyle>
            <a:lvl1pPr>
              <a:defRPr sz="531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736967" y="4589500"/>
            <a:ext cx="9316164" cy="1500187"/>
          </a:xfrm>
        </p:spPr>
        <p:txBody>
          <a:bodyPr/>
          <a:lstStyle>
            <a:lvl1pPr marL="0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1pPr>
            <a:lvl2pPr marL="405033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11BD97-ED32-45F4-9530-94A84B0C6D04}" type="datetimeFigureOut">
              <a:rPr kumimoji="0" lang="pt-BR" sz="106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13/12/2019</a:t>
            </a:fld>
            <a:endParaRPr kumimoji="0" lang="pt-BR" sz="106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6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F75E22-E471-4FEF-A369-873E310043F7}" type="slidenum">
              <a:rPr kumimoji="0" lang="pt-BR" altLang="pt-BR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0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19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742593" y="1825625"/>
            <a:ext cx="4590574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5468183" y="1825625"/>
            <a:ext cx="4590574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9AC90-4D25-447F-B6A8-C63D8DD2E501}" type="datetimeFigureOut">
              <a:rPr kumimoji="0" lang="pt-BR" sz="106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13/12/2019</a:t>
            </a:fld>
            <a:endParaRPr kumimoji="0" lang="pt-BR" sz="106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Rodapé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6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ço Reservado para Número de Slid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801161-9EF2-402F-9776-AB116153713A}" type="slidenum">
              <a:rPr kumimoji="0" lang="pt-BR" altLang="pt-BR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0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33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744000" y="365126"/>
            <a:ext cx="9316164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744018" y="1681163"/>
            <a:ext cx="4569477" cy="823912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5033" indent="0">
              <a:buNone/>
              <a:defRPr sz="1772" b="1"/>
            </a:lvl2pPr>
            <a:lvl3pPr marL="810067" indent="0">
              <a:buNone/>
              <a:defRPr sz="1595" b="1"/>
            </a:lvl3pPr>
            <a:lvl4pPr marL="1215100" indent="0">
              <a:buNone/>
              <a:defRPr sz="1417" b="1"/>
            </a:lvl4pPr>
            <a:lvl5pPr marL="1620134" indent="0">
              <a:buNone/>
              <a:defRPr sz="1417" b="1"/>
            </a:lvl5pPr>
            <a:lvl6pPr marL="2025167" indent="0">
              <a:buNone/>
              <a:defRPr sz="1417" b="1"/>
            </a:lvl6pPr>
            <a:lvl7pPr marL="2430201" indent="0">
              <a:buNone/>
              <a:defRPr sz="1417" b="1"/>
            </a:lvl7pPr>
            <a:lvl8pPr marL="2835234" indent="0">
              <a:buNone/>
              <a:defRPr sz="1417" b="1"/>
            </a:lvl8pPr>
            <a:lvl9pPr marL="3240268" indent="0">
              <a:buNone/>
              <a:defRPr sz="141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744018" y="2505075"/>
            <a:ext cx="456947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5468183" y="1681163"/>
            <a:ext cx="4591981" cy="823912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5033" indent="0">
              <a:buNone/>
              <a:defRPr sz="1772" b="1"/>
            </a:lvl2pPr>
            <a:lvl3pPr marL="810067" indent="0">
              <a:buNone/>
              <a:defRPr sz="1595" b="1"/>
            </a:lvl3pPr>
            <a:lvl4pPr marL="1215100" indent="0">
              <a:buNone/>
              <a:defRPr sz="1417" b="1"/>
            </a:lvl4pPr>
            <a:lvl5pPr marL="1620134" indent="0">
              <a:buNone/>
              <a:defRPr sz="1417" b="1"/>
            </a:lvl5pPr>
            <a:lvl6pPr marL="2025167" indent="0">
              <a:buNone/>
              <a:defRPr sz="1417" b="1"/>
            </a:lvl6pPr>
            <a:lvl7pPr marL="2430201" indent="0">
              <a:buNone/>
              <a:defRPr sz="1417" b="1"/>
            </a:lvl7pPr>
            <a:lvl8pPr marL="2835234" indent="0">
              <a:buNone/>
              <a:defRPr sz="1417" b="1"/>
            </a:lvl8pPr>
            <a:lvl9pPr marL="3240268" indent="0">
              <a:buNone/>
              <a:defRPr sz="141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5468183" y="2505075"/>
            <a:ext cx="459198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30D56-4AFB-43AB-A733-1CE040F3960E}" type="datetimeFigureOut">
              <a:rPr kumimoji="0" lang="pt-BR" sz="106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13/12/2019</a:t>
            </a:fld>
            <a:endParaRPr kumimoji="0" lang="pt-BR" sz="106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ço Reservado para Rodapé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6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spaço Reservado para Número de Slid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84F118-1C17-4997-8933-6A319404E5ED}" type="slidenum">
              <a:rPr kumimoji="0" lang="pt-BR" altLang="pt-BR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0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660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EC38C-D7E5-4AE2-B2D4-072B4DF9B4AD}" type="datetimeFigureOut">
              <a:rPr kumimoji="0" lang="pt-BR" sz="106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13/12/2019</a:t>
            </a:fld>
            <a:endParaRPr kumimoji="0" lang="pt-BR" sz="106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ço Reservado para Rodapé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6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Número de Slid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2DE76E-823B-4691-9581-040C1EE40C09}" type="slidenum">
              <a:rPr kumimoji="0" lang="pt-BR" altLang="pt-BR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0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265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376218-C68E-4507-A568-AC2C4AF3B80F}" type="datetimeFigureOut">
              <a:rPr kumimoji="0" lang="pt-BR" sz="106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13/12/2019</a:t>
            </a:fld>
            <a:endParaRPr kumimoji="0" lang="pt-BR" sz="106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ço Reservado para Rodapé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6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ço Reservado para Número de Slid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709C2B-A447-4F3F-9CD0-93D218AD857F}" type="slidenum">
              <a:rPr kumimoji="0" lang="pt-BR" altLang="pt-BR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0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652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744000" y="457200"/>
            <a:ext cx="3483716" cy="1600200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/>
          </p:cNvPr>
          <p:cNvSpPr>
            <a:spLocks noGrp="1"/>
          </p:cNvSpPr>
          <p:nvPr>
            <p:ph idx="1"/>
          </p:nvPr>
        </p:nvSpPr>
        <p:spPr>
          <a:xfrm>
            <a:off x="4591983" y="987426"/>
            <a:ext cx="5468183" cy="4873625"/>
          </a:xfrm>
        </p:spPr>
        <p:txBody>
          <a:bodyPr/>
          <a:lstStyle>
            <a:lvl1pPr>
              <a:defRPr sz="2835"/>
            </a:lvl1pPr>
            <a:lvl2pPr>
              <a:defRPr sz="2481"/>
            </a:lvl2pPr>
            <a:lvl3pPr>
              <a:defRPr sz="2126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744000" y="2057400"/>
            <a:ext cx="3483716" cy="3811588"/>
          </a:xfrm>
        </p:spPr>
        <p:txBody>
          <a:bodyPr/>
          <a:lstStyle>
            <a:lvl1pPr marL="0" indent="0">
              <a:buNone/>
              <a:defRPr sz="1417"/>
            </a:lvl1pPr>
            <a:lvl2pPr marL="405033" indent="0">
              <a:buNone/>
              <a:defRPr sz="1240"/>
            </a:lvl2pPr>
            <a:lvl3pPr marL="810067" indent="0">
              <a:buNone/>
              <a:defRPr sz="1063"/>
            </a:lvl3pPr>
            <a:lvl4pPr marL="1215100" indent="0">
              <a:buNone/>
              <a:defRPr sz="886"/>
            </a:lvl4pPr>
            <a:lvl5pPr marL="1620134" indent="0">
              <a:buNone/>
              <a:defRPr sz="886"/>
            </a:lvl5pPr>
            <a:lvl6pPr marL="2025167" indent="0">
              <a:buNone/>
              <a:defRPr sz="886"/>
            </a:lvl6pPr>
            <a:lvl7pPr marL="2430201" indent="0">
              <a:buNone/>
              <a:defRPr sz="886"/>
            </a:lvl7pPr>
            <a:lvl8pPr marL="2835234" indent="0">
              <a:buNone/>
              <a:defRPr sz="886"/>
            </a:lvl8pPr>
            <a:lvl9pPr marL="3240268" indent="0">
              <a:buNone/>
              <a:defRPr sz="88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4BE3B-42E2-4B29-B708-995AA933567D}" type="datetimeFigureOut">
              <a:rPr kumimoji="0" lang="pt-BR" sz="106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13/12/2019</a:t>
            </a:fld>
            <a:endParaRPr kumimoji="0" lang="pt-BR" sz="106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Rodapé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6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ço Reservado para Número de Slid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EFCF79-9598-43C3-945C-B22A1C859200}" type="slidenum">
              <a:rPr kumimoji="0" lang="pt-BR" altLang="pt-BR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0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10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1DE114-646C-4FEF-AF79-E1ACF0B9F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4A2D451-CBF0-4AF1-A6B9-89AFC118A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B5FAB1D-8929-4CCA-9749-49D711041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/>
              <a:pPr>
                <a:defRPr/>
              </a:pPr>
              <a:t>13/12/2019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36C9305-D4DC-4430-812F-EF022AD80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6675789-9BDB-4C03-BBD8-3834136EA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202715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744000" y="457200"/>
            <a:ext cx="3483716" cy="1600200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4591983" y="987426"/>
            <a:ext cx="5468183" cy="4873625"/>
          </a:xfrm>
        </p:spPr>
        <p:txBody>
          <a:bodyPr/>
          <a:lstStyle>
            <a:lvl1pPr marL="0" indent="0">
              <a:buNone/>
              <a:defRPr sz="2835"/>
            </a:lvl1pPr>
            <a:lvl2pPr marL="405033" indent="0">
              <a:buNone/>
              <a:defRPr sz="2481"/>
            </a:lvl2pPr>
            <a:lvl3pPr marL="810067" indent="0">
              <a:buNone/>
              <a:defRPr sz="2126"/>
            </a:lvl3pPr>
            <a:lvl4pPr marL="1215100" indent="0">
              <a:buNone/>
              <a:defRPr sz="1772"/>
            </a:lvl4pPr>
            <a:lvl5pPr marL="1620134" indent="0">
              <a:buNone/>
              <a:defRPr sz="1772"/>
            </a:lvl5pPr>
            <a:lvl6pPr marL="2025167" indent="0">
              <a:buNone/>
              <a:defRPr sz="1772"/>
            </a:lvl6pPr>
            <a:lvl7pPr marL="2430201" indent="0">
              <a:buNone/>
              <a:defRPr sz="1772"/>
            </a:lvl7pPr>
            <a:lvl8pPr marL="2835234" indent="0">
              <a:buNone/>
              <a:defRPr sz="1772"/>
            </a:lvl8pPr>
            <a:lvl9pPr marL="3240268" indent="0">
              <a:buNone/>
              <a:defRPr sz="1772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744000" y="2057400"/>
            <a:ext cx="3483716" cy="3811588"/>
          </a:xfrm>
        </p:spPr>
        <p:txBody>
          <a:bodyPr/>
          <a:lstStyle>
            <a:lvl1pPr marL="0" indent="0">
              <a:buNone/>
              <a:defRPr sz="1417"/>
            </a:lvl1pPr>
            <a:lvl2pPr marL="405033" indent="0">
              <a:buNone/>
              <a:defRPr sz="1240"/>
            </a:lvl2pPr>
            <a:lvl3pPr marL="810067" indent="0">
              <a:buNone/>
              <a:defRPr sz="1063"/>
            </a:lvl3pPr>
            <a:lvl4pPr marL="1215100" indent="0">
              <a:buNone/>
              <a:defRPr sz="886"/>
            </a:lvl4pPr>
            <a:lvl5pPr marL="1620134" indent="0">
              <a:buNone/>
              <a:defRPr sz="886"/>
            </a:lvl5pPr>
            <a:lvl6pPr marL="2025167" indent="0">
              <a:buNone/>
              <a:defRPr sz="886"/>
            </a:lvl6pPr>
            <a:lvl7pPr marL="2430201" indent="0">
              <a:buNone/>
              <a:defRPr sz="886"/>
            </a:lvl7pPr>
            <a:lvl8pPr marL="2835234" indent="0">
              <a:buNone/>
              <a:defRPr sz="886"/>
            </a:lvl8pPr>
            <a:lvl9pPr marL="3240268" indent="0">
              <a:buNone/>
              <a:defRPr sz="88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1B5DEA-D771-4077-BBE1-CFFF022D1B89}" type="datetimeFigureOut">
              <a:rPr kumimoji="0" lang="pt-BR" sz="106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13/12/2019</a:t>
            </a:fld>
            <a:endParaRPr kumimoji="0" lang="pt-BR" sz="106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Rodapé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6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ço Reservado para Número de Slid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EEDC76-2C28-4A56-B405-1502EED7798B}" type="slidenum">
              <a:rPr kumimoji="0" lang="pt-BR" altLang="pt-BR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0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106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FAA3F-A0FB-4490-996D-82A43FCBF21E}" type="datetimeFigureOut">
              <a:rPr kumimoji="0" lang="pt-BR" sz="106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13/12/2019</a:t>
            </a:fld>
            <a:endParaRPr kumimoji="0" lang="pt-BR" sz="106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6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771A26-794F-41C5-8661-178B9AA655AB}" type="slidenum">
              <a:rPr kumimoji="0" lang="pt-BR" altLang="pt-BR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0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37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7729716" y="365125"/>
            <a:ext cx="232904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742593" y="365125"/>
            <a:ext cx="6852106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377B7-D65B-463D-87D9-DD31CC4CCEAD}" type="datetimeFigureOut">
              <a:rPr kumimoji="0" lang="pt-BR" sz="106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13/12/2019</a:t>
            </a:fld>
            <a:endParaRPr kumimoji="0" lang="pt-BR" sz="106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6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237F72-7746-4A47-8DD2-E64CE0DFDAB0}" type="slidenum">
              <a:rPr kumimoji="0" lang="pt-BR" altLang="pt-BR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0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080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EBD4CA-810D-4112-8FEA-57D1DDAB4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187" y="1122363"/>
            <a:ext cx="8101013" cy="2387600"/>
          </a:xfrm>
        </p:spPr>
        <p:txBody>
          <a:bodyPr anchor="b"/>
          <a:lstStyle>
            <a:lvl1pPr algn="ctr">
              <a:defRPr sz="531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44C0DAC-CD09-45DA-BD9E-1F4C36248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187" y="3602038"/>
            <a:ext cx="8101013" cy="1655762"/>
          </a:xfrm>
        </p:spPr>
        <p:txBody>
          <a:bodyPr/>
          <a:lstStyle>
            <a:lvl1pPr marL="0" indent="0" algn="ctr">
              <a:buNone/>
              <a:defRPr sz="2126"/>
            </a:lvl1pPr>
            <a:lvl2pPr marL="405033" indent="0" algn="ctr">
              <a:buNone/>
              <a:defRPr sz="1772"/>
            </a:lvl2pPr>
            <a:lvl3pPr marL="810067" indent="0" algn="ctr">
              <a:buNone/>
              <a:defRPr sz="1595"/>
            </a:lvl3pPr>
            <a:lvl4pPr marL="1215100" indent="0" algn="ctr">
              <a:buNone/>
              <a:defRPr sz="1417"/>
            </a:lvl4pPr>
            <a:lvl5pPr marL="1620134" indent="0" algn="ctr">
              <a:buNone/>
              <a:defRPr sz="1417"/>
            </a:lvl5pPr>
            <a:lvl6pPr marL="2025167" indent="0" algn="ctr">
              <a:buNone/>
              <a:defRPr sz="1417"/>
            </a:lvl6pPr>
            <a:lvl7pPr marL="2430201" indent="0" algn="ctr">
              <a:buNone/>
              <a:defRPr sz="1417"/>
            </a:lvl7pPr>
            <a:lvl8pPr marL="2835234" indent="0" algn="ctr">
              <a:buNone/>
              <a:defRPr sz="1417"/>
            </a:lvl8pPr>
            <a:lvl9pPr marL="3240268" indent="0" algn="ctr">
              <a:buNone/>
              <a:defRPr sz="1417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5ADC62E-D389-4CB7-943F-1C25FDE4D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953ADE4-F249-4309-976A-EC16ABB22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B170E75-45A0-4110-9F40-36DB8D43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78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1DE114-646C-4FEF-AF79-E1ACF0B9F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4A2D451-CBF0-4AF1-A6B9-89AFC118A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B5FAB1D-8929-4CCA-9749-49D711041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36C9305-D4DC-4430-812F-EF022AD80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6675789-9BDB-4C03-BBD8-3834136EA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28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A74659-5942-4AEB-9766-7D9F3EF38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67" y="1709743"/>
            <a:ext cx="9316164" cy="2852737"/>
          </a:xfrm>
        </p:spPr>
        <p:txBody>
          <a:bodyPr anchor="b"/>
          <a:lstStyle>
            <a:lvl1pPr>
              <a:defRPr sz="531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D561446-9414-4747-9407-D7EC9D0ED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967" y="4589500"/>
            <a:ext cx="9316164" cy="1500187"/>
          </a:xfrm>
        </p:spPr>
        <p:txBody>
          <a:bodyPr/>
          <a:lstStyle>
            <a:lvl1pPr marL="0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1pPr>
            <a:lvl2pPr marL="405033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146DE8E-B5C9-48CF-9D9B-E78365D38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A34734-43DD-494C-9962-F2CD3875046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8373DDA-02D5-4ECF-BC85-1A14DC05D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F8B9DB1-D292-4543-A492-E3314FA2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4922-239D-4BA5-A103-C309070ED2C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811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BE7A69-5BC4-49EF-834C-828AD19C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C9DFB9D-9F8B-4090-A803-1833FC2DB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593" y="1825625"/>
            <a:ext cx="4590574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B41DF73C-9AC9-476D-818F-8878132A4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8183" y="1825625"/>
            <a:ext cx="4590574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B4CB958-AB53-4AF6-9644-814F95AE2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52989-C4A3-4BDC-B725-0D09A522EBA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208C43A-0136-4AF3-90DD-CB6E04B9C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5F03168-D045-4D25-A11C-B7CF5457C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1366-E689-43DD-BF92-CCFFC174CBD9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72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94FE55-9DF7-4231-8611-925A7629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365126"/>
            <a:ext cx="9316164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F981985-49FE-425E-8AA7-D283E2A43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018" y="1681163"/>
            <a:ext cx="4569477" cy="823912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5033" indent="0">
              <a:buNone/>
              <a:defRPr sz="1772" b="1"/>
            </a:lvl2pPr>
            <a:lvl3pPr marL="810067" indent="0">
              <a:buNone/>
              <a:defRPr sz="1595" b="1"/>
            </a:lvl3pPr>
            <a:lvl4pPr marL="1215100" indent="0">
              <a:buNone/>
              <a:defRPr sz="1417" b="1"/>
            </a:lvl4pPr>
            <a:lvl5pPr marL="1620134" indent="0">
              <a:buNone/>
              <a:defRPr sz="1417" b="1"/>
            </a:lvl5pPr>
            <a:lvl6pPr marL="2025167" indent="0">
              <a:buNone/>
              <a:defRPr sz="1417" b="1"/>
            </a:lvl6pPr>
            <a:lvl7pPr marL="2430201" indent="0">
              <a:buNone/>
              <a:defRPr sz="1417" b="1"/>
            </a:lvl7pPr>
            <a:lvl8pPr marL="2835234" indent="0">
              <a:buNone/>
              <a:defRPr sz="1417" b="1"/>
            </a:lvl8pPr>
            <a:lvl9pPr marL="3240268" indent="0">
              <a:buNone/>
              <a:defRPr sz="141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67BD8899-B42E-40DA-B083-AA3DBB6D4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4018" y="2505075"/>
            <a:ext cx="456947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AEA9CCF9-5E94-4409-83C7-0C583A5DD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68183" y="1681163"/>
            <a:ext cx="4591981" cy="823912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5033" indent="0">
              <a:buNone/>
              <a:defRPr sz="1772" b="1"/>
            </a:lvl2pPr>
            <a:lvl3pPr marL="810067" indent="0">
              <a:buNone/>
              <a:defRPr sz="1595" b="1"/>
            </a:lvl3pPr>
            <a:lvl4pPr marL="1215100" indent="0">
              <a:buNone/>
              <a:defRPr sz="1417" b="1"/>
            </a:lvl4pPr>
            <a:lvl5pPr marL="1620134" indent="0">
              <a:buNone/>
              <a:defRPr sz="1417" b="1"/>
            </a:lvl5pPr>
            <a:lvl6pPr marL="2025167" indent="0">
              <a:buNone/>
              <a:defRPr sz="1417" b="1"/>
            </a:lvl6pPr>
            <a:lvl7pPr marL="2430201" indent="0">
              <a:buNone/>
              <a:defRPr sz="1417" b="1"/>
            </a:lvl7pPr>
            <a:lvl8pPr marL="2835234" indent="0">
              <a:buNone/>
              <a:defRPr sz="1417" b="1"/>
            </a:lvl8pPr>
            <a:lvl9pPr marL="3240268" indent="0">
              <a:buNone/>
              <a:defRPr sz="141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913D544B-0913-4B1B-B658-020A6716D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68183" y="2505075"/>
            <a:ext cx="459198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90E001CB-6297-44F5-89C3-BB9A7FA6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F1F2D1-8764-468D-ACB8-0992A1577E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FFF457A8-0176-49C7-94B2-4A140BE3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36B1FA29-8335-460A-915D-E51594D6A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309-7E2E-46EA-84B9-687A8DA90195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63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7436AE-47B0-451B-A9E9-7A0D9C6C3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7361161C-CF54-4778-83B6-E71B22EC0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89D9516B-FFE9-414D-9EAE-8CFC2CA3B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2D37FE2E-B3AE-4533-9712-E426DAEB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67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C8D56282-AB1E-41C5-9636-7C0568FCF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0E928E5E-03E9-4D85-A422-0B7A18222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7D9D66D8-4541-404F-B0C9-5AAB01FB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8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A74659-5942-4AEB-9766-7D9F3EF38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67" y="1709743"/>
            <a:ext cx="9316164" cy="2852737"/>
          </a:xfrm>
        </p:spPr>
        <p:txBody>
          <a:bodyPr anchor="b"/>
          <a:lstStyle>
            <a:lvl1pPr>
              <a:defRPr sz="531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D561446-9414-4747-9407-D7EC9D0ED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967" y="4589500"/>
            <a:ext cx="9316164" cy="1500187"/>
          </a:xfrm>
        </p:spPr>
        <p:txBody>
          <a:bodyPr/>
          <a:lstStyle>
            <a:lvl1pPr marL="0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1pPr>
            <a:lvl2pPr marL="405033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146DE8E-B5C9-48CF-9D9B-E78365D38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A34734-43DD-494C-9962-F2CD3875046A}" type="datetimeFigureOut">
              <a:rPr lang="pt-BR" smtClean="0"/>
              <a:pPr>
                <a:defRPr/>
              </a:pPr>
              <a:t>13/12/2019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8373DDA-02D5-4ECF-BC85-1A14DC05D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F8B9DB1-D292-4543-A492-E3314FA2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4922-239D-4BA5-A103-C309070ED2C4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67304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2E8E7D-D2AA-4D16-9E26-CDF14CE0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457200"/>
            <a:ext cx="3483716" cy="1600200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AEED229-F2C1-4FE6-830F-58B832BBC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983" y="987426"/>
            <a:ext cx="5468183" cy="4873625"/>
          </a:xfrm>
        </p:spPr>
        <p:txBody>
          <a:bodyPr/>
          <a:lstStyle>
            <a:lvl1pPr>
              <a:defRPr sz="2835"/>
            </a:lvl1pPr>
            <a:lvl2pPr>
              <a:defRPr sz="2481"/>
            </a:lvl2pPr>
            <a:lvl3pPr>
              <a:defRPr sz="2126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9BDB6DFC-F82B-4677-BE02-7CE7FC389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000" y="2057400"/>
            <a:ext cx="3483716" cy="3811588"/>
          </a:xfrm>
        </p:spPr>
        <p:txBody>
          <a:bodyPr/>
          <a:lstStyle>
            <a:lvl1pPr marL="0" indent="0">
              <a:buNone/>
              <a:defRPr sz="1417"/>
            </a:lvl1pPr>
            <a:lvl2pPr marL="405033" indent="0">
              <a:buNone/>
              <a:defRPr sz="1240"/>
            </a:lvl2pPr>
            <a:lvl3pPr marL="810067" indent="0">
              <a:buNone/>
              <a:defRPr sz="1063"/>
            </a:lvl3pPr>
            <a:lvl4pPr marL="1215100" indent="0">
              <a:buNone/>
              <a:defRPr sz="886"/>
            </a:lvl4pPr>
            <a:lvl5pPr marL="1620134" indent="0">
              <a:buNone/>
              <a:defRPr sz="886"/>
            </a:lvl5pPr>
            <a:lvl6pPr marL="2025167" indent="0">
              <a:buNone/>
              <a:defRPr sz="886"/>
            </a:lvl6pPr>
            <a:lvl7pPr marL="2430201" indent="0">
              <a:buNone/>
              <a:defRPr sz="886"/>
            </a:lvl7pPr>
            <a:lvl8pPr marL="2835234" indent="0">
              <a:buNone/>
              <a:defRPr sz="886"/>
            </a:lvl8pPr>
            <a:lvl9pPr marL="3240268" indent="0">
              <a:buNone/>
              <a:defRPr sz="88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4F64036-DB72-476C-BE3A-EF4DA2335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0EC129-2297-4051-BEFE-F2AB9A0738E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01EFC44-1E12-497B-BCAE-00641F4E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64451B2-3C12-48AE-BB9F-CC513580F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A647-9563-4A7C-AFD7-0595AB6F033D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25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111F52-9334-459E-8742-13CD46854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457200"/>
            <a:ext cx="3483716" cy="1600200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27466695-E697-48EF-A4E9-6F1E7B87A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91983" y="987426"/>
            <a:ext cx="5468183" cy="4873625"/>
          </a:xfrm>
        </p:spPr>
        <p:txBody>
          <a:bodyPr/>
          <a:lstStyle>
            <a:lvl1pPr marL="0" indent="0">
              <a:buNone/>
              <a:defRPr sz="2835"/>
            </a:lvl1pPr>
            <a:lvl2pPr marL="405033" indent="0">
              <a:buNone/>
              <a:defRPr sz="2481"/>
            </a:lvl2pPr>
            <a:lvl3pPr marL="810067" indent="0">
              <a:buNone/>
              <a:defRPr sz="2126"/>
            </a:lvl3pPr>
            <a:lvl4pPr marL="1215100" indent="0">
              <a:buNone/>
              <a:defRPr sz="1772"/>
            </a:lvl4pPr>
            <a:lvl5pPr marL="1620134" indent="0">
              <a:buNone/>
              <a:defRPr sz="1772"/>
            </a:lvl5pPr>
            <a:lvl6pPr marL="2025167" indent="0">
              <a:buNone/>
              <a:defRPr sz="1772"/>
            </a:lvl6pPr>
            <a:lvl7pPr marL="2430201" indent="0">
              <a:buNone/>
              <a:defRPr sz="1772"/>
            </a:lvl7pPr>
            <a:lvl8pPr marL="2835234" indent="0">
              <a:buNone/>
              <a:defRPr sz="1772"/>
            </a:lvl8pPr>
            <a:lvl9pPr marL="3240268" indent="0">
              <a:buNone/>
              <a:defRPr sz="1772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0CBB488E-72B6-4FDE-87E2-0318C58E6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000" y="2057400"/>
            <a:ext cx="3483716" cy="3811588"/>
          </a:xfrm>
        </p:spPr>
        <p:txBody>
          <a:bodyPr/>
          <a:lstStyle>
            <a:lvl1pPr marL="0" indent="0">
              <a:buNone/>
              <a:defRPr sz="1417"/>
            </a:lvl1pPr>
            <a:lvl2pPr marL="405033" indent="0">
              <a:buNone/>
              <a:defRPr sz="1240"/>
            </a:lvl2pPr>
            <a:lvl3pPr marL="810067" indent="0">
              <a:buNone/>
              <a:defRPr sz="1063"/>
            </a:lvl3pPr>
            <a:lvl4pPr marL="1215100" indent="0">
              <a:buNone/>
              <a:defRPr sz="886"/>
            </a:lvl4pPr>
            <a:lvl5pPr marL="1620134" indent="0">
              <a:buNone/>
              <a:defRPr sz="886"/>
            </a:lvl5pPr>
            <a:lvl6pPr marL="2025167" indent="0">
              <a:buNone/>
              <a:defRPr sz="886"/>
            </a:lvl6pPr>
            <a:lvl7pPr marL="2430201" indent="0">
              <a:buNone/>
              <a:defRPr sz="886"/>
            </a:lvl7pPr>
            <a:lvl8pPr marL="2835234" indent="0">
              <a:buNone/>
              <a:defRPr sz="886"/>
            </a:lvl8pPr>
            <a:lvl9pPr marL="3240268" indent="0">
              <a:buNone/>
              <a:defRPr sz="88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13813B47-8AB9-49B8-96C2-B55D9B57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6DCAE8-3A8F-448C-9FDB-83D8EE8C743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F60C5F7-0FEC-4778-9762-B95EDEF14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D5A0A645-309D-4DD9-8056-05116845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B867-E37A-4181-977C-782919B0D96F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709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334953-8DFA-4C5A-8451-37D36034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BF4903C3-6E29-45F3-91B8-CC5CE9D92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83749A9-0695-4BF2-953F-208AA9C99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365F846-77F6-481F-9771-F0D0CCC3B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481CE05-4C6D-4F5B-87A0-17118F446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89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0D9A8B2-1682-40A9-8ADF-C64F9A7E98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29716" y="365125"/>
            <a:ext cx="232904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AFADF831-141F-468B-904D-0143E940E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2593" y="365125"/>
            <a:ext cx="6852106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9E40A31-EDB2-459D-A942-65E93F590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E7E5B20-A3DF-489B-B8EB-C1557F71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92D227D-1E20-4F87-BE35-DB5A6427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643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EBD4CA-810D-4112-8FEA-57D1DDAB4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187" y="1122363"/>
            <a:ext cx="8101013" cy="2387600"/>
          </a:xfrm>
        </p:spPr>
        <p:txBody>
          <a:bodyPr anchor="b"/>
          <a:lstStyle>
            <a:lvl1pPr algn="ctr">
              <a:defRPr sz="531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44C0DAC-CD09-45DA-BD9E-1F4C36248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187" y="3602038"/>
            <a:ext cx="8101013" cy="1655762"/>
          </a:xfrm>
        </p:spPr>
        <p:txBody>
          <a:bodyPr/>
          <a:lstStyle>
            <a:lvl1pPr marL="0" indent="0" algn="ctr">
              <a:buNone/>
              <a:defRPr sz="2126"/>
            </a:lvl1pPr>
            <a:lvl2pPr marL="405033" indent="0" algn="ctr">
              <a:buNone/>
              <a:defRPr sz="1772"/>
            </a:lvl2pPr>
            <a:lvl3pPr marL="810067" indent="0" algn="ctr">
              <a:buNone/>
              <a:defRPr sz="1595"/>
            </a:lvl3pPr>
            <a:lvl4pPr marL="1215100" indent="0" algn="ctr">
              <a:buNone/>
              <a:defRPr sz="1417"/>
            </a:lvl4pPr>
            <a:lvl5pPr marL="1620134" indent="0" algn="ctr">
              <a:buNone/>
              <a:defRPr sz="1417"/>
            </a:lvl5pPr>
            <a:lvl6pPr marL="2025167" indent="0" algn="ctr">
              <a:buNone/>
              <a:defRPr sz="1417"/>
            </a:lvl6pPr>
            <a:lvl7pPr marL="2430201" indent="0" algn="ctr">
              <a:buNone/>
              <a:defRPr sz="1417"/>
            </a:lvl7pPr>
            <a:lvl8pPr marL="2835234" indent="0" algn="ctr">
              <a:buNone/>
              <a:defRPr sz="1417"/>
            </a:lvl8pPr>
            <a:lvl9pPr marL="3240268" indent="0" algn="ctr">
              <a:buNone/>
              <a:defRPr sz="1417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5ADC62E-D389-4CB7-943F-1C25FDE4D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953ADE4-F249-4309-976A-EC16ABB22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B170E75-45A0-4110-9F40-36DB8D43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031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1DE114-646C-4FEF-AF79-E1ACF0B9F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4A2D451-CBF0-4AF1-A6B9-89AFC118A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B5FAB1D-8929-4CCA-9749-49D711041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36C9305-D4DC-4430-812F-EF022AD80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6675789-9BDB-4C03-BBD8-3834136EA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706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A74659-5942-4AEB-9766-7D9F3EF38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67" y="1709743"/>
            <a:ext cx="9316164" cy="2852737"/>
          </a:xfrm>
        </p:spPr>
        <p:txBody>
          <a:bodyPr anchor="b"/>
          <a:lstStyle>
            <a:lvl1pPr>
              <a:defRPr sz="531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D561446-9414-4747-9407-D7EC9D0ED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967" y="4589500"/>
            <a:ext cx="9316164" cy="1500187"/>
          </a:xfrm>
        </p:spPr>
        <p:txBody>
          <a:bodyPr/>
          <a:lstStyle>
            <a:lvl1pPr marL="0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1pPr>
            <a:lvl2pPr marL="405033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146DE8E-B5C9-48CF-9D9B-E78365D38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A34734-43DD-494C-9962-F2CD3875046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8373DDA-02D5-4ECF-BC85-1A14DC05D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F8B9DB1-D292-4543-A492-E3314FA2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4922-239D-4BA5-A103-C309070ED2C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922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BE7A69-5BC4-49EF-834C-828AD19C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C9DFB9D-9F8B-4090-A803-1833FC2DB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593" y="1825625"/>
            <a:ext cx="4590574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B41DF73C-9AC9-476D-818F-8878132A4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8183" y="1825625"/>
            <a:ext cx="4590574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B4CB958-AB53-4AF6-9644-814F95AE2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52989-C4A3-4BDC-B725-0D09A522EBA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208C43A-0136-4AF3-90DD-CB6E04B9C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5F03168-D045-4D25-A11C-B7CF5457C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1366-E689-43DD-BF92-CCFFC174CBD9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69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94FE55-9DF7-4231-8611-925A7629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365126"/>
            <a:ext cx="9316164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F981985-49FE-425E-8AA7-D283E2A43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018" y="1681163"/>
            <a:ext cx="4569477" cy="823912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5033" indent="0">
              <a:buNone/>
              <a:defRPr sz="1772" b="1"/>
            </a:lvl2pPr>
            <a:lvl3pPr marL="810067" indent="0">
              <a:buNone/>
              <a:defRPr sz="1595" b="1"/>
            </a:lvl3pPr>
            <a:lvl4pPr marL="1215100" indent="0">
              <a:buNone/>
              <a:defRPr sz="1417" b="1"/>
            </a:lvl4pPr>
            <a:lvl5pPr marL="1620134" indent="0">
              <a:buNone/>
              <a:defRPr sz="1417" b="1"/>
            </a:lvl5pPr>
            <a:lvl6pPr marL="2025167" indent="0">
              <a:buNone/>
              <a:defRPr sz="1417" b="1"/>
            </a:lvl6pPr>
            <a:lvl7pPr marL="2430201" indent="0">
              <a:buNone/>
              <a:defRPr sz="1417" b="1"/>
            </a:lvl7pPr>
            <a:lvl8pPr marL="2835234" indent="0">
              <a:buNone/>
              <a:defRPr sz="1417" b="1"/>
            </a:lvl8pPr>
            <a:lvl9pPr marL="3240268" indent="0">
              <a:buNone/>
              <a:defRPr sz="141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67BD8899-B42E-40DA-B083-AA3DBB6D4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4018" y="2505075"/>
            <a:ext cx="456947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AEA9CCF9-5E94-4409-83C7-0C583A5DD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68183" y="1681163"/>
            <a:ext cx="4591981" cy="823912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5033" indent="0">
              <a:buNone/>
              <a:defRPr sz="1772" b="1"/>
            </a:lvl2pPr>
            <a:lvl3pPr marL="810067" indent="0">
              <a:buNone/>
              <a:defRPr sz="1595" b="1"/>
            </a:lvl3pPr>
            <a:lvl4pPr marL="1215100" indent="0">
              <a:buNone/>
              <a:defRPr sz="1417" b="1"/>
            </a:lvl4pPr>
            <a:lvl5pPr marL="1620134" indent="0">
              <a:buNone/>
              <a:defRPr sz="1417" b="1"/>
            </a:lvl5pPr>
            <a:lvl6pPr marL="2025167" indent="0">
              <a:buNone/>
              <a:defRPr sz="1417" b="1"/>
            </a:lvl6pPr>
            <a:lvl7pPr marL="2430201" indent="0">
              <a:buNone/>
              <a:defRPr sz="1417" b="1"/>
            </a:lvl7pPr>
            <a:lvl8pPr marL="2835234" indent="0">
              <a:buNone/>
              <a:defRPr sz="1417" b="1"/>
            </a:lvl8pPr>
            <a:lvl9pPr marL="3240268" indent="0">
              <a:buNone/>
              <a:defRPr sz="141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913D544B-0913-4B1B-B658-020A6716D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68183" y="2505075"/>
            <a:ext cx="459198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90E001CB-6297-44F5-89C3-BB9A7FA6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F1F2D1-8764-468D-ACB8-0992A1577E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FFF457A8-0176-49C7-94B2-4A140BE3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36B1FA29-8335-460A-915D-E51594D6A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309-7E2E-46EA-84B9-687A8DA90195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703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7436AE-47B0-451B-A9E9-7A0D9C6C3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7361161C-CF54-4778-83B6-E71B22EC0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89D9516B-FFE9-414D-9EAE-8CFC2CA3B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2D37FE2E-B3AE-4533-9712-E426DAEB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31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BE7A69-5BC4-49EF-834C-828AD19C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C9DFB9D-9F8B-4090-A803-1833FC2DB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593" y="1825625"/>
            <a:ext cx="4590574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B41DF73C-9AC9-476D-818F-8878132A4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8183" y="1825625"/>
            <a:ext cx="4590574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B4CB958-AB53-4AF6-9644-814F95AE2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52989-C4A3-4BDC-B725-0D09A522EBAA}" type="datetimeFigureOut">
              <a:rPr lang="pt-BR" smtClean="0"/>
              <a:pPr>
                <a:defRPr/>
              </a:pPr>
              <a:t>13/12/2019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208C43A-0136-4AF3-90DD-CB6E04B9C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5F03168-D045-4D25-A11C-B7CF5457C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1366-E689-43DD-BF92-CCFFC174CBD9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9458871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C8D56282-AB1E-41C5-9636-7C0568FCF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0E928E5E-03E9-4D85-A422-0B7A18222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7D9D66D8-4541-404F-B0C9-5AAB01FB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78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2E8E7D-D2AA-4D16-9E26-CDF14CE0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457200"/>
            <a:ext cx="3483716" cy="1600200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AEED229-F2C1-4FE6-830F-58B832BBC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983" y="987426"/>
            <a:ext cx="5468183" cy="4873625"/>
          </a:xfrm>
        </p:spPr>
        <p:txBody>
          <a:bodyPr/>
          <a:lstStyle>
            <a:lvl1pPr>
              <a:defRPr sz="2835"/>
            </a:lvl1pPr>
            <a:lvl2pPr>
              <a:defRPr sz="2481"/>
            </a:lvl2pPr>
            <a:lvl3pPr>
              <a:defRPr sz="2126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9BDB6DFC-F82B-4677-BE02-7CE7FC389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000" y="2057400"/>
            <a:ext cx="3483716" cy="3811588"/>
          </a:xfrm>
        </p:spPr>
        <p:txBody>
          <a:bodyPr/>
          <a:lstStyle>
            <a:lvl1pPr marL="0" indent="0">
              <a:buNone/>
              <a:defRPr sz="1417"/>
            </a:lvl1pPr>
            <a:lvl2pPr marL="405033" indent="0">
              <a:buNone/>
              <a:defRPr sz="1240"/>
            </a:lvl2pPr>
            <a:lvl3pPr marL="810067" indent="0">
              <a:buNone/>
              <a:defRPr sz="1063"/>
            </a:lvl3pPr>
            <a:lvl4pPr marL="1215100" indent="0">
              <a:buNone/>
              <a:defRPr sz="886"/>
            </a:lvl4pPr>
            <a:lvl5pPr marL="1620134" indent="0">
              <a:buNone/>
              <a:defRPr sz="886"/>
            </a:lvl5pPr>
            <a:lvl6pPr marL="2025167" indent="0">
              <a:buNone/>
              <a:defRPr sz="886"/>
            </a:lvl6pPr>
            <a:lvl7pPr marL="2430201" indent="0">
              <a:buNone/>
              <a:defRPr sz="886"/>
            </a:lvl7pPr>
            <a:lvl8pPr marL="2835234" indent="0">
              <a:buNone/>
              <a:defRPr sz="886"/>
            </a:lvl8pPr>
            <a:lvl9pPr marL="3240268" indent="0">
              <a:buNone/>
              <a:defRPr sz="88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4F64036-DB72-476C-BE3A-EF4DA2335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0EC129-2297-4051-BEFE-F2AB9A0738E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01EFC44-1E12-497B-BCAE-00641F4E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64451B2-3C12-48AE-BB9F-CC513580F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A647-9563-4A7C-AFD7-0595AB6F033D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146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111F52-9334-459E-8742-13CD46854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457200"/>
            <a:ext cx="3483716" cy="1600200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27466695-E697-48EF-A4E9-6F1E7B87A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91983" y="987426"/>
            <a:ext cx="5468183" cy="4873625"/>
          </a:xfrm>
        </p:spPr>
        <p:txBody>
          <a:bodyPr/>
          <a:lstStyle>
            <a:lvl1pPr marL="0" indent="0">
              <a:buNone/>
              <a:defRPr sz="2835"/>
            </a:lvl1pPr>
            <a:lvl2pPr marL="405033" indent="0">
              <a:buNone/>
              <a:defRPr sz="2481"/>
            </a:lvl2pPr>
            <a:lvl3pPr marL="810067" indent="0">
              <a:buNone/>
              <a:defRPr sz="2126"/>
            </a:lvl3pPr>
            <a:lvl4pPr marL="1215100" indent="0">
              <a:buNone/>
              <a:defRPr sz="1772"/>
            </a:lvl4pPr>
            <a:lvl5pPr marL="1620134" indent="0">
              <a:buNone/>
              <a:defRPr sz="1772"/>
            </a:lvl5pPr>
            <a:lvl6pPr marL="2025167" indent="0">
              <a:buNone/>
              <a:defRPr sz="1772"/>
            </a:lvl6pPr>
            <a:lvl7pPr marL="2430201" indent="0">
              <a:buNone/>
              <a:defRPr sz="1772"/>
            </a:lvl7pPr>
            <a:lvl8pPr marL="2835234" indent="0">
              <a:buNone/>
              <a:defRPr sz="1772"/>
            </a:lvl8pPr>
            <a:lvl9pPr marL="3240268" indent="0">
              <a:buNone/>
              <a:defRPr sz="1772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0CBB488E-72B6-4FDE-87E2-0318C58E6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000" y="2057400"/>
            <a:ext cx="3483716" cy="3811588"/>
          </a:xfrm>
        </p:spPr>
        <p:txBody>
          <a:bodyPr/>
          <a:lstStyle>
            <a:lvl1pPr marL="0" indent="0">
              <a:buNone/>
              <a:defRPr sz="1417"/>
            </a:lvl1pPr>
            <a:lvl2pPr marL="405033" indent="0">
              <a:buNone/>
              <a:defRPr sz="1240"/>
            </a:lvl2pPr>
            <a:lvl3pPr marL="810067" indent="0">
              <a:buNone/>
              <a:defRPr sz="1063"/>
            </a:lvl3pPr>
            <a:lvl4pPr marL="1215100" indent="0">
              <a:buNone/>
              <a:defRPr sz="886"/>
            </a:lvl4pPr>
            <a:lvl5pPr marL="1620134" indent="0">
              <a:buNone/>
              <a:defRPr sz="886"/>
            </a:lvl5pPr>
            <a:lvl6pPr marL="2025167" indent="0">
              <a:buNone/>
              <a:defRPr sz="886"/>
            </a:lvl6pPr>
            <a:lvl7pPr marL="2430201" indent="0">
              <a:buNone/>
              <a:defRPr sz="886"/>
            </a:lvl7pPr>
            <a:lvl8pPr marL="2835234" indent="0">
              <a:buNone/>
              <a:defRPr sz="886"/>
            </a:lvl8pPr>
            <a:lvl9pPr marL="3240268" indent="0">
              <a:buNone/>
              <a:defRPr sz="88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13813B47-8AB9-49B8-96C2-B55D9B57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6DCAE8-3A8F-448C-9FDB-83D8EE8C743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F60C5F7-0FEC-4778-9762-B95EDEF14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D5A0A645-309D-4DD9-8056-05116845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B867-E37A-4181-977C-782919B0D96F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690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334953-8DFA-4C5A-8451-37D36034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BF4903C3-6E29-45F3-91B8-CC5CE9D92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83749A9-0695-4BF2-953F-208AA9C99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365F846-77F6-481F-9771-F0D0CCC3B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481CE05-4C6D-4F5B-87A0-17118F446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1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0D9A8B2-1682-40A9-8ADF-C64F9A7E98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29716" y="365125"/>
            <a:ext cx="232904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AFADF831-141F-468B-904D-0143E940E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2593" y="365125"/>
            <a:ext cx="6852106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9E40A31-EDB2-459D-A942-65E93F590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E7E5B20-A3DF-489B-B8EB-C1557F71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92D227D-1E20-4F87-BE35-DB5A6427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3588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EBD4CA-810D-4112-8FEA-57D1DDAB4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187" y="1122363"/>
            <a:ext cx="8101013" cy="2387600"/>
          </a:xfrm>
        </p:spPr>
        <p:txBody>
          <a:bodyPr anchor="b"/>
          <a:lstStyle>
            <a:lvl1pPr algn="ctr">
              <a:defRPr sz="531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44C0DAC-CD09-45DA-BD9E-1F4C36248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187" y="3602038"/>
            <a:ext cx="8101013" cy="1655762"/>
          </a:xfrm>
        </p:spPr>
        <p:txBody>
          <a:bodyPr/>
          <a:lstStyle>
            <a:lvl1pPr marL="0" indent="0" algn="ctr">
              <a:buNone/>
              <a:defRPr sz="2126"/>
            </a:lvl1pPr>
            <a:lvl2pPr marL="405033" indent="0" algn="ctr">
              <a:buNone/>
              <a:defRPr sz="1772"/>
            </a:lvl2pPr>
            <a:lvl3pPr marL="810067" indent="0" algn="ctr">
              <a:buNone/>
              <a:defRPr sz="1595"/>
            </a:lvl3pPr>
            <a:lvl4pPr marL="1215100" indent="0" algn="ctr">
              <a:buNone/>
              <a:defRPr sz="1417"/>
            </a:lvl4pPr>
            <a:lvl5pPr marL="1620134" indent="0" algn="ctr">
              <a:buNone/>
              <a:defRPr sz="1417"/>
            </a:lvl5pPr>
            <a:lvl6pPr marL="2025167" indent="0" algn="ctr">
              <a:buNone/>
              <a:defRPr sz="1417"/>
            </a:lvl6pPr>
            <a:lvl7pPr marL="2430201" indent="0" algn="ctr">
              <a:buNone/>
              <a:defRPr sz="1417"/>
            </a:lvl7pPr>
            <a:lvl8pPr marL="2835234" indent="0" algn="ctr">
              <a:buNone/>
              <a:defRPr sz="1417"/>
            </a:lvl8pPr>
            <a:lvl9pPr marL="3240268" indent="0" algn="ctr">
              <a:buNone/>
              <a:defRPr sz="1417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5ADC62E-D389-4CB7-943F-1C25FDE4D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953ADE4-F249-4309-976A-EC16ABB22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B170E75-45A0-4110-9F40-36DB8D43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238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1DE114-646C-4FEF-AF79-E1ACF0B9F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4A2D451-CBF0-4AF1-A6B9-89AFC118A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B5FAB1D-8929-4CCA-9749-49D711041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36C9305-D4DC-4430-812F-EF022AD80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6675789-9BDB-4C03-BBD8-3834136EA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765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A74659-5942-4AEB-9766-7D9F3EF38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67" y="1709743"/>
            <a:ext cx="9316164" cy="2852737"/>
          </a:xfrm>
        </p:spPr>
        <p:txBody>
          <a:bodyPr anchor="b"/>
          <a:lstStyle>
            <a:lvl1pPr>
              <a:defRPr sz="531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D561446-9414-4747-9407-D7EC9D0ED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967" y="4589500"/>
            <a:ext cx="9316164" cy="1500187"/>
          </a:xfrm>
        </p:spPr>
        <p:txBody>
          <a:bodyPr/>
          <a:lstStyle>
            <a:lvl1pPr marL="0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1pPr>
            <a:lvl2pPr marL="405033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146DE8E-B5C9-48CF-9D9B-E78365D38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A34734-43DD-494C-9962-F2CD3875046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8373DDA-02D5-4ECF-BC85-1A14DC05D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F8B9DB1-D292-4543-A492-E3314FA2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4922-239D-4BA5-A103-C309070ED2C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014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BE7A69-5BC4-49EF-834C-828AD19C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C9DFB9D-9F8B-4090-A803-1833FC2DB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593" y="1825625"/>
            <a:ext cx="4590574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B41DF73C-9AC9-476D-818F-8878132A4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8183" y="1825625"/>
            <a:ext cx="4590574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B4CB958-AB53-4AF6-9644-814F95AE2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52989-C4A3-4BDC-B725-0D09A522EBA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208C43A-0136-4AF3-90DD-CB6E04B9C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5F03168-D045-4D25-A11C-B7CF5457C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1366-E689-43DD-BF92-CCFFC174CBD9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7655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94FE55-9DF7-4231-8611-925A7629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365126"/>
            <a:ext cx="9316164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F981985-49FE-425E-8AA7-D283E2A43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018" y="1681163"/>
            <a:ext cx="4569477" cy="823912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5033" indent="0">
              <a:buNone/>
              <a:defRPr sz="1772" b="1"/>
            </a:lvl2pPr>
            <a:lvl3pPr marL="810067" indent="0">
              <a:buNone/>
              <a:defRPr sz="1595" b="1"/>
            </a:lvl3pPr>
            <a:lvl4pPr marL="1215100" indent="0">
              <a:buNone/>
              <a:defRPr sz="1417" b="1"/>
            </a:lvl4pPr>
            <a:lvl5pPr marL="1620134" indent="0">
              <a:buNone/>
              <a:defRPr sz="1417" b="1"/>
            </a:lvl5pPr>
            <a:lvl6pPr marL="2025167" indent="0">
              <a:buNone/>
              <a:defRPr sz="1417" b="1"/>
            </a:lvl6pPr>
            <a:lvl7pPr marL="2430201" indent="0">
              <a:buNone/>
              <a:defRPr sz="1417" b="1"/>
            </a:lvl7pPr>
            <a:lvl8pPr marL="2835234" indent="0">
              <a:buNone/>
              <a:defRPr sz="1417" b="1"/>
            </a:lvl8pPr>
            <a:lvl9pPr marL="3240268" indent="0">
              <a:buNone/>
              <a:defRPr sz="141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67BD8899-B42E-40DA-B083-AA3DBB6D4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4018" y="2505075"/>
            <a:ext cx="456947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AEA9CCF9-5E94-4409-83C7-0C583A5DD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68183" y="1681163"/>
            <a:ext cx="4591981" cy="823912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5033" indent="0">
              <a:buNone/>
              <a:defRPr sz="1772" b="1"/>
            </a:lvl2pPr>
            <a:lvl3pPr marL="810067" indent="0">
              <a:buNone/>
              <a:defRPr sz="1595" b="1"/>
            </a:lvl3pPr>
            <a:lvl4pPr marL="1215100" indent="0">
              <a:buNone/>
              <a:defRPr sz="1417" b="1"/>
            </a:lvl4pPr>
            <a:lvl5pPr marL="1620134" indent="0">
              <a:buNone/>
              <a:defRPr sz="1417" b="1"/>
            </a:lvl5pPr>
            <a:lvl6pPr marL="2025167" indent="0">
              <a:buNone/>
              <a:defRPr sz="1417" b="1"/>
            </a:lvl6pPr>
            <a:lvl7pPr marL="2430201" indent="0">
              <a:buNone/>
              <a:defRPr sz="1417" b="1"/>
            </a:lvl7pPr>
            <a:lvl8pPr marL="2835234" indent="0">
              <a:buNone/>
              <a:defRPr sz="1417" b="1"/>
            </a:lvl8pPr>
            <a:lvl9pPr marL="3240268" indent="0">
              <a:buNone/>
              <a:defRPr sz="141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913D544B-0913-4B1B-B658-020A6716D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68183" y="2505075"/>
            <a:ext cx="459198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90E001CB-6297-44F5-89C3-BB9A7FA6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F1F2D1-8764-468D-ACB8-0992A1577E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FFF457A8-0176-49C7-94B2-4A140BE3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36B1FA29-8335-460A-915D-E51594D6A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309-7E2E-46EA-84B9-687A8DA90195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85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94FE55-9DF7-4231-8611-925A7629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365126"/>
            <a:ext cx="9316164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F981985-49FE-425E-8AA7-D283E2A43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018" y="1681163"/>
            <a:ext cx="4569477" cy="823912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5033" indent="0">
              <a:buNone/>
              <a:defRPr sz="1772" b="1"/>
            </a:lvl2pPr>
            <a:lvl3pPr marL="810067" indent="0">
              <a:buNone/>
              <a:defRPr sz="1595" b="1"/>
            </a:lvl3pPr>
            <a:lvl4pPr marL="1215100" indent="0">
              <a:buNone/>
              <a:defRPr sz="1417" b="1"/>
            </a:lvl4pPr>
            <a:lvl5pPr marL="1620134" indent="0">
              <a:buNone/>
              <a:defRPr sz="1417" b="1"/>
            </a:lvl5pPr>
            <a:lvl6pPr marL="2025167" indent="0">
              <a:buNone/>
              <a:defRPr sz="1417" b="1"/>
            </a:lvl6pPr>
            <a:lvl7pPr marL="2430201" indent="0">
              <a:buNone/>
              <a:defRPr sz="1417" b="1"/>
            </a:lvl7pPr>
            <a:lvl8pPr marL="2835234" indent="0">
              <a:buNone/>
              <a:defRPr sz="1417" b="1"/>
            </a:lvl8pPr>
            <a:lvl9pPr marL="3240268" indent="0">
              <a:buNone/>
              <a:defRPr sz="141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67BD8899-B42E-40DA-B083-AA3DBB6D4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4018" y="2505075"/>
            <a:ext cx="456947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AEA9CCF9-5E94-4409-83C7-0C583A5DD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68183" y="1681163"/>
            <a:ext cx="4591981" cy="823912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5033" indent="0">
              <a:buNone/>
              <a:defRPr sz="1772" b="1"/>
            </a:lvl2pPr>
            <a:lvl3pPr marL="810067" indent="0">
              <a:buNone/>
              <a:defRPr sz="1595" b="1"/>
            </a:lvl3pPr>
            <a:lvl4pPr marL="1215100" indent="0">
              <a:buNone/>
              <a:defRPr sz="1417" b="1"/>
            </a:lvl4pPr>
            <a:lvl5pPr marL="1620134" indent="0">
              <a:buNone/>
              <a:defRPr sz="1417" b="1"/>
            </a:lvl5pPr>
            <a:lvl6pPr marL="2025167" indent="0">
              <a:buNone/>
              <a:defRPr sz="1417" b="1"/>
            </a:lvl6pPr>
            <a:lvl7pPr marL="2430201" indent="0">
              <a:buNone/>
              <a:defRPr sz="1417" b="1"/>
            </a:lvl7pPr>
            <a:lvl8pPr marL="2835234" indent="0">
              <a:buNone/>
              <a:defRPr sz="1417" b="1"/>
            </a:lvl8pPr>
            <a:lvl9pPr marL="3240268" indent="0">
              <a:buNone/>
              <a:defRPr sz="141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913D544B-0913-4B1B-B658-020A6716D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68183" y="2505075"/>
            <a:ext cx="459198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90E001CB-6297-44F5-89C3-BB9A7FA6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F1F2D1-8764-468D-ACB8-0992A1577E43}" type="datetimeFigureOut">
              <a:rPr lang="pt-BR" smtClean="0"/>
              <a:pPr>
                <a:defRPr/>
              </a:pPr>
              <a:t>13/12/2019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FFF457A8-0176-49C7-94B2-4A140BE3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36B1FA29-8335-460A-915D-E51594D6A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309-7E2E-46EA-84B9-687A8DA90195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491030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7436AE-47B0-451B-A9E9-7A0D9C6C3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7361161C-CF54-4778-83B6-E71B22EC0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89D9516B-FFE9-414D-9EAE-8CFC2CA3B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2D37FE2E-B3AE-4533-9712-E426DAEB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389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C8D56282-AB1E-41C5-9636-7C0568FCF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0E928E5E-03E9-4D85-A422-0B7A18222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7D9D66D8-4541-404F-B0C9-5AAB01FB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675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2E8E7D-D2AA-4D16-9E26-CDF14CE0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457200"/>
            <a:ext cx="3483716" cy="1600200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AEED229-F2C1-4FE6-830F-58B832BBC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983" y="987426"/>
            <a:ext cx="5468183" cy="4873625"/>
          </a:xfrm>
        </p:spPr>
        <p:txBody>
          <a:bodyPr/>
          <a:lstStyle>
            <a:lvl1pPr>
              <a:defRPr sz="2835"/>
            </a:lvl1pPr>
            <a:lvl2pPr>
              <a:defRPr sz="2481"/>
            </a:lvl2pPr>
            <a:lvl3pPr>
              <a:defRPr sz="2126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9BDB6DFC-F82B-4677-BE02-7CE7FC389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000" y="2057400"/>
            <a:ext cx="3483716" cy="3811588"/>
          </a:xfrm>
        </p:spPr>
        <p:txBody>
          <a:bodyPr/>
          <a:lstStyle>
            <a:lvl1pPr marL="0" indent="0">
              <a:buNone/>
              <a:defRPr sz="1417"/>
            </a:lvl1pPr>
            <a:lvl2pPr marL="405033" indent="0">
              <a:buNone/>
              <a:defRPr sz="1240"/>
            </a:lvl2pPr>
            <a:lvl3pPr marL="810067" indent="0">
              <a:buNone/>
              <a:defRPr sz="1063"/>
            </a:lvl3pPr>
            <a:lvl4pPr marL="1215100" indent="0">
              <a:buNone/>
              <a:defRPr sz="886"/>
            </a:lvl4pPr>
            <a:lvl5pPr marL="1620134" indent="0">
              <a:buNone/>
              <a:defRPr sz="886"/>
            </a:lvl5pPr>
            <a:lvl6pPr marL="2025167" indent="0">
              <a:buNone/>
              <a:defRPr sz="886"/>
            </a:lvl6pPr>
            <a:lvl7pPr marL="2430201" indent="0">
              <a:buNone/>
              <a:defRPr sz="886"/>
            </a:lvl7pPr>
            <a:lvl8pPr marL="2835234" indent="0">
              <a:buNone/>
              <a:defRPr sz="886"/>
            </a:lvl8pPr>
            <a:lvl9pPr marL="3240268" indent="0">
              <a:buNone/>
              <a:defRPr sz="88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4F64036-DB72-476C-BE3A-EF4DA2335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0EC129-2297-4051-BEFE-F2AB9A0738E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01EFC44-1E12-497B-BCAE-00641F4E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64451B2-3C12-48AE-BB9F-CC513580F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A647-9563-4A7C-AFD7-0595AB6F033D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886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111F52-9334-459E-8742-13CD46854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457200"/>
            <a:ext cx="3483716" cy="1600200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27466695-E697-48EF-A4E9-6F1E7B87A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91983" y="987426"/>
            <a:ext cx="5468183" cy="4873625"/>
          </a:xfrm>
        </p:spPr>
        <p:txBody>
          <a:bodyPr/>
          <a:lstStyle>
            <a:lvl1pPr marL="0" indent="0">
              <a:buNone/>
              <a:defRPr sz="2835"/>
            </a:lvl1pPr>
            <a:lvl2pPr marL="405033" indent="0">
              <a:buNone/>
              <a:defRPr sz="2481"/>
            </a:lvl2pPr>
            <a:lvl3pPr marL="810067" indent="0">
              <a:buNone/>
              <a:defRPr sz="2126"/>
            </a:lvl3pPr>
            <a:lvl4pPr marL="1215100" indent="0">
              <a:buNone/>
              <a:defRPr sz="1772"/>
            </a:lvl4pPr>
            <a:lvl5pPr marL="1620134" indent="0">
              <a:buNone/>
              <a:defRPr sz="1772"/>
            </a:lvl5pPr>
            <a:lvl6pPr marL="2025167" indent="0">
              <a:buNone/>
              <a:defRPr sz="1772"/>
            </a:lvl6pPr>
            <a:lvl7pPr marL="2430201" indent="0">
              <a:buNone/>
              <a:defRPr sz="1772"/>
            </a:lvl7pPr>
            <a:lvl8pPr marL="2835234" indent="0">
              <a:buNone/>
              <a:defRPr sz="1772"/>
            </a:lvl8pPr>
            <a:lvl9pPr marL="3240268" indent="0">
              <a:buNone/>
              <a:defRPr sz="1772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0CBB488E-72B6-4FDE-87E2-0318C58E6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000" y="2057400"/>
            <a:ext cx="3483716" cy="3811588"/>
          </a:xfrm>
        </p:spPr>
        <p:txBody>
          <a:bodyPr/>
          <a:lstStyle>
            <a:lvl1pPr marL="0" indent="0">
              <a:buNone/>
              <a:defRPr sz="1417"/>
            </a:lvl1pPr>
            <a:lvl2pPr marL="405033" indent="0">
              <a:buNone/>
              <a:defRPr sz="1240"/>
            </a:lvl2pPr>
            <a:lvl3pPr marL="810067" indent="0">
              <a:buNone/>
              <a:defRPr sz="1063"/>
            </a:lvl3pPr>
            <a:lvl4pPr marL="1215100" indent="0">
              <a:buNone/>
              <a:defRPr sz="886"/>
            </a:lvl4pPr>
            <a:lvl5pPr marL="1620134" indent="0">
              <a:buNone/>
              <a:defRPr sz="886"/>
            </a:lvl5pPr>
            <a:lvl6pPr marL="2025167" indent="0">
              <a:buNone/>
              <a:defRPr sz="886"/>
            </a:lvl6pPr>
            <a:lvl7pPr marL="2430201" indent="0">
              <a:buNone/>
              <a:defRPr sz="886"/>
            </a:lvl7pPr>
            <a:lvl8pPr marL="2835234" indent="0">
              <a:buNone/>
              <a:defRPr sz="886"/>
            </a:lvl8pPr>
            <a:lvl9pPr marL="3240268" indent="0">
              <a:buNone/>
              <a:defRPr sz="88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13813B47-8AB9-49B8-96C2-B55D9B57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6DCAE8-3A8F-448C-9FDB-83D8EE8C743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F60C5F7-0FEC-4778-9762-B95EDEF14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D5A0A645-309D-4DD9-8056-05116845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B867-E37A-4181-977C-782919B0D96F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255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334953-8DFA-4C5A-8451-37D36034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BF4903C3-6E29-45F3-91B8-CC5CE9D92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83749A9-0695-4BF2-953F-208AA9C99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365F846-77F6-481F-9771-F0D0CCC3B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481CE05-4C6D-4F5B-87A0-17118F446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572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0D9A8B2-1682-40A9-8ADF-C64F9A7E98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29716" y="365125"/>
            <a:ext cx="232904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AFADF831-141F-468B-904D-0143E940E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2593" y="365125"/>
            <a:ext cx="6852106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9E40A31-EDB2-459D-A942-65E93F590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E7E5B20-A3DF-489B-B8EB-C1557F71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92D227D-1E20-4F87-BE35-DB5A6427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467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01350" cy="6858000"/>
          </a:xfrm>
          <a:prstGeom prst="rect">
            <a:avLst/>
          </a:prstGeom>
        </p:spPr>
      </p:pic>
      <p:sp>
        <p:nvSpPr>
          <p:cNvPr id="13" name="Espaço Reservado para Conteúdo 2"/>
          <p:cNvSpPr>
            <a:spLocks noGrp="1"/>
          </p:cNvSpPr>
          <p:nvPr>
            <p:ph idx="13" hasCustomPrompt="1"/>
          </p:nvPr>
        </p:nvSpPr>
        <p:spPr>
          <a:xfrm>
            <a:off x="742593" y="1825625"/>
            <a:ext cx="9316164" cy="3669088"/>
          </a:xfrm>
        </p:spPr>
        <p:txBody>
          <a:bodyPr/>
          <a:lstStyle>
            <a:lvl1pPr marL="0" indent="0">
              <a:buNone/>
              <a:defRPr sz="1800">
                <a:solidFill>
                  <a:srgbClr val="65656C"/>
                </a:solidFill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15" name="Espaço Reservado para Conteúdo 2"/>
          <p:cNvSpPr>
            <a:spLocks noGrp="1"/>
          </p:cNvSpPr>
          <p:nvPr>
            <p:ph idx="15" hasCustomPrompt="1"/>
          </p:nvPr>
        </p:nvSpPr>
        <p:spPr>
          <a:xfrm>
            <a:off x="742593" y="423545"/>
            <a:ext cx="9316164" cy="126555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08B50"/>
                </a:solidFill>
              </a:defRPr>
            </a:lvl1pPr>
          </a:lstStyle>
          <a:p>
            <a:pPr lvl="0"/>
            <a:r>
              <a:rPr lang="pt-BR" dirty="0"/>
              <a:t>CLIQUE PARA EDITAR O TÍTULO</a:t>
            </a:r>
          </a:p>
        </p:txBody>
      </p:sp>
      <p:pic>
        <p:nvPicPr>
          <p:cNvPr id="5" name="Imagem 4" descr="LOGO NOVO 100714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943896" y="5948379"/>
            <a:ext cx="1503953" cy="67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230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01350" cy="6858000"/>
          </a:xfrm>
          <a:prstGeom prst="rect">
            <a:avLst/>
          </a:prstGeom>
        </p:spPr>
      </p:pic>
      <p:sp>
        <p:nvSpPr>
          <p:cNvPr id="13" name="Espaço Reservado para Conteúdo 2"/>
          <p:cNvSpPr>
            <a:spLocks noGrp="1"/>
          </p:cNvSpPr>
          <p:nvPr>
            <p:ph idx="13" hasCustomPrompt="1"/>
          </p:nvPr>
        </p:nvSpPr>
        <p:spPr>
          <a:xfrm>
            <a:off x="742593" y="1825625"/>
            <a:ext cx="9316164" cy="3669088"/>
          </a:xfrm>
        </p:spPr>
        <p:txBody>
          <a:bodyPr/>
          <a:lstStyle>
            <a:lvl1pPr marL="0" indent="0">
              <a:buNone/>
              <a:defRPr sz="1800">
                <a:solidFill>
                  <a:srgbClr val="65656C"/>
                </a:solidFill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15" name="Espaço Reservado para Conteúdo 2"/>
          <p:cNvSpPr>
            <a:spLocks noGrp="1"/>
          </p:cNvSpPr>
          <p:nvPr>
            <p:ph idx="15" hasCustomPrompt="1"/>
          </p:nvPr>
        </p:nvSpPr>
        <p:spPr>
          <a:xfrm>
            <a:off x="742593" y="423545"/>
            <a:ext cx="9316164" cy="126555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08B50"/>
                </a:solidFill>
              </a:defRPr>
            </a:lvl1pPr>
          </a:lstStyle>
          <a:p>
            <a:pPr lvl="0"/>
            <a:r>
              <a:rPr lang="pt-BR" dirty="0"/>
              <a:t>CLIQUE PARA EDITAR O TÍTULO</a:t>
            </a:r>
          </a:p>
        </p:txBody>
      </p:sp>
      <p:pic>
        <p:nvPicPr>
          <p:cNvPr id="5" name="Imagem 4" descr="LOGO NOVO 100714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943896" y="5948379"/>
            <a:ext cx="1503953" cy="67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230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01350" cy="6858000"/>
          </a:xfrm>
          <a:prstGeom prst="rect">
            <a:avLst/>
          </a:prstGeom>
        </p:spPr>
      </p:pic>
      <p:sp>
        <p:nvSpPr>
          <p:cNvPr id="13" name="Espaço Reservado para Conteúdo 2"/>
          <p:cNvSpPr>
            <a:spLocks noGrp="1"/>
          </p:cNvSpPr>
          <p:nvPr>
            <p:ph idx="13" hasCustomPrompt="1"/>
          </p:nvPr>
        </p:nvSpPr>
        <p:spPr>
          <a:xfrm>
            <a:off x="742593" y="1825625"/>
            <a:ext cx="9316164" cy="3669088"/>
          </a:xfrm>
        </p:spPr>
        <p:txBody>
          <a:bodyPr/>
          <a:lstStyle>
            <a:lvl1pPr marL="0" indent="0">
              <a:buNone/>
              <a:defRPr sz="1800">
                <a:solidFill>
                  <a:srgbClr val="65656C"/>
                </a:solidFill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15" name="Espaço Reservado para Conteúdo 2"/>
          <p:cNvSpPr>
            <a:spLocks noGrp="1"/>
          </p:cNvSpPr>
          <p:nvPr>
            <p:ph idx="15" hasCustomPrompt="1"/>
          </p:nvPr>
        </p:nvSpPr>
        <p:spPr>
          <a:xfrm>
            <a:off x="742593" y="423545"/>
            <a:ext cx="9316164" cy="126555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08B50"/>
                </a:solidFill>
              </a:defRPr>
            </a:lvl1pPr>
          </a:lstStyle>
          <a:p>
            <a:pPr lvl="0"/>
            <a:r>
              <a:rPr lang="pt-BR" dirty="0"/>
              <a:t>CLIQUE PARA EDITAR O TÍTULO</a:t>
            </a:r>
          </a:p>
        </p:txBody>
      </p:sp>
      <p:pic>
        <p:nvPicPr>
          <p:cNvPr id="5" name="Imagem 4" descr="LOGO NOVO 100714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943896" y="5948379"/>
            <a:ext cx="1503953" cy="67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230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350187" y="1122363"/>
            <a:ext cx="8101013" cy="2387600"/>
          </a:xfrm>
        </p:spPr>
        <p:txBody>
          <a:bodyPr anchor="b"/>
          <a:lstStyle>
            <a:lvl1pPr algn="ctr">
              <a:defRPr sz="531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350187" y="3602038"/>
            <a:ext cx="8101013" cy="1655762"/>
          </a:xfrm>
        </p:spPr>
        <p:txBody>
          <a:bodyPr/>
          <a:lstStyle>
            <a:lvl1pPr marL="0" indent="0" algn="ctr">
              <a:buNone/>
              <a:defRPr sz="2126"/>
            </a:lvl1pPr>
            <a:lvl2pPr marL="405033" indent="0" algn="ctr">
              <a:buNone/>
              <a:defRPr sz="1772"/>
            </a:lvl2pPr>
            <a:lvl3pPr marL="810067" indent="0" algn="ctr">
              <a:buNone/>
              <a:defRPr sz="1595"/>
            </a:lvl3pPr>
            <a:lvl4pPr marL="1215100" indent="0" algn="ctr">
              <a:buNone/>
              <a:defRPr sz="1417"/>
            </a:lvl4pPr>
            <a:lvl5pPr marL="1620134" indent="0" algn="ctr">
              <a:buNone/>
              <a:defRPr sz="1417"/>
            </a:lvl5pPr>
            <a:lvl6pPr marL="2025167" indent="0" algn="ctr">
              <a:buNone/>
              <a:defRPr sz="1417"/>
            </a:lvl6pPr>
            <a:lvl7pPr marL="2430201" indent="0" algn="ctr">
              <a:buNone/>
              <a:defRPr sz="1417"/>
            </a:lvl7pPr>
            <a:lvl8pPr marL="2835234" indent="0" algn="ctr">
              <a:buNone/>
              <a:defRPr sz="1417"/>
            </a:lvl8pPr>
            <a:lvl9pPr marL="3240268" indent="0" algn="ctr">
              <a:buNone/>
              <a:defRPr sz="1417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DA21A-03C9-46AF-A58B-F8505C8BEFE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72290-C827-4545-8727-E63E7186ED3B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4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7436AE-47B0-451B-A9E9-7A0D9C6C3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7361161C-CF54-4778-83B6-E71B22EC0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/>
              <a:pPr>
                <a:defRPr/>
              </a:pPr>
              <a:t>13/12/2019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89D9516B-FFE9-414D-9EAE-8CFC2CA3B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2D37FE2E-B3AE-4533-9712-E426DAEB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5361037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EFC8A-9687-4DA1-92B6-8F506A2B195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286A9-FE91-45D1-A9F3-ADD62517E29F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482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736967" y="1709743"/>
            <a:ext cx="9316164" cy="2852737"/>
          </a:xfrm>
        </p:spPr>
        <p:txBody>
          <a:bodyPr anchor="b"/>
          <a:lstStyle>
            <a:lvl1pPr>
              <a:defRPr sz="531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736967" y="4589500"/>
            <a:ext cx="9316164" cy="1500187"/>
          </a:xfrm>
        </p:spPr>
        <p:txBody>
          <a:bodyPr/>
          <a:lstStyle>
            <a:lvl1pPr marL="0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1pPr>
            <a:lvl2pPr marL="405033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F58D5-9828-4773-BAB5-E249E389548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C4CAE-F77E-4109-BB99-A691CC6D2BD6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587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742593" y="1825625"/>
            <a:ext cx="4590574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5468183" y="1825625"/>
            <a:ext cx="4590574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EDE6C-BF09-4C4A-A21E-3B0F4F1452A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5EF29-67CE-46F5-82B2-9A127C8154F6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33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744000" y="365126"/>
            <a:ext cx="9316164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744018" y="1681163"/>
            <a:ext cx="4569477" cy="823912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5033" indent="0">
              <a:buNone/>
              <a:defRPr sz="1772" b="1"/>
            </a:lvl2pPr>
            <a:lvl3pPr marL="810067" indent="0">
              <a:buNone/>
              <a:defRPr sz="1595" b="1"/>
            </a:lvl3pPr>
            <a:lvl4pPr marL="1215100" indent="0">
              <a:buNone/>
              <a:defRPr sz="1417" b="1"/>
            </a:lvl4pPr>
            <a:lvl5pPr marL="1620134" indent="0">
              <a:buNone/>
              <a:defRPr sz="1417" b="1"/>
            </a:lvl5pPr>
            <a:lvl6pPr marL="2025167" indent="0">
              <a:buNone/>
              <a:defRPr sz="1417" b="1"/>
            </a:lvl6pPr>
            <a:lvl7pPr marL="2430201" indent="0">
              <a:buNone/>
              <a:defRPr sz="1417" b="1"/>
            </a:lvl7pPr>
            <a:lvl8pPr marL="2835234" indent="0">
              <a:buNone/>
              <a:defRPr sz="1417" b="1"/>
            </a:lvl8pPr>
            <a:lvl9pPr marL="3240268" indent="0">
              <a:buNone/>
              <a:defRPr sz="141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744018" y="2505075"/>
            <a:ext cx="456947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5468183" y="1681163"/>
            <a:ext cx="4591981" cy="823912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5033" indent="0">
              <a:buNone/>
              <a:defRPr sz="1772" b="1"/>
            </a:lvl2pPr>
            <a:lvl3pPr marL="810067" indent="0">
              <a:buNone/>
              <a:defRPr sz="1595" b="1"/>
            </a:lvl3pPr>
            <a:lvl4pPr marL="1215100" indent="0">
              <a:buNone/>
              <a:defRPr sz="1417" b="1"/>
            </a:lvl4pPr>
            <a:lvl5pPr marL="1620134" indent="0">
              <a:buNone/>
              <a:defRPr sz="1417" b="1"/>
            </a:lvl5pPr>
            <a:lvl6pPr marL="2025167" indent="0">
              <a:buNone/>
              <a:defRPr sz="1417" b="1"/>
            </a:lvl6pPr>
            <a:lvl7pPr marL="2430201" indent="0">
              <a:buNone/>
              <a:defRPr sz="1417" b="1"/>
            </a:lvl7pPr>
            <a:lvl8pPr marL="2835234" indent="0">
              <a:buNone/>
              <a:defRPr sz="1417" b="1"/>
            </a:lvl8pPr>
            <a:lvl9pPr marL="3240268" indent="0">
              <a:buNone/>
              <a:defRPr sz="141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5468183" y="2505075"/>
            <a:ext cx="459198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129E9-06EE-4626-9611-991893DBFC7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8D1D6-BA15-4077-9EEA-C7F6BAC75D1B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766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22AE1-DBC0-4EE8-9CD0-DFE2179C541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C1675-E49E-478F-8A25-BF14CE47DB7D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3795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75796-3F09-4879-AAA1-1DF04B64EAB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FCAD4-F72B-4BAC-BE3F-C911B603AF87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1813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744000" y="457200"/>
            <a:ext cx="3483716" cy="1600200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/>
          </p:cNvPr>
          <p:cNvSpPr>
            <a:spLocks noGrp="1"/>
          </p:cNvSpPr>
          <p:nvPr>
            <p:ph idx="1"/>
          </p:nvPr>
        </p:nvSpPr>
        <p:spPr>
          <a:xfrm>
            <a:off x="4591983" y="987426"/>
            <a:ext cx="5468183" cy="4873625"/>
          </a:xfrm>
        </p:spPr>
        <p:txBody>
          <a:bodyPr/>
          <a:lstStyle>
            <a:lvl1pPr>
              <a:defRPr sz="2835"/>
            </a:lvl1pPr>
            <a:lvl2pPr>
              <a:defRPr sz="2481"/>
            </a:lvl2pPr>
            <a:lvl3pPr>
              <a:defRPr sz="2126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744000" y="2057400"/>
            <a:ext cx="3483716" cy="3811588"/>
          </a:xfrm>
        </p:spPr>
        <p:txBody>
          <a:bodyPr/>
          <a:lstStyle>
            <a:lvl1pPr marL="0" indent="0">
              <a:buNone/>
              <a:defRPr sz="1417"/>
            </a:lvl1pPr>
            <a:lvl2pPr marL="405033" indent="0">
              <a:buNone/>
              <a:defRPr sz="1240"/>
            </a:lvl2pPr>
            <a:lvl3pPr marL="810067" indent="0">
              <a:buNone/>
              <a:defRPr sz="1063"/>
            </a:lvl3pPr>
            <a:lvl4pPr marL="1215100" indent="0">
              <a:buNone/>
              <a:defRPr sz="886"/>
            </a:lvl4pPr>
            <a:lvl5pPr marL="1620134" indent="0">
              <a:buNone/>
              <a:defRPr sz="886"/>
            </a:lvl5pPr>
            <a:lvl6pPr marL="2025167" indent="0">
              <a:buNone/>
              <a:defRPr sz="886"/>
            </a:lvl6pPr>
            <a:lvl7pPr marL="2430201" indent="0">
              <a:buNone/>
              <a:defRPr sz="886"/>
            </a:lvl7pPr>
            <a:lvl8pPr marL="2835234" indent="0">
              <a:buNone/>
              <a:defRPr sz="886"/>
            </a:lvl8pPr>
            <a:lvl9pPr marL="3240268" indent="0">
              <a:buNone/>
              <a:defRPr sz="88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60CDA-BA22-42C0-A706-FB6E20125D2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5AB0D-DFBE-4467-BB36-70C1C089CA18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5197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744000" y="457200"/>
            <a:ext cx="3483716" cy="1600200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4591983" y="987426"/>
            <a:ext cx="5468183" cy="4873625"/>
          </a:xfrm>
        </p:spPr>
        <p:txBody>
          <a:bodyPr rtlCol="0">
            <a:normAutofit/>
          </a:bodyPr>
          <a:lstStyle>
            <a:lvl1pPr marL="0" indent="0">
              <a:buNone/>
              <a:defRPr sz="2835"/>
            </a:lvl1pPr>
            <a:lvl2pPr marL="405033" indent="0">
              <a:buNone/>
              <a:defRPr sz="2481"/>
            </a:lvl2pPr>
            <a:lvl3pPr marL="810067" indent="0">
              <a:buNone/>
              <a:defRPr sz="2126"/>
            </a:lvl3pPr>
            <a:lvl4pPr marL="1215100" indent="0">
              <a:buNone/>
              <a:defRPr sz="1772"/>
            </a:lvl4pPr>
            <a:lvl5pPr marL="1620134" indent="0">
              <a:buNone/>
              <a:defRPr sz="1772"/>
            </a:lvl5pPr>
            <a:lvl6pPr marL="2025167" indent="0">
              <a:buNone/>
              <a:defRPr sz="1772"/>
            </a:lvl6pPr>
            <a:lvl7pPr marL="2430201" indent="0">
              <a:buNone/>
              <a:defRPr sz="1772"/>
            </a:lvl7pPr>
            <a:lvl8pPr marL="2835234" indent="0">
              <a:buNone/>
              <a:defRPr sz="1772"/>
            </a:lvl8pPr>
            <a:lvl9pPr marL="3240268" indent="0">
              <a:buNone/>
              <a:defRPr sz="1772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744000" y="2057400"/>
            <a:ext cx="3483716" cy="3811588"/>
          </a:xfrm>
        </p:spPr>
        <p:txBody>
          <a:bodyPr/>
          <a:lstStyle>
            <a:lvl1pPr marL="0" indent="0">
              <a:buNone/>
              <a:defRPr sz="1417"/>
            </a:lvl1pPr>
            <a:lvl2pPr marL="405033" indent="0">
              <a:buNone/>
              <a:defRPr sz="1240"/>
            </a:lvl2pPr>
            <a:lvl3pPr marL="810067" indent="0">
              <a:buNone/>
              <a:defRPr sz="1063"/>
            </a:lvl3pPr>
            <a:lvl4pPr marL="1215100" indent="0">
              <a:buNone/>
              <a:defRPr sz="886"/>
            </a:lvl4pPr>
            <a:lvl5pPr marL="1620134" indent="0">
              <a:buNone/>
              <a:defRPr sz="886"/>
            </a:lvl5pPr>
            <a:lvl6pPr marL="2025167" indent="0">
              <a:buNone/>
              <a:defRPr sz="886"/>
            </a:lvl6pPr>
            <a:lvl7pPr marL="2430201" indent="0">
              <a:buNone/>
              <a:defRPr sz="886"/>
            </a:lvl7pPr>
            <a:lvl8pPr marL="2835234" indent="0">
              <a:buNone/>
              <a:defRPr sz="886"/>
            </a:lvl8pPr>
            <a:lvl9pPr marL="3240268" indent="0">
              <a:buNone/>
              <a:defRPr sz="88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B2F58-797C-4E74-A72F-C918B3391F2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E48A1-6B75-4635-8AC7-DEAAB40B6422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017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C99CE-621D-4654-BE70-C027B1FB5CD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8F60-BFC8-4DD3-B8E2-1D2BBC37F7CA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464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7729716" y="365125"/>
            <a:ext cx="232904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742593" y="365125"/>
            <a:ext cx="6852106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308AC-6CC5-4172-AC99-8FA5EE6F4F4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7C771-A780-493D-A4F6-E34879FE202E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0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C8D56282-AB1E-41C5-9636-7C0568FCF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/>
              <a:pPr>
                <a:defRPr/>
              </a:pPr>
              <a:t>13/12/2019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0E928E5E-03E9-4D85-A422-0B7A18222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7D9D66D8-4541-404F-B0C9-5AAB01FB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2722290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350187" y="1122363"/>
            <a:ext cx="8101013" cy="2387600"/>
          </a:xfrm>
        </p:spPr>
        <p:txBody>
          <a:bodyPr anchor="b"/>
          <a:lstStyle>
            <a:lvl1pPr algn="ctr">
              <a:defRPr sz="531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350187" y="3602038"/>
            <a:ext cx="8101013" cy="1655762"/>
          </a:xfrm>
        </p:spPr>
        <p:txBody>
          <a:bodyPr/>
          <a:lstStyle>
            <a:lvl1pPr marL="0" indent="0" algn="ctr">
              <a:buNone/>
              <a:defRPr sz="2126"/>
            </a:lvl1pPr>
            <a:lvl2pPr marL="405033" indent="0" algn="ctr">
              <a:buNone/>
              <a:defRPr sz="1772"/>
            </a:lvl2pPr>
            <a:lvl3pPr marL="810067" indent="0" algn="ctr">
              <a:buNone/>
              <a:defRPr sz="1595"/>
            </a:lvl3pPr>
            <a:lvl4pPr marL="1215100" indent="0" algn="ctr">
              <a:buNone/>
              <a:defRPr sz="1417"/>
            </a:lvl4pPr>
            <a:lvl5pPr marL="1620134" indent="0" algn="ctr">
              <a:buNone/>
              <a:defRPr sz="1417"/>
            </a:lvl5pPr>
            <a:lvl6pPr marL="2025167" indent="0" algn="ctr">
              <a:buNone/>
              <a:defRPr sz="1417"/>
            </a:lvl6pPr>
            <a:lvl7pPr marL="2430201" indent="0" algn="ctr">
              <a:buNone/>
              <a:defRPr sz="1417"/>
            </a:lvl7pPr>
            <a:lvl8pPr marL="2835234" indent="0" algn="ctr">
              <a:buNone/>
              <a:defRPr sz="1417"/>
            </a:lvl8pPr>
            <a:lvl9pPr marL="3240268" indent="0" algn="ctr">
              <a:buNone/>
              <a:defRPr sz="1417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DA21A-03C9-46AF-A58B-F8505C8BEFE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72290-C827-4545-8727-E63E7186ED3B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706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EFC8A-9687-4DA1-92B6-8F506A2B195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286A9-FE91-45D1-A9F3-ADD62517E29F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079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736967" y="1709743"/>
            <a:ext cx="9316164" cy="2852737"/>
          </a:xfrm>
        </p:spPr>
        <p:txBody>
          <a:bodyPr anchor="b"/>
          <a:lstStyle>
            <a:lvl1pPr>
              <a:defRPr sz="531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736967" y="4589500"/>
            <a:ext cx="9316164" cy="1500187"/>
          </a:xfrm>
        </p:spPr>
        <p:txBody>
          <a:bodyPr/>
          <a:lstStyle>
            <a:lvl1pPr marL="0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1pPr>
            <a:lvl2pPr marL="405033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F58D5-9828-4773-BAB5-E249E389548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C4CAE-F77E-4109-BB99-A691CC6D2BD6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280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742593" y="1825625"/>
            <a:ext cx="4590574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5468183" y="1825625"/>
            <a:ext cx="4590574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EDE6C-BF09-4C4A-A21E-3B0F4F1452A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5EF29-67CE-46F5-82B2-9A127C8154F6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650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744000" y="365126"/>
            <a:ext cx="9316164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744018" y="1681163"/>
            <a:ext cx="4569477" cy="823912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5033" indent="0">
              <a:buNone/>
              <a:defRPr sz="1772" b="1"/>
            </a:lvl2pPr>
            <a:lvl3pPr marL="810067" indent="0">
              <a:buNone/>
              <a:defRPr sz="1595" b="1"/>
            </a:lvl3pPr>
            <a:lvl4pPr marL="1215100" indent="0">
              <a:buNone/>
              <a:defRPr sz="1417" b="1"/>
            </a:lvl4pPr>
            <a:lvl5pPr marL="1620134" indent="0">
              <a:buNone/>
              <a:defRPr sz="1417" b="1"/>
            </a:lvl5pPr>
            <a:lvl6pPr marL="2025167" indent="0">
              <a:buNone/>
              <a:defRPr sz="1417" b="1"/>
            </a:lvl6pPr>
            <a:lvl7pPr marL="2430201" indent="0">
              <a:buNone/>
              <a:defRPr sz="1417" b="1"/>
            </a:lvl7pPr>
            <a:lvl8pPr marL="2835234" indent="0">
              <a:buNone/>
              <a:defRPr sz="1417" b="1"/>
            </a:lvl8pPr>
            <a:lvl9pPr marL="3240268" indent="0">
              <a:buNone/>
              <a:defRPr sz="141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744018" y="2505075"/>
            <a:ext cx="456947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5468183" y="1681163"/>
            <a:ext cx="4591981" cy="823912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5033" indent="0">
              <a:buNone/>
              <a:defRPr sz="1772" b="1"/>
            </a:lvl2pPr>
            <a:lvl3pPr marL="810067" indent="0">
              <a:buNone/>
              <a:defRPr sz="1595" b="1"/>
            </a:lvl3pPr>
            <a:lvl4pPr marL="1215100" indent="0">
              <a:buNone/>
              <a:defRPr sz="1417" b="1"/>
            </a:lvl4pPr>
            <a:lvl5pPr marL="1620134" indent="0">
              <a:buNone/>
              <a:defRPr sz="1417" b="1"/>
            </a:lvl5pPr>
            <a:lvl6pPr marL="2025167" indent="0">
              <a:buNone/>
              <a:defRPr sz="1417" b="1"/>
            </a:lvl6pPr>
            <a:lvl7pPr marL="2430201" indent="0">
              <a:buNone/>
              <a:defRPr sz="1417" b="1"/>
            </a:lvl7pPr>
            <a:lvl8pPr marL="2835234" indent="0">
              <a:buNone/>
              <a:defRPr sz="1417" b="1"/>
            </a:lvl8pPr>
            <a:lvl9pPr marL="3240268" indent="0">
              <a:buNone/>
              <a:defRPr sz="141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5468183" y="2505075"/>
            <a:ext cx="459198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129E9-06EE-4626-9611-991893DBFC7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8D1D6-BA15-4077-9EEA-C7F6BAC75D1B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465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22AE1-DBC0-4EE8-9CD0-DFE2179C541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C1675-E49E-478F-8A25-BF14CE47DB7D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903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75796-3F09-4879-AAA1-1DF04B64EAB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FCAD4-F72B-4BAC-BE3F-C911B603AF87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5452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744000" y="457200"/>
            <a:ext cx="3483716" cy="1600200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/>
          </p:cNvPr>
          <p:cNvSpPr>
            <a:spLocks noGrp="1"/>
          </p:cNvSpPr>
          <p:nvPr>
            <p:ph idx="1"/>
          </p:nvPr>
        </p:nvSpPr>
        <p:spPr>
          <a:xfrm>
            <a:off x="4591983" y="987426"/>
            <a:ext cx="5468183" cy="4873625"/>
          </a:xfrm>
        </p:spPr>
        <p:txBody>
          <a:bodyPr/>
          <a:lstStyle>
            <a:lvl1pPr>
              <a:defRPr sz="2835"/>
            </a:lvl1pPr>
            <a:lvl2pPr>
              <a:defRPr sz="2481"/>
            </a:lvl2pPr>
            <a:lvl3pPr>
              <a:defRPr sz="2126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744000" y="2057400"/>
            <a:ext cx="3483716" cy="3811588"/>
          </a:xfrm>
        </p:spPr>
        <p:txBody>
          <a:bodyPr/>
          <a:lstStyle>
            <a:lvl1pPr marL="0" indent="0">
              <a:buNone/>
              <a:defRPr sz="1417"/>
            </a:lvl1pPr>
            <a:lvl2pPr marL="405033" indent="0">
              <a:buNone/>
              <a:defRPr sz="1240"/>
            </a:lvl2pPr>
            <a:lvl3pPr marL="810067" indent="0">
              <a:buNone/>
              <a:defRPr sz="1063"/>
            </a:lvl3pPr>
            <a:lvl4pPr marL="1215100" indent="0">
              <a:buNone/>
              <a:defRPr sz="886"/>
            </a:lvl4pPr>
            <a:lvl5pPr marL="1620134" indent="0">
              <a:buNone/>
              <a:defRPr sz="886"/>
            </a:lvl5pPr>
            <a:lvl6pPr marL="2025167" indent="0">
              <a:buNone/>
              <a:defRPr sz="886"/>
            </a:lvl6pPr>
            <a:lvl7pPr marL="2430201" indent="0">
              <a:buNone/>
              <a:defRPr sz="886"/>
            </a:lvl7pPr>
            <a:lvl8pPr marL="2835234" indent="0">
              <a:buNone/>
              <a:defRPr sz="886"/>
            </a:lvl8pPr>
            <a:lvl9pPr marL="3240268" indent="0">
              <a:buNone/>
              <a:defRPr sz="88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60CDA-BA22-42C0-A706-FB6E20125D2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5AB0D-DFBE-4467-BB36-70C1C089CA18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190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744000" y="457200"/>
            <a:ext cx="3483716" cy="1600200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4591983" y="987426"/>
            <a:ext cx="5468183" cy="4873625"/>
          </a:xfrm>
        </p:spPr>
        <p:txBody>
          <a:bodyPr rtlCol="0">
            <a:normAutofit/>
          </a:bodyPr>
          <a:lstStyle>
            <a:lvl1pPr marL="0" indent="0">
              <a:buNone/>
              <a:defRPr sz="2835"/>
            </a:lvl1pPr>
            <a:lvl2pPr marL="405033" indent="0">
              <a:buNone/>
              <a:defRPr sz="2481"/>
            </a:lvl2pPr>
            <a:lvl3pPr marL="810067" indent="0">
              <a:buNone/>
              <a:defRPr sz="2126"/>
            </a:lvl3pPr>
            <a:lvl4pPr marL="1215100" indent="0">
              <a:buNone/>
              <a:defRPr sz="1772"/>
            </a:lvl4pPr>
            <a:lvl5pPr marL="1620134" indent="0">
              <a:buNone/>
              <a:defRPr sz="1772"/>
            </a:lvl5pPr>
            <a:lvl6pPr marL="2025167" indent="0">
              <a:buNone/>
              <a:defRPr sz="1772"/>
            </a:lvl6pPr>
            <a:lvl7pPr marL="2430201" indent="0">
              <a:buNone/>
              <a:defRPr sz="1772"/>
            </a:lvl7pPr>
            <a:lvl8pPr marL="2835234" indent="0">
              <a:buNone/>
              <a:defRPr sz="1772"/>
            </a:lvl8pPr>
            <a:lvl9pPr marL="3240268" indent="0">
              <a:buNone/>
              <a:defRPr sz="1772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744000" y="2057400"/>
            <a:ext cx="3483716" cy="3811588"/>
          </a:xfrm>
        </p:spPr>
        <p:txBody>
          <a:bodyPr/>
          <a:lstStyle>
            <a:lvl1pPr marL="0" indent="0">
              <a:buNone/>
              <a:defRPr sz="1417"/>
            </a:lvl1pPr>
            <a:lvl2pPr marL="405033" indent="0">
              <a:buNone/>
              <a:defRPr sz="1240"/>
            </a:lvl2pPr>
            <a:lvl3pPr marL="810067" indent="0">
              <a:buNone/>
              <a:defRPr sz="1063"/>
            </a:lvl3pPr>
            <a:lvl4pPr marL="1215100" indent="0">
              <a:buNone/>
              <a:defRPr sz="886"/>
            </a:lvl4pPr>
            <a:lvl5pPr marL="1620134" indent="0">
              <a:buNone/>
              <a:defRPr sz="886"/>
            </a:lvl5pPr>
            <a:lvl6pPr marL="2025167" indent="0">
              <a:buNone/>
              <a:defRPr sz="886"/>
            </a:lvl6pPr>
            <a:lvl7pPr marL="2430201" indent="0">
              <a:buNone/>
              <a:defRPr sz="886"/>
            </a:lvl7pPr>
            <a:lvl8pPr marL="2835234" indent="0">
              <a:buNone/>
              <a:defRPr sz="886"/>
            </a:lvl8pPr>
            <a:lvl9pPr marL="3240268" indent="0">
              <a:buNone/>
              <a:defRPr sz="88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B2F58-797C-4E74-A72F-C918B3391F2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E48A1-6B75-4635-8AC7-DEAAB40B6422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824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C99CE-621D-4654-BE70-C027B1FB5CD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8F60-BFC8-4DD3-B8E2-1D2BBC37F7CA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2E8E7D-D2AA-4D16-9E26-CDF14CE0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457200"/>
            <a:ext cx="3483716" cy="1600200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AEED229-F2C1-4FE6-830F-58B832BBC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983" y="987426"/>
            <a:ext cx="5468183" cy="4873625"/>
          </a:xfrm>
        </p:spPr>
        <p:txBody>
          <a:bodyPr/>
          <a:lstStyle>
            <a:lvl1pPr>
              <a:defRPr sz="2835"/>
            </a:lvl1pPr>
            <a:lvl2pPr>
              <a:defRPr sz="2481"/>
            </a:lvl2pPr>
            <a:lvl3pPr>
              <a:defRPr sz="2126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9BDB6DFC-F82B-4677-BE02-7CE7FC389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000" y="2057400"/>
            <a:ext cx="3483716" cy="3811588"/>
          </a:xfrm>
        </p:spPr>
        <p:txBody>
          <a:bodyPr/>
          <a:lstStyle>
            <a:lvl1pPr marL="0" indent="0">
              <a:buNone/>
              <a:defRPr sz="1417"/>
            </a:lvl1pPr>
            <a:lvl2pPr marL="405033" indent="0">
              <a:buNone/>
              <a:defRPr sz="1240"/>
            </a:lvl2pPr>
            <a:lvl3pPr marL="810067" indent="0">
              <a:buNone/>
              <a:defRPr sz="1063"/>
            </a:lvl3pPr>
            <a:lvl4pPr marL="1215100" indent="0">
              <a:buNone/>
              <a:defRPr sz="886"/>
            </a:lvl4pPr>
            <a:lvl5pPr marL="1620134" indent="0">
              <a:buNone/>
              <a:defRPr sz="886"/>
            </a:lvl5pPr>
            <a:lvl6pPr marL="2025167" indent="0">
              <a:buNone/>
              <a:defRPr sz="886"/>
            </a:lvl6pPr>
            <a:lvl7pPr marL="2430201" indent="0">
              <a:buNone/>
              <a:defRPr sz="886"/>
            </a:lvl7pPr>
            <a:lvl8pPr marL="2835234" indent="0">
              <a:buNone/>
              <a:defRPr sz="886"/>
            </a:lvl8pPr>
            <a:lvl9pPr marL="3240268" indent="0">
              <a:buNone/>
              <a:defRPr sz="88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4F64036-DB72-476C-BE3A-EF4DA2335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0EC129-2297-4051-BEFE-F2AB9A0738EE}" type="datetimeFigureOut">
              <a:rPr lang="pt-BR" smtClean="0"/>
              <a:pPr>
                <a:defRPr/>
              </a:pPr>
              <a:t>13/12/2019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01EFC44-1E12-497B-BCAE-00641F4E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64451B2-3C12-48AE-BB9F-CC513580F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A647-9563-4A7C-AFD7-0595AB6F033D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2476767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7729716" y="365125"/>
            <a:ext cx="232904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742593" y="365125"/>
            <a:ext cx="6852106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308AC-6CC5-4172-AC99-8FA5EE6F4F4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7C771-A780-493D-A4F6-E34879FE202E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66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EBD4CA-810D-4112-8FEA-57D1DDAB4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187" y="1122363"/>
            <a:ext cx="8101013" cy="2387600"/>
          </a:xfrm>
        </p:spPr>
        <p:txBody>
          <a:bodyPr anchor="b"/>
          <a:lstStyle>
            <a:lvl1pPr algn="ctr">
              <a:defRPr sz="531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44C0DAC-CD09-45DA-BD9E-1F4C36248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187" y="3602038"/>
            <a:ext cx="8101013" cy="1655762"/>
          </a:xfrm>
        </p:spPr>
        <p:txBody>
          <a:bodyPr/>
          <a:lstStyle>
            <a:lvl1pPr marL="0" indent="0" algn="ctr">
              <a:buNone/>
              <a:defRPr sz="2126"/>
            </a:lvl1pPr>
            <a:lvl2pPr marL="405033" indent="0" algn="ctr">
              <a:buNone/>
              <a:defRPr sz="1772"/>
            </a:lvl2pPr>
            <a:lvl3pPr marL="810067" indent="0" algn="ctr">
              <a:buNone/>
              <a:defRPr sz="1595"/>
            </a:lvl3pPr>
            <a:lvl4pPr marL="1215100" indent="0" algn="ctr">
              <a:buNone/>
              <a:defRPr sz="1417"/>
            </a:lvl4pPr>
            <a:lvl5pPr marL="1620134" indent="0" algn="ctr">
              <a:buNone/>
              <a:defRPr sz="1417"/>
            </a:lvl5pPr>
            <a:lvl6pPr marL="2025167" indent="0" algn="ctr">
              <a:buNone/>
              <a:defRPr sz="1417"/>
            </a:lvl6pPr>
            <a:lvl7pPr marL="2430201" indent="0" algn="ctr">
              <a:buNone/>
              <a:defRPr sz="1417"/>
            </a:lvl7pPr>
            <a:lvl8pPr marL="2835234" indent="0" algn="ctr">
              <a:buNone/>
              <a:defRPr sz="1417"/>
            </a:lvl8pPr>
            <a:lvl9pPr marL="3240268" indent="0" algn="ctr">
              <a:buNone/>
              <a:defRPr sz="1417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5ADC62E-D389-4CB7-943F-1C25FDE4D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953ADE4-F249-4309-976A-EC16ABB22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B170E75-45A0-4110-9F40-36DB8D43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649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1DE114-646C-4FEF-AF79-E1ACF0B9F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4A2D451-CBF0-4AF1-A6B9-89AFC118A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B5FAB1D-8929-4CCA-9749-49D711041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36C9305-D4DC-4430-812F-EF022AD80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6675789-9BDB-4C03-BBD8-3834136EA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829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A74659-5942-4AEB-9766-7D9F3EF38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67" y="1709743"/>
            <a:ext cx="9316164" cy="2852737"/>
          </a:xfrm>
        </p:spPr>
        <p:txBody>
          <a:bodyPr anchor="b"/>
          <a:lstStyle>
            <a:lvl1pPr>
              <a:defRPr sz="531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D561446-9414-4747-9407-D7EC9D0ED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967" y="4589500"/>
            <a:ext cx="9316164" cy="1500187"/>
          </a:xfrm>
        </p:spPr>
        <p:txBody>
          <a:bodyPr/>
          <a:lstStyle>
            <a:lvl1pPr marL="0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1pPr>
            <a:lvl2pPr marL="405033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146DE8E-B5C9-48CF-9D9B-E78365D38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A34734-43DD-494C-9962-F2CD3875046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8373DDA-02D5-4ECF-BC85-1A14DC05D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F8B9DB1-D292-4543-A492-E3314FA2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4922-239D-4BA5-A103-C309070ED2C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65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BE7A69-5BC4-49EF-834C-828AD19C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C9DFB9D-9F8B-4090-A803-1833FC2DB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593" y="1825625"/>
            <a:ext cx="4590574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B41DF73C-9AC9-476D-818F-8878132A4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8183" y="1825625"/>
            <a:ext cx="4590574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B4CB958-AB53-4AF6-9644-814F95AE2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52989-C4A3-4BDC-B725-0D09A522EBA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208C43A-0136-4AF3-90DD-CB6E04B9C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5F03168-D045-4D25-A11C-B7CF5457C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1366-E689-43DD-BF92-CCFFC174CBD9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950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94FE55-9DF7-4231-8611-925A7629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365126"/>
            <a:ext cx="9316164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F981985-49FE-425E-8AA7-D283E2A43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018" y="1681163"/>
            <a:ext cx="4569477" cy="823912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5033" indent="0">
              <a:buNone/>
              <a:defRPr sz="1772" b="1"/>
            </a:lvl2pPr>
            <a:lvl3pPr marL="810067" indent="0">
              <a:buNone/>
              <a:defRPr sz="1595" b="1"/>
            </a:lvl3pPr>
            <a:lvl4pPr marL="1215100" indent="0">
              <a:buNone/>
              <a:defRPr sz="1417" b="1"/>
            </a:lvl4pPr>
            <a:lvl5pPr marL="1620134" indent="0">
              <a:buNone/>
              <a:defRPr sz="1417" b="1"/>
            </a:lvl5pPr>
            <a:lvl6pPr marL="2025167" indent="0">
              <a:buNone/>
              <a:defRPr sz="1417" b="1"/>
            </a:lvl6pPr>
            <a:lvl7pPr marL="2430201" indent="0">
              <a:buNone/>
              <a:defRPr sz="1417" b="1"/>
            </a:lvl7pPr>
            <a:lvl8pPr marL="2835234" indent="0">
              <a:buNone/>
              <a:defRPr sz="1417" b="1"/>
            </a:lvl8pPr>
            <a:lvl9pPr marL="3240268" indent="0">
              <a:buNone/>
              <a:defRPr sz="141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67BD8899-B42E-40DA-B083-AA3DBB6D4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4018" y="2505075"/>
            <a:ext cx="456947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AEA9CCF9-5E94-4409-83C7-0C583A5DD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68183" y="1681163"/>
            <a:ext cx="4591981" cy="823912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5033" indent="0">
              <a:buNone/>
              <a:defRPr sz="1772" b="1"/>
            </a:lvl2pPr>
            <a:lvl3pPr marL="810067" indent="0">
              <a:buNone/>
              <a:defRPr sz="1595" b="1"/>
            </a:lvl3pPr>
            <a:lvl4pPr marL="1215100" indent="0">
              <a:buNone/>
              <a:defRPr sz="1417" b="1"/>
            </a:lvl4pPr>
            <a:lvl5pPr marL="1620134" indent="0">
              <a:buNone/>
              <a:defRPr sz="1417" b="1"/>
            </a:lvl5pPr>
            <a:lvl6pPr marL="2025167" indent="0">
              <a:buNone/>
              <a:defRPr sz="1417" b="1"/>
            </a:lvl6pPr>
            <a:lvl7pPr marL="2430201" indent="0">
              <a:buNone/>
              <a:defRPr sz="1417" b="1"/>
            </a:lvl7pPr>
            <a:lvl8pPr marL="2835234" indent="0">
              <a:buNone/>
              <a:defRPr sz="1417" b="1"/>
            </a:lvl8pPr>
            <a:lvl9pPr marL="3240268" indent="0">
              <a:buNone/>
              <a:defRPr sz="141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913D544B-0913-4B1B-B658-020A6716D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68183" y="2505075"/>
            <a:ext cx="459198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90E001CB-6297-44F5-89C3-BB9A7FA6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F1F2D1-8764-468D-ACB8-0992A1577E4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FFF457A8-0176-49C7-94B2-4A140BE3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36B1FA29-8335-460A-915D-E51594D6A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309-7E2E-46EA-84B9-687A8DA90195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5909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7436AE-47B0-451B-A9E9-7A0D9C6C3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7361161C-CF54-4778-83B6-E71B22EC0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89D9516B-FFE9-414D-9EAE-8CFC2CA3B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2D37FE2E-B3AE-4533-9712-E426DAEB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65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C8D56282-AB1E-41C5-9636-7C0568FCF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0E928E5E-03E9-4D85-A422-0B7A18222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7D9D66D8-4541-404F-B0C9-5AAB01FB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2E8E7D-D2AA-4D16-9E26-CDF14CE0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457200"/>
            <a:ext cx="3483716" cy="1600200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AEED229-F2C1-4FE6-830F-58B832BBC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983" y="987426"/>
            <a:ext cx="5468183" cy="4873625"/>
          </a:xfrm>
        </p:spPr>
        <p:txBody>
          <a:bodyPr/>
          <a:lstStyle>
            <a:lvl1pPr>
              <a:defRPr sz="2835"/>
            </a:lvl1pPr>
            <a:lvl2pPr>
              <a:defRPr sz="2481"/>
            </a:lvl2pPr>
            <a:lvl3pPr>
              <a:defRPr sz="2126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9BDB6DFC-F82B-4677-BE02-7CE7FC389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000" y="2057400"/>
            <a:ext cx="3483716" cy="3811588"/>
          </a:xfrm>
        </p:spPr>
        <p:txBody>
          <a:bodyPr/>
          <a:lstStyle>
            <a:lvl1pPr marL="0" indent="0">
              <a:buNone/>
              <a:defRPr sz="1417"/>
            </a:lvl1pPr>
            <a:lvl2pPr marL="405033" indent="0">
              <a:buNone/>
              <a:defRPr sz="1240"/>
            </a:lvl2pPr>
            <a:lvl3pPr marL="810067" indent="0">
              <a:buNone/>
              <a:defRPr sz="1063"/>
            </a:lvl3pPr>
            <a:lvl4pPr marL="1215100" indent="0">
              <a:buNone/>
              <a:defRPr sz="886"/>
            </a:lvl4pPr>
            <a:lvl5pPr marL="1620134" indent="0">
              <a:buNone/>
              <a:defRPr sz="886"/>
            </a:lvl5pPr>
            <a:lvl6pPr marL="2025167" indent="0">
              <a:buNone/>
              <a:defRPr sz="886"/>
            </a:lvl6pPr>
            <a:lvl7pPr marL="2430201" indent="0">
              <a:buNone/>
              <a:defRPr sz="886"/>
            </a:lvl7pPr>
            <a:lvl8pPr marL="2835234" indent="0">
              <a:buNone/>
              <a:defRPr sz="886"/>
            </a:lvl8pPr>
            <a:lvl9pPr marL="3240268" indent="0">
              <a:buNone/>
              <a:defRPr sz="88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4F64036-DB72-476C-BE3A-EF4DA2335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0EC129-2297-4051-BEFE-F2AB9A0738E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01EFC44-1E12-497B-BCAE-00641F4E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64451B2-3C12-48AE-BB9F-CC513580F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A647-9563-4A7C-AFD7-0595AB6F033D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829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111F52-9334-459E-8742-13CD46854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457200"/>
            <a:ext cx="3483716" cy="1600200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27466695-E697-48EF-A4E9-6F1E7B87A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91983" y="987426"/>
            <a:ext cx="5468183" cy="4873625"/>
          </a:xfrm>
        </p:spPr>
        <p:txBody>
          <a:bodyPr/>
          <a:lstStyle>
            <a:lvl1pPr marL="0" indent="0">
              <a:buNone/>
              <a:defRPr sz="2835"/>
            </a:lvl1pPr>
            <a:lvl2pPr marL="405033" indent="0">
              <a:buNone/>
              <a:defRPr sz="2481"/>
            </a:lvl2pPr>
            <a:lvl3pPr marL="810067" indent="0">
              <a:buNone/>
              <a:defRPr sz="2126"/>
            </a:lvl3pPr>
            <a:lvl4pPr marL="1215100" indent="0">
              <a:buNone/>
              <a:defRPr sz="1772"/>
            </a:lvl4pPr>
            <a:lvl5pPr marL="1620134" indent="0">
              <a:buNone/>
              <a:defRPr sz="1772"/>
            </a:lvl5pPr>
            <a:lvl6pPr marL="2025167" indent="0">
              <a:buNone/>
              <a:defRPr sz="1772"/>
            </a:lvl6pPr>
            <a:lvl7pPr marL="2430201" indent="0">
              <a:buNone/>
              <a:defRPr sz="1772"/>
            </a:lvl7pPr>
            <a:lvl8pPr marL="2835234" indent="0">
              <a:buNone/>
              <a:defRPr sz="1772"/>
            </a:lvl8pPr>
            <a:lvl9pPr marL="3240268" indent="0">
              <a:buNone/>
              <a:defRPr sz="1772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0CBB488E-72B6-4FDE-87E2-0318C58E6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000" y="2057400"/>
            <a:ext cx="3483716" cy="3811588"/>
          </a:xfrm>
        </p:spPr>
        <p:txBody>
          <a:bodyPr/>
          <a:lstStyle>
            <a:lvl1pPr marL="0" indent="0">
              <a:buNone/>
              <a:defRPr sz="1417"/>
            </a:lvl1pPr>
            <a:lvl2pPr marL="405033" indent="0">
              <a:buNone/>
              <a:defRPr sz="1240"/>
            </a:lvl2pPr>
            <a:lvl3pPr marL="810067" indent="0">
              <a:buNone/>
              <a:defRPr sz="1063"/>
            </a:lvl3pPr>
            <a:lvl4pPr marL="1215100" indent="0">
              <a:buNone/>
              <a:defRPr sz="886"/>
            </a:lvl4pPr>
            <a:lvl5pPr marL="1620134" indent="0">
              <a:buNone/>
              <a:defRPr sz="886"/>
            </a:lvl5pPr>
            <a:lvl6pPr marL="2025167" indent="0">
              <a:buNone/>
              <a:defRPr sz="886"/>
            </a:lvl6pPr>
            <a:lvl7pPr marL="2430201" indent="0">
              <a:buNone/>
              <a:defRPr sz="886"/>
            </a:lvl7pPr>
            <a:lvl8pPr marL="2835234" indent="0">
              <a:buNone/>
              <a:defRPr sz="886"/>
            </a:lvl8pPr>
            <a:lvl9pPr marL="3240268" indent="0">
              <a:buNone/>
              <a:defRPr sz="88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13813B47-8AB9-49B8-96C2-B55D9B57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6DCAE8-3A8F-448C-9FDB-83D8EE8C743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F60C5F7-0FEC-4778-9762-B95EDEF14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D5A0A645-309D-4DD9-8056-05116845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B867-E37A-4181-977C-782919B0D96F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67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111F52-9334-459E-8742-13CD46854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457200"/>
            <a:ext cx="3483716" cy="1600200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27466695-E697-48EF-A4E9-6F1E7B87A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91983" y="987426"/>
            <a:ext cx="5468183" cy="4873625"/>
          </a:xfrm>
        </p:spPr>
        <p:txBody>
          <a:bodyPr/>
          <a:lstStyle>
            <a:lvl1pPr marL="0" indent="0">
              <a:buNone/>
              <a:defRPr sz="2835"/>
            </a:lvl1pPr>
            <a:lvl2pPr marL="405033" indent="0">
              <a:buNone/>
              <a:defRPr sz="2481"/>
            </a:lvl2pPr>
            <a:lvl3pPr marL="810067" indent="0">
              <a:buNone/>
              <a:defRPr sz="2126"/>
            </a:lvl3pPr>
            <a:lvl4pPr marL="1215100" indent="0">
              <a:buNone/>
              <a:defRPr sz="1772"/>
            </a:lvl4pPr>
            <a:lvl5pPr marL="1620134" indent="0">
              <a:buNone/>
              <a:defRPr sz="1772"/>
            </a:lvl5pPr>
            <a:lvl6pPr marL="2025167" indent="0">
              <a:buNone/>
              <a:defRPr sz="1772"/>
            </a:lvl6pPr>
            <a:lvl7pPr marL="2430201" indent="0">
              <a:buNone/>
              <a:defRPr sz="1772"/>
            </a:lvl7pPr>
            <a:lvl8pPr marL="2835234" indent="0">
              <a:buNone/>
              <a:defRPr sz="1772"/>
            </a:lvl8pPr>
            <a:lvl9pPr marL="3240268" indent="0">
              <a:buNone/>
              <a:defRPr sz="1772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0CBB488E-72B6-4FDE-87E2-0318C58E6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000" y="2057400"/>
            <a:ext cx="3483716" cy="3811588"/>
          </a:xfrm>
        </p:spPr>
        <p:txBody>
          <a:bodyPr/>
          <a:lstStyle>
            <a:lvl1pPr marL="0" indent="0">
              <a:buNone/>
              <a:defRPr sz="1417"/>
            </a:lvl1pPr>
            <a:lvl2pPr marL="405033" indent="0">
              <a:buNone/>
              <a:defRPr sz="1240"/>
            </a:lvl2pPr>
            <a:lvl3pPr marL="810067" indent="0">
              <a:buNone/>
              <a:defRPr sz="1063"/>
            </a:lvl3pPr>
            <a:lvl4pPr marL="1215100" indent="0">
              <a:buNone/>
              <a:defRPr sz="886"/>
            </a:lvl4pPr>
            <a:lvl5pPr marL="1620134" indent="0">
              <a:buNone/>
              <a:defRPr sz="886"/>
            </a:lvl5pPr>
            <a:lvl6pPr marL="2025167" indent="0">
              <a:buNone/>
              <a:defRPr sz="886"/>
            </a:lvl6pPr>
            <a:lvl7pPr marL="2430201" indent="0">
              <a:buNone/>
              <a:defRPr sz="886"/>
            </a:lvl7pPr>
            <a:lvl8pPr marL="2835234" indent="0">
              <a:buNone/>
              <a:defRPr sz="886"/>
            </a:lvl8pPr>
            <a:lvl9pPr marL="3240268" indent="0">
              <a:buNone/>
              <a:defRPr sz="88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13813B47-8AB9-49B8-96C2-B55D9B57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6DCAE8-3A8F-448C-9FDB-83D8EE8C7431}" type="datetimeFigureOut">
              <a:rPr lang="pt-BR" smtClean="0"/>
              <a:pPr>
                <a:defRPr/>
              </a:pPr>
              <a:t>13/12/2019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F60C5F7-0FEC-4778-9762-B95EDEF14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D5A0A645-309D-4DD9-8056-05116845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B867-E37A-4181-977C-782919B0D96F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8887709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334953-8DFA-4C5A-8451-37D36034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BF4903C3-6E29-45F3-91B8-CC5CE9D92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83749A9-0695-4BF2-953F-208AA9C99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365F846-77F6-481F-9771-F0D0CCC3B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481CE05-4C6D-4F5B-87A0-17118F446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650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0D9A8B2-1682-40A9-8ADF-C64F9A7E98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29716" y="365125"/>
            <a:ext cx="232904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AFADF831-141F-468B-904D-0143E940E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2593" y="365125"/>
            <a:ext cx="6852106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9E40A31-EDB2-459D-A942-65E93F590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E7E5B20-A3DF-489B-B8EB-C1557F71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92D227D-1E20-4F87-BE35-DB5A6427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98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187" y="1122363"/>
            <a:ext cx="8101013" cy="2387600"/>
          </a:xfrm>
        </p:spPr>
        <p:txBody>
          <a:bodyPr anchor="b"/>
          <a:lstStyle>
            <a:lvl1pPr algn="ctr">
              <a:defRPr sz="531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187" y="3602038"/>
            <a:ext cx="8101013" cy="1655762"/>
          </a:xfrm>
        </p:spPr>
        <p:txBody>
          <a:bodyPr/>
          <a:lstStyle>
            <a:lvl1pPr marL="0" indent="0" algn="ctr">
              <a:buNone/>
              <a:defRPr sz="2126"/>
            </a:lvl1pPr>
            <a:lvl2pPr marL="405033" indent="0" algn="ctr">
              <a:buNone/>
              <a:defRPr sz="1772"/>
            </a:lvl2pPr>
            <a:lvl3pPr marL="810067" indent="0" algn="ctr">
              <a:buNone/>
              <a:defRPr sz="1595"/>
            </a:lvl3pPr>
            <a:lvl4pPr marL="1215100" indent="0" algn="ctr">
              <a:buNone/>
              <a:defRPr sz="1417"/>
            </a:lvl4pPr>
            <a:lvl5pPr marL="1620134" indent="0" algn="ctr">
              <a:buNone/>
              <a:defRPr sz="1417"/>
            </a:lvl5pPr>
            <a:lvl6pPr marL="2025167" indent="0" algn="ctr">
              <a:buNone/>
              <a:defRPr sz="1417"/>
            </a:lvl6pPr>
            <a:lvl7pPr marL="2430201" indent="0" algn="ctr">
              <a:buNone/>
              <a:defRPr sz="1417"/>
            </a:lvl7pPr>
            <a:lvl8pPr marL="2835234" indent="0" algn="ctr">
              <a:buNone/>
              <a:defRPr sz="1417"/>
            </a:lvl8pPr>
            <a:lvl9pPr marL="3240268" indent="0" algn="ctr">
              <a:buNone/>
              <a:defRPr sz="1417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0F5C8-2E6D-4D1B-84BB-D11574DB1C7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931F3-A12F-4D98-83EB-F688A4042465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058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01E5D-14F6-4AE7-BD1B-CD933DA51F9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B7E02-734A-4EAD-B70F-F44C7142D34E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428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67" y="1709743"/>
            <a:ext cx="9316164" cy="2852737"/>
          </a:xfrm>
        </p:spPr>
        <p:txBody>
          <a:bodyPr anchor="b"/>
          <a:lstStyle>
            <a:lvl1pPr>
              <a:defRPr sz="531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967" y="4589500"/>
            <a:ext cx="9316164" cy="1500187"/>
          </a:xfrm>
        </p:spPr>
        <p:txBody>
          <a:bodyPr/>
          <a:lstStyle>
            <a:lvl1pPr marL="0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1pPr>
            <a:lvl2pPr marL="405033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25FA0-26B1-4AD3-A3B2-2BC71AEE2AD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D6039-A172-4D74-B41D-1476307257E0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103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593" y="1825625"/>
            <a:ext cx="4590574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8183" y="1825625"/>
            <a:ext cx="4590574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C5319-3EA7-4CC6-9F15-90D39F2EF71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A5F0C-4AB0-45C9-ABDD-A3360193F1A3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5435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365126"/>
            <a:ext cx="9316164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018" y="1681163"/>
            <a:ext cx="4569477" cy="823912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5033" indent="0">
              <a:buNone/>
              <a:defRPr sz="1772" b="1"/>
            </a:lvl2pPr>
            <a:lvl3pPr marL="810067" indent="0">
              <a:buNone/>
              <a:defRPr sz="1595" b="1"/>
            </a:lvl3pPr>
            <a:lvl4pPr marL="1215100" indent="0">
              <a:buNone/>
              <a:defRPr sz="1417" b="1"/>
            </a:lvl4pPr>
            <a:lvl5pPr marL="1620134" indent="0">
              <a:buNone/>
              <a:defRPr sz="1417" b="1"/>
            </a:lvl5pPr>
            <a:lvl6pPr marL="2025167" indent="0">
              <a:buNone/>
              <a:defRPr sz="1417" b="1"/>
            </a:lvl6pPr>
            <a:lvl7pPr marL="2430201" indent="0">
              <a:buNone/>
              <a:defRPr sz="1417" b="1"/>
            </a:lvl7pPr>
            <a:lvl8pPr marL="2835234" indent="0">
              <a:buNone/>
              <a:defRPr sz="1417" b="1"/>
            </a:lvl8pPr>
            <a:lvl9pPr marL="3240268" indent="0">
              <a:buNone/>
              <a:defRPr sz="141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4018" y="2505075"/>
            <a:ext cx="456947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68183" y="1681163"/>
            <a:ext cx="4591981" cy="823912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5033" indent="0">
              <a:buNone/>
              <a:defRPr sz="1772" b="1"/>
            </a:lvl2pPr>
            <a:lvl3pPr marL="810067" indent="0">
              <a:buNone/>
              <a:defRPr sz="1595" b="1"/>
            </a:lvl3pPr>
            <a:lvl4pPr marL="1215100" indent="0">
              <a:buNone/>
              <a:defRPr sz="1417" b="1"/>
            </a:lvl4pPr>
            <a:lvl5pPr marL="1620134" indent="0">
              <a:buNone/>
              <a:defRPr sz="1417" b="1"/>
            </a:lvl5pPr>
            <a:lvl6pPr marL="2025167" indent="0">
              <a:buNone/>
              <a:defRPr sz="1417" b="1"/>
            </a:lvl6pPr>
            <a:lvl7pPr marL="2430201" indent="0">
              <a:buNone/>
              <a:defRPr sz="1417" b="1"/>
            </a:lvl7pPr>
            <a:lvl8pPr marL="2835234" indent="0">
              <a:buNone/>
              <a:defRPr sz="1417" b="1"/>
            </a:lvl8pPr>
            <a:lvl9pPr marL="3240268" indent="0">
              <a:buNone/>
              <a:defRPr sz="141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68183" y="2505075"/>
            <a:ext cx="459198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2EE09-34AF-4AA6-944C-0D8A061D0E1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89FAF-0F25-410B-B426-4B5A14C905D6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540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660B9-F2E0-4FE5-BB84-32774643D1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1AB4C-4496-4BE4-BC05-45C69F824D99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0001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2A216-56DC-420B-90E1-68EBED268CE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511CC-D6E4-4951-810D-BF951012B115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5215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457200"/>
            <a:ext cx="3483716" cy="1600200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591983" y="987426"/>
            <a:ext cx="5468183" cy="4873625"/>
          </a:xfrm>
        </p:spPr>
        <p:txBody>
          <a:bodyPr/>
          <a:lstStyle>
            <a:lvl1pPr>
              <a:defRPr sz="2835"/>
            </a:lvl1pPr>
            <a:lvl2pPr>
              <a:defRPr sz="2481"/>
            </a:lvl2pPr>
            <a:lvl3pPr>
              <a:defRPr sz="2126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000" y="2057400"/>
            <a:ext cx="3483716" cy="3811588"/>
          </a:xfrm>
        </p:spPr>
        <p:txBody>
          <a:bodyPr/>
          <a:lstStyle>
            <a:lvl1pPr marL="0" indent="0">
              <a:buNone/>
              <a:defRPr sz="1417"/>
            </a:lvl1pPr>
            <a:lvl2pPr marL="405033" indent="0">
              <a:buNone/>
              <a:defRPr sz="1240"/>
            </a:lvl2pPr>
            <a:lvl3pPr marL="810067" indent="0">
              <a:buNone/>
              <a:defRPr sz="1063"/>
            </a:lvl3pPr>
            <a:lvl4pPr marL="1215100" indent="0">
              <a:buNone/>
              <a:defRPr sz="886"/>
            </a:lvl4pPr>
            <a:lvl5pPr marL="1620134" indent="0">
              <a:buNone/>
              <a:defRPr sz="886"/>
            </a:lvl5pPr>
            <a:lvl6pPr marL="2025167" indent="0">
              <a:buNone/>
              <a:defRPr sz="886"/>
            </a:lvl6pPr>
            <a:lvl7pPr marL="2430201" indent="0">
              <a:buNone/>
              <a:defRPr sz="886"/>
            </a:lvl7pPr>
            <a:lvl8pPr marL="2835234" indent="0">
              <a:buNone/>
              <a:defRPr sz="886"/>
            </a:lvl8pPr>
            <a:lvl9pPr marL="3240268" indent="0">
              <a:buNone/>
              <a:defRPr sz="88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C09D6-8C96-4B32-B469-A644924E47C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A3F18-6422-4C19-9C57-2F736F19D26F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7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71221DEA-F90A-441B-A975-454188935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93" y="365126"/>
            <a:ext cx="93161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D87E619-E47B-4322-A9C4-41B1C1289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593" y="1825625"/>
            <a:ext cx="93161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90A856B-24AE-416D-A335-89E08A78A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2593" y="6356387"/>
            <a:ext cx="2430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2833FC-8775-40AE-85DC-E0A7330EDBF6}" type="datetimeFigureOut">
              <a:rPr lang="pt-BR" smtClean="0"/>
              <a:pPr>
                <a:defRPr/>
              </a:pPr>
              <a:t>13/12/2019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3A1FF9D-1645-433D-896A-7BAC67ECC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947" y="6356387"/>
            <a:ext cx="3645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D41BC63-59DF-478D-858B-C80BDBC3E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8453" y="6356387"/>
            <a:ext cx="2430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8546C-520A-4D4E-9E57-728CB007D704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44119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l" defTabSz="810067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517" indent="-202517" algn="l" defTabSz="810067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1" kern="1200">
          <a:solidFill>
            <a:schemeClr val="tx1"/>
          </a:solidFill>
          <a:latin typeface="+mn-lt"/>
          <a:ea typeface="+mn-ea"/>
          <a:cs typeface="+mn-cs"/>
        </a:defRPr>
      </a:lvl1pPr>
      <a:lvl2pPr marL="607550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584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617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822651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227684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632718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3037751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442785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2pPr>
      <a:lvl3pPr marL="810067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15100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620134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025167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430201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2835234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240268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71221DEA-F90A-441B-A975-454188935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93" y="365126"/>
            <a:ext cx="93161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D87E619-E47B-4322-A9C4-41B1C1289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593" y="1825625"/>
            <a:ext cx="93161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90A856B-24AE-416D-A335-89E08A78A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2593" y="6356387"/>
            <a:ext cx="2430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3A1FF9D-1645-433D-896A-7BAC67ECC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947" y="6356387"/>
            <a:ext cx="3645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D41BC63-59DF-478D-858B-C80BDBC3E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8453" y="6356387"/>
            <a:ext cx="2430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1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txStyles>
    <p:titleStyle>
      <a:lvl1pPr algn="l" defTabSz="810067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517" indent="-202517" algn="l" defTabSz="810067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1" kern="1200">
          <a:solidFill>
            <a:schemeClr val="tx1"/>
          </a:solidFill>
          <a:latin typeface="+mn-lt"/>
          <a:ea typeface="+mn-ea"/>
          <a:cs typeface="+mn-cs"/>
        </a:defRPr>
      </a:lvl1pPr>
      <a:lvl2pPr marL="607550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584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617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822651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227684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632718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3037751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442785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2pPr>
      <a:lvl3pPr marL="810067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15100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620134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025167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430201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2835234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240268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71221DEA-F90A-441B-A975-454188935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93" y="365126"/>
            <a:ext cx="93161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D87E619-E47B-4322-A9C4-41B1C1289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593" y="1825625"/>
            <a:ext cx="93161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90A856B-24AE-416D-A335-89E08A78A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2593" y="6356387"/>
            <a:ext cx="2430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3A1FF9D-1645-433D-896A-7BAC67ECC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947" y="6356387"/>
            <a:ext cx="3645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D41BC63-59DF-478D-858B-C80BDBC3E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8453" y="6356387"/>
            <a:ext cx="2430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txStyles>
    <p:titleStyle>
      <a:lvl1pPr algn="l" defTabSz="810067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517" indent="-202517" algn="l" defTabSz="810067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1" kern="1200">
          <a:solidFill>
            <a:schemeClr val="tx1"/>
          </a:solidFill>
          <a:latin typeface="+mn-lt"/>
          <a:ea typeface="+mn-ea"/>
          <a:cs typeface="+mn-cs"/>
        </a:defRPr>
      </a:lvl1pPr>
      <a:lvl2pPr marL="607550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584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617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822651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227684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632718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3037751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442785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2pPr>
      <a:lvl3pPr marL="810067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15100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620134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025167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430201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2835234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240268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71221DEA-F90A-441B-A975-454188935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93" y="365126"/>
            <a:ext cx="93161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D87E619-E47B-4322-A9C4-41B1C1289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593" y="1825625"/>
            <a:ext cx="93161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90A856B-24AE-416D-A335-89E08A78A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2593" y="6356387"/>
            <a:ext cx="2430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3A1FF9D-1645-433D-896A-7BAC67ECC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947" y="6356387"/>
            <a:ext cx="3645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D41BC63-59DF-478D-858B-C80BDBC3E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8453" y="6356387"/>
            <a:ext cx="2430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4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</p:sldLayoutIdLst>
  <p:txStyles>
    <p:titleStyle>
      <a:lvl1pPr algn="l" defTabSz="810067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517" indent="-202517" algn="l" defTabSz="810067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1" kern="1200">
          <a:solidFill>
            <a:schemeClr val="tx1"/>
          </a:solidFill>
          <a:latin typeface="+mn-lt"/>
          <a:ea typeface="+mn-ea"/>
          <a:cs typeface="+mn-cs"/>
        </a:defRPr>
      </a:lvl1pPr>
      <a:lvl2pPr marL="607550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584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617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822651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227684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632718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3037751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442785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2pPr>
      <a:lvl3pPr marL="810067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15100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620134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025167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430201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2835234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240268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742950" y="365126"/>
            <a:ext cx="93154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742950" y="1825625"/>
            <a:ext cx="93154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742953" y="6356386"/>
            <a:ext cx="2430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63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F4D9AC-09C4-4574-92FC-51C843E2BA61}" type="datetimeFigureOut">
              <a:rPr kumimoji="0" lang="pt-BR" sz="106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13/12/2019</a:t>
            </a:fld>
            <a:endParaRPr kumimoji="0" lang="pt-BR" sz="106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578229" y="6356386"/>
            <a:ext cx="364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6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6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7627938" y="6356386"/>
            <a:ext cx="24304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3428AD-79A7-44C4-A22F-E4E27574A2B7}" type="slidenum">
              <a:rPr kumimoji="0" lang="pt-BR" altLang="pt-BR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0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46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l" defTabSz="809625" rtl="0" fontAlgn="base">
        <a:lnSpc>
          <a:spcPct val="90000"/>
        </a:lnSpc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09625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2pPr>
      <a:lvl3pPr algn="l" defTabSz="809625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3pPr>
      <a:lvl4pPr algn="l" defTabSz="809625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4pPr>
      <a:lvl5pPr algn="l" defTabSz="809625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809625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809625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809625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809625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1613" indent="-201613" algn="l" defTabSz="809625" rtl="0" fontAlgn="base">
        <a:lnSpc>
          <a:spcPct val="90000"/>
        </a:lnSpc>
        <a:spcBef>
          <a:spcPts val="888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6425" indent="-201613" algn="l" defTabSz="809625" rtl="0" fontAlgn="base">
        <a:lnSpc>
          <a:spcPct val="90000"/>
        </a:lnSpc>
        <a:spcBef>
          <a:spcPts val="43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11238" indent="-201613" algn="l" defTabSz="809625" rtl="0" fontAlgn="base">
        <a:lnSpc>
          <a:spcPct val="90000"/>
        </a:lnSpc>
        <a:spcBef>
          <a:spcPts val="438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16050" indent="-201613" algn="l" defTabSz="809625" rtl="0" fontAlgn="base">
        <a:lnSpc>
          <a:spcPct val="90000"/>
        </a:lnSpc>
        <a:spcBef>
          <a:spcPts val="438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450" indent="-201613" algn="l" defTabSz="809625" rtl="0" fontAlgn="base">
        <a:lnSpc>
          <a:spcPct val="90000"/>
        </a:lnSpc>
        <a:spcBef>
          <a:spcPts val="438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227684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632718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3037751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442785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2pPr>
      <a:lvl3pPr marL="810067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15100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620134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025167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430201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2835234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240268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71221DEA-F90A-441B-A975-454188935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93" y="365126"/>
            <a:ext cx="93161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D87E619-E47B-4322-A9C4-41B1C1289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593" y="1825625"/>
            <a:ext cx="93161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90A856B-24AE-416D-A335-89E08A78A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2593" y="6356387"/>
            <a:ext cx="2430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3A1FF9D-1645-433D-896A-7BAC67ECC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947" y="6356387"/>
            <a:ext cx="3645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D41BC63-59DF-478D-858B-C80BDBC3E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8453" y="6356387"/>
            <a:ext cx="2430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6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l" defTabSz="810067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517" indent="-202517" algn="l" defTabSz="810067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1" kern="1200">
          <a:solidFill>
            <a:schemeClr val="tx1"/>
          </a:solidFill>
          <a:latin typeface="+mn-lt"/>
          <a:ea typeface="+mn-ea"/>
          <a:cs typeface="+mn-cs"/>
        </a:defRPr>
      </a:lvl1pPr>
      <a:lvl2pPr marL="607550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584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617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822651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227684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632718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3037751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442785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2pPr>
      <a:lvl3pPr marL="810067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15100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620134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025167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430201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2835234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240268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71221DEA-F90A-441B-A975-454188935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93" y="365126"/>
            <a:ext cx="93161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D87E619-E47B-4322-A9C4-41B1C1289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593" y="1825625"/>
            <a:ext cx="93161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90A856B-24AE-416D-A335-89E08A78A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2593" y="6356387"/>
            <a:ext cx="2430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3A1FF9D-1645-433D-896A-7BAC67ECC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947" y="6356387"/>
            <a:ext cx="3645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D41BC63-59DF-478D-858B-C80BDBC3E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8453" y="6356387"/>
            <a:ext cx="2430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txStyles>
    <p:titleStyle>
      <a:lvl1pPr algn="l" defTabSz="810067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517" indent="-202517" algn="l" defTabSz="810067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1" kern="1200">
          <a:solidFill>
            <a:schemeClr val="tx1"/>
          </a:solidFill>
          <a:latin typeface="+mn-lt"/>
          <a:ea typeface="+mn-ea"/>
          <a:cs typeface="+mn-cs"/>
        </a:defRPr>
      </a:lvl1pPr>
      <a:lvl2pPr marL="607550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584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617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822651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227684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632718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3037751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442785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2pPr>
      <a:lvl3pPr marL="810067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15100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620134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025167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430201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2835234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240268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71221DEA-F90A-441B-A975-454188935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93" y="365126"/>
            <a:ext cx="93161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D87E619-E47B-4322-A9C4-41B1C1289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593" y="1825625"/>
            <a:ext cx="93161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90A856B-24AE-416D-A335-89E08A78A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2593" y="6356387"/>
            <a:ext cx="2430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3A1FF9D-1645-433D-896A-7BAC67ECC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947" y="6356387"/>
            <a:ext cx="3645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D41BC63-59DF-478D-858B-C80BDBC3E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8453" y="6356387"/>
            <a:ext cx="2430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5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  <p:sldLayoutId id="2147484124" r:id="rId12"/>
    <p:sldLayoutId id="2147484125" r:id="rId13"/>
    <p:sldLayoutId id="2147484126" r:id="rId14"/>
  </p:sldLayoutIdLst>
  <p:txStyles>
    <p:titleStyle>
      <a:lvl1pPr algn="l" defTabSz="810067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517" indent="-202517" algn="l" defTabSz="810067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1" kern="1200">
          <a:solidFill>
            <a:schemeClr val="tx1"/>
          </a:solidFill>
          <a:latin typeface="+mn-lt"/>
          <a:ea typeface="+mn-ea"/>
          <a:cs typeface="+mn-cs"/>
        </a:defRPr>
      </a:lvl1pPr>
      <a:lvl2pPr marL="607550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584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617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822651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227684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632718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3037751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442785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2pPr>
      <a:lvl3pPr marL="810067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15100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620134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025167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430201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2835234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240268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742950" y="365126"/>
            <a:ext cx="93154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742950" y="1825625"/>
            <a:ext cx="93154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742953" y="6356386"/>
            <a:ext cx="2430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6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2AF61D-F6E4-48CB-A70A-04E2823BB40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578229" y="6356386"/>
            <a:ext cx="364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6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7627938" y="6356386"/>
            <a:ext cx="2430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6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504321-7414-459D-993C-E26AD7820894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3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</p:sldLayoutIdLst>
  <p:txStyles>
    <p:titleStyle>
      <a:lvl1pPr algn="l" defTabSz="8096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096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itchFamily="34" charset="0"/>
        </a:defRPr>
      </a:lvl2pPr>
      <a:lvl3pPr algn="l" defTabSz="8096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itchFamily="34" charset="0"/>
        </a:defRPr>
      </a:lvl3pPr>
      <a:lvl4pPr algn="l" defTabSz="8096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itchFamily="34" charset="0"/>
        </a:defRPr>
      </a:lvl4pPr>
      <a:lvl5pPr algn="l" defTabSz="8096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itchFamily="34" charset="0"/>
        </a:defRPr>
      </a:lvl5pPr>
      <a:lvl6pPr marL="457200" algn="l" defTabSz="809625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itchFamily="34" charset="0"/>
        </a:defRPr>
      </a:lvl6pPr>
      <a:lvl7pPr marL="914400" algn="l" defTabSz="809625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itchFamily="34" charset="0"/>
        </a:defRPr>
      </a:lvl7pPr>
      <a:lvl8pPr marL="1371600" algn="l" defTabSz="809625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itchFamily="34" charset="0"/>
        </a:defRPr>
      </a:lvl8pPr>
      <a:lvl9pPr marL="1828800" algn="l" defTabSz="809625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itchFamily="34" charset="0"/>
        </a:defRPr>
      </a:lvl9pPr>
    </p:titleStyle>
    <p:bodyStyle>
      <a:lvl1pPr marL="201613" indent="-201613" algn="l" defTabSz="809625" rtl="0" eaLnBrk="0" fontAlgn="base" hangingPunct="0">
        <a:lnSpc>
          <a:spcPct val="90000"/>
        </a:lnSpc>
        <a:spcBef>
          <a:spcPts val="888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6425" indent="-201613" algn="l" defTabSz="809625" rtl="0" eaLnBrk="0" fontAlgn="base" hangingPunct="0">
        <a:lnSpc>
          <a:spcPct val="90000"/>
        </a:lnSpc>
        <a:spcBef>
          <a:spcPts val="438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11238" indent="-201613" algn="l" defTabSz="809625" rtl="0" eaLnBrk="0" fontAlgn="base" hangingPunct="0">
        <a:lnSpc>
          <a:spcPct val="90000"/>
        </a:lnSpc>
        <a:spcBef>
          <a:spcPts val="438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16050" indent="-201613" algn="l" defTabSz="809625" rtl="0" eaLnBrk="0" fontAlgn="base" hangingPunct="0">
        <a:lnSpc>
          <a:spcPct val="90000"/>
        </a:lnSpc>
        <a:spcBef>
          <a:spcPts val="438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450" indent="-201613" algn="l" defTabSz="809625" rtl="0" eaLnBrk="0" fontAlgn="base" hangingPunct="0">
        <a:lnSpc>
          <a:spcPct val="90000"/>
        </a:lnSpc>
        <a:spcBef>
          <a:spcPts val="438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227684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632718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3037751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442785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2pPr>
      <a:lvl3pPr marL="810067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15100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620134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025167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430201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2835234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240268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742950" y="365126"/>
            <a:ext cx="93154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742950" y="1825625"/>
            <a:ext cx="93154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742953" y="6356386"/>
            <a:ext cx="2430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6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2AF61D-F6E4-48CB-A70A-04E2823BB40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578229" y="6356386"/>
            <a:ext cx="364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6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7627938" y="6356386"/>
            <a:ext cx="2430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6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504321-7414-459D-993C-E26AD7820894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1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</p:sldLayoutIdLst>
  <p:txStyles>
    <p:titleStyle>
      <a:lvl1pPr algn="l" defTabSz="8096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096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itchFamily="34" charset="0"/>
        </a:defRPr>
      </a:lvl2pPr>
      <a:lvl3pPr algn="l" defTabSz="8096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itchFamily="34" charset="0"/>
        </a:defRPr>
      </a:lvl3pPr>
      <a:lvl4pPr algn="l" defTabSz="8096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itchFamily="34" charset="0"/>
        </a:defRPr>
      </a:lvl4pPr>
      <a:lvl5pPr algn="l" defTabSz="8096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itchFamily="34" charset="0"/>
        </a:defRPr>
      </a:lvl5pPr>
      <a:lvl6pPr marL="457200" algn="l" defTabSz="809625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itchFamily="34" charset="0"/>
        </a:defRPr>
      </a:lvl6pPr>
      <a:lvl7pPr marL="914400" algn="l" defTabSz="809625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itchFamily="34" charset="0"/>
        </a:defRPr>
      </a:lvl7pPr>
      <a:lvl8pPr marL="1371600" algn="l" defTabSz="809625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itchFamily="34" charset="0"/>
        </a:defRPr>
      </a:lvl8pPr>
      <a:lvl9pPr marL="1828800" algn="l" defTabSz="809625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itchFamily="34" charset="0"/>
        </a:defRPr>
      </a:lvl9pPr>
    </p:titleStyle>
    <p:bodyStyle>
      <a:lvl1pPr marL="201613" indent="-201613" algn="l" defTabSz="809625" rtl="0" eaLnBrk="0" fontAlgn="base" hangingPunct="0">
        <a:lnSpc>
          <a:spcPct val="90000"/>
        </a:lnSpc>
        <a:spcBef>
          <a:spcPts val="888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6425" indent="-201613" algn="l" defTabSz="809625" rtl="0" eaLnBrk="0" fontAlgn="base" hangingPunct="0">
        <a:lnSpc>
          <a:spcPct val="90000"/>
        </a:lnSpc>
        <a:spcBef>
          <a:spcPts val="438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11238" indent="-201613" algn="l" defTabSz="809625" rtl="0" eaLnBrk="0" fontAlgn="base" hangingPunct="0">
        <a:lnSpc>
          <a:spcPct val="90000"/>
        </a:lnSpc>
        <a:spcBef>
          <a:spcPts val="438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16050" indent="-201613" algn="l" defTabSz="809625" rtl="0" eaLnBrk="0" fontAlgn="base" hangingPunct="0">
        <a:lnSpc>
          <a:spcPct val="90000"/>
        </a:lnSpc>
        <a:spcBef>
          <a:spcPts val="438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450" indent="-201613" algn="l" defTabSz="809625" rtl="0" eaLnBrk="0" fontAlgn="base" hangingPunct="0">
        <a:lnSpc>
          <a:spcPct val="90000"/>
        </a:lnSpc>
        <a:spcBef>
          <a:spcPts val="438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227684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632718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3037751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442785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2pPr>
      <a:lvl3pPr marL="810067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15100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620134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025167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430201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2835234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240268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71221DEA-F90A-441B-A975-454188935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93" y="365126"/>
            <a:ext cx="93161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D87E619-E47B-4322-A9C4-41B1C1289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593" y="1825625"/>
            <a:ext cx="93161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90A856B-24AE-416D-A335-89E08A78A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2593" y="6356387"/>
            <a:ext cx="2430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2833FC-8775-40AE-85DC-E0A7330EDBF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3A1FF9D-1645-433D-896A-7BAC67ECC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947" y="6356387"/>
            <a:ext cx="3645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D41BC63-59DF-478D-858B-C80BDBC3E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8453" y="6356387"/>
            <a:ext cx="2430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8546C-520A-4D4E-9E57-728CB007D704}" type="slidenum">
              <a:rPr lang="pt-BR" alt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alt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4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txStyles>
    <p:titleStyle>
      <a:lvl1pPr algn="l" defTabSz="810067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517" indent="-202517" algn="l" defTabSz="810067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1" kern="1200">
          <a:solidFill>
            <a:schemeClr val="tx1"/>
          </a:solidFill>
          <a:latin typeface="+mn-lt"/>
          <a:ea typeface="+mn-ea"/>
          <a:cs typeface="+mn-cs"/>
        </a:defRPr>
      </a:lvl1pPr>
      <a:lvl2pPr marL="607550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584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617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822651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227684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632718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3037751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442785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2pPr>
      <a:lvl3pPr marL="810067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15100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620134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025167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430201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2835234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240268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742950" y="365126"/>
            <a:ext cx="93154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742950" y="1825625"/>
            <a:ext cx="93154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2953" y="6356386"/>
            <a:ext cx="2430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6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C8C023-2576-43BF-91C3-63AB588CB77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8229" y="6356386"/>
            <a:ext cx="364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6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7938" y="6356386"/>
            <a:ext cx="2430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6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6DF5F1-F5D6-4A57-A3CE-6A5537E0B77F}" type="slidenum">
              <a:rPr lang="pt-BR" alt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</p:sldLayoutIdLst>
  <p:txStyles>
    <p:titleStyle>
      <a:lvl1pPr algn="l" defTabSz="8096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096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itchFamily="34" charset="0"/>
        </a:defRPr>
      </a:lvl2pPr>
      <a:lvl3pPr algn="l" defTabSz="8096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itchFamily="34" charset="0"/>
        </a:defRPr>
      </a:lvl3pPr>
      <a:lvl4pPr algn="l" defTabSz="8096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itchFamily="34" charset="0"/>
        </a:defRPr>
      </a:lvl4pPr>
      <a:lvl5pPr algn="l" defTabSz="8096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itchFamily="34" charset="0"/>
        </a:defRPr>
      </a:lvl5pPr>
      <a:lvl6pPr marL="457200" algn="l" defTabSz="809625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itchFamily="34" charset="0"/>
        </a:defRPr>
      </a:lvl6pPr>
      <a:lvl7pPr marL="914400" algn="l" defTabSz="809625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itchFamily="34" charset="0"/>
        </a:defRPr>
      </a:lvl7pPr>
      <a:lvl8pPr marL="1371600" algn="l" defTabSz="809625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itchFamily="34" charset="0"/>
        </a:defRPr>
      </a:lvl8pPr>
      <a:lvl9pPr marL="1828800" algn="l" defTabSz="809625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itchFamily="34" charset="0"/>
        </a:defRPr>
      </a:lvl9pPr>
    </p:titleStyle>
    <p:bodyStyle>
      <a:lvl1pPr marL="201613" indent="-201613" algn="l" defTabSz="809625" rtl="0" eaLnBrk="0" fontAlgn="base" hangingPunct="0">
        <a:lnSpc>
          <a:spcPct val="90000"/>
        </a:lnSpc>
        <a:spcBef>
          <a:spcPts val="888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6425" indent="-201613" algn="l" defTabSz="809625" rtl="0" eaLnBrk="0" fontAlgn="base" hangingPunct="0">
        <a:lnSpc>
          <a:spcPct val="90000"/>
        </a:lnSpc>
        <a:spcBef>
          <a:spcPts val="438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11238" indent="-201613" algn="l" defTabSz="809625" rtl="0" eaLnBrk="0" fontAlgn="base" hangingPunct="0">
        <a:lnSpc>
          <a:spcPct val="90000"/>
        </a:lnSpc>
        <a:spcBef>
          <a:spcPts val="438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16050" indent="-201613" algn="l" defTabSz="809625" rtl="0" eaLnBrk="0" fontAlgn="base" hangingPunct="0">
        <a:lnSpc>
          <a:spcPct val="90000"/>
        </a:lnSpc>
        <a:spcBef>
          <a:spcPts val="438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450" indent="-201613" algn="l" defTabSz="809625" rtl="0" eaLnBrk="0" fontAlgn="base" hangingPunct="0">
        <a:lnSpc>
          <a:spcPct val="90000"/>
        </a:lnSpc>
        <a:spcBef>
          <a:spcPts val="438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227684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632718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3037751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442785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2pPr>
      <a:lvl3pPr marL="810067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15100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620134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025167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430201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2835234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240268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0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0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0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3.xml"/><Relationship Id="rId4" Type="http://schemas.openxmlformats.org/officeDocument/2006/relationships/chart" Target="../charts/char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4.xml"/></Relationships>
</file>

<file path=ppt/slides/_rels/slide6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diagramData" Target="../diagrams/data1.xml"/><Relationship Id="rId9" Type="http://schemas.openxmlformats.org/officeDocument/2006/relationships/image" Target="../media/image37.png"/><Relationship Id="rId14" Type="http://schemas.microsoft.com/office/2007/relationships/diagramDrawing" Target="../diagrams/drawing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ítulo 1">
            <a:extLst>
              <a:ext uri="{FF2B5EF4-FFF2-40B4-BE49-F238E27FC236}">
                <a16:creationId xmlns:a16="http://schemas.microsoft.com/office/drawing/2014/main" xmlns="" id="{E9A38118-D7C6-4434-8759-385077874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68960"/>
            <a:ext cx="10801350" cy="1225848"/>
          </a:xfrm>
        </p:spPr>
        <p:txBody>
          <a:bodyPr>
            <a:noAutofit/>
          </a:bodyPr>
          <a:lstStyle/>
          <a:p>
            <a:pPr algn="ctr" eaLnBrk="1" hangingPunct="1"/>
            <a:r>
              <a:rPr lang="pt-BR" altLang="pt-BR" sz="3200" dirty="0">
                <a:solidFill>
                  <a:schemeClr val="bg1"/>
                </a:solidFill>
                <a:latin typeface="Unimed Slab" panose="00000500000000000000" pitchFamily="50" charset="0"/>
                <a:cs typeface="Arial" panose="020B0604020202020204" pitchFamily="34" charset="0"/>
              </a:rPr>
              <a:t/>
            </a:r>
            <a:br>
              <a:rPr lang="pt-BR" altLang="pt-BR" sz="3200" dirty="0">
                <a:solidFill>
                  <a:schemeClr val="bg1"/>
                </a:solidFill>
                <a:latin typeface="Unimed Slab" panose="00000500000000000000" pitchFamily="50" charset="0"/>
                <a:cs typeface="Arial" panose="020B0604020202020204" pitchFamily="34" charset="0"/>
              </a:rPr>
            </a:br>
            <a:r>
              <a:rPr lang="pt-BR" altLang="pt-BR" sz="5400" cap="all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unimed</a:t>
            </a:r>
            <a:r>
              <a:rPr lang="pt-BR" altLang="pt-BR" sz="5400" cap="all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cooperativa</a:t>
            </a:r>
            <a:br>
              <a:rPr lang="pt-BR" altLang="pt-BR" sz="5400" cap="all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sz="5400" cap="all" dirty="0">
                <a:solidFill>
                  <a:srgbClr val="FFFF00"/>
                </a:solidFill>
                <a:cs typeface="Arial" panose="020B0604020202020204" pitchFamily="34" charset="0"/>
              </a:rPr>
              <a:t>central de bens e serviços</a:t>
            </a:r>
            <a:endParaRPr lang="pt-BR" altLang="pt-BR" sz="3200" cap="all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8027" y="1276594"/>
            <a:ext cx="2304331" cy="2125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401050" y="5572125"/>
            <a:ext cx="2143125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Título 1">
            <a:extLst/>
          </p:cNvPr>
          <p:cNvSpPr txBox="1">
            <a:spLocks/>
          </p:cNvSpPr>
          <p:nvPr/>
        </p:nvSpPr>
        <p:spPr>
          <a:xfrm>
            <a:off x="1400175" y="201615"/>
            <a:ext cx="8969375" cy="12461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900" b="1" cap="all" dirty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RESULTADO OPERACIONAL UNIMED AMERICANA </a:t>
            </a:r>
          </a:p>
          <a:p>
            <a:pPr algn="ctr"/>
            <a:r>
              <a:rPr lang="pt-BR" sz="1800" b="1" cap="all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DADOS ACUMULADO JAN A out (2018/2019).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5858219" y="1789033"/>
            <a:ext cx="4458721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>
                <a:solidFill>
                  <a:srgbClr val="008C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RESULTADO </a:t>
            </a:r>
            <a:r>
              <a:rPr lang="pt-BR" sz="1600" b="1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ACUMULADO 2019: </a:t>
            </a:r>
            <a:r>
              <a:rPr lang="pt-BR" u="sng" dirty="0" smtClean="0">
                <a:solidFill>
                  <a:schemeClr val="accent2"/>
                </a:solidFill>
              </a:rPr>
              <a:t>R</a:t>
            </a:r>
            <a:r>
              <a:rPr lang="pt-BR" u="sng" dirty="0">
                <a:solidFill>
                  <a:schemeClr val="accent2"/>
                </a:solidFill>
              </a:rPr>
              <a:t>$ </a:t>
            </a:r>
            <a:r>
              <a:rPr lang="pt-BR" u="sng" dirty="0" smtClean="0">
                <a:solidFill>
                  <a:schemeClr val="accent2"/>
                </a:solidFill>
              </a:rPr>
              <a:t>1.057.592</a:t>
            </a:r>
            <a:endParaRPr lang="pt-BR" sz="2000" dirty="0">
              <a:solidFill>
                <a:schemeClr val="accent2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884862" y="2298551"/>
            <a:ext cx="4432078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>
                <a:solidFill>
                  <a:srgbClr val="008C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CUSTO POR </a:t>
            </a:r>
            <a:r>
              <a:rPr lang="pt-BR" sz="1600" b="1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USUÁRIO: </a:t>
            </a:r>
            <a:r>
              <a:rPr lang="pt-BR" u="sng" dirty="0" smtClean="0">
                <a:solidFill>
                  <a:schemeClr val="accent2"/>
                </a:solidFill>
              </a:rPr>
              <a:t>R</a:t>
            </a:r>
            <a:r>
              <a:rPr lang="pt-BR" u="sng" dirty="0">
                <a:solidFill>
                  <a:schemeClr val="accent2"/>
                </a:solidFill>
              </a:rPr>
              <a:t>$ </a:t>
            </a:r>
            <a:r>
              <a:rPr lang="pt-BR" u="sng" dirty="0" smtClean="0">
                <a:solidFill>
                  <a:schemeClr val="accent2"/>
                </a:solidFill>
              </a:rPr>
              <a:t>4,01</a:t>
            </a:r>
            <a:endParaRPr lang="pt-BR" sz="2000" dirty="0">
              <a:solidFill>
                <a:schemeClr val="accent2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740050" y="1844824"/>
            <a:ext cx="4280787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>
                <a:solidFill>
                  <a:srgbClr val="008C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RESULTADO </a:t>
            </a:r>
            <a:r>
              <a:rPr lang="pt-BR" sz="1600" b="1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ACUMULADO 2018: </a:t>
            </a:r>
            <a:r>
              <a:rPr lang="pt-BR" u="sng" dirty="0" smtClean="0">
                <a:solidFill>
                  <a:schemeClr val="accent2"/>
                </a:solidFill>
              </a:rPr>
              <a:t>R</a:t>
            </a:r>
            <a:r>
              <a:rPr lang="pt-BR" u="sng" dirty="0">
                <a:solidFill>
                  <a:schemeClr val="accent2"/>
                </a:solidFill>
              </a:rPr>
              <a:t>$ </a:t>
            </a:r>
            <a:r>
              <a:rPr lang="pt-BR" u="sng" dirty="0" smtClean="0">
                <a:solidFill>
                  <a:schemeClr val="accent2"/>
                </a:solidFill>
              </a:rPr>
              <a:t>337.336</a:t>
            </a:r>
            <a:endParaRPr lang="pt-BR" sz="2000" dirty="0">
              <a:solidFill>
                <a:schemeClr val="accent2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740041" y="2354342"/>
            <a:ext cx="4280787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>
                <a:solidFill>
                  <a:srgbClr val="008C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CUSTO POR </a:t>
            </a:r>
            <a:r>
              <a:rPr lang="pt-BR" sz="1600" b="1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USUÁRIO: </a:t>
            </a:r>
            <a:r>
              <a:rPr lang="pt-BR" u="sng" dirty="0" smtClean="0">
                <a:solidFill>
                  <a:schemeClr val="accent2"/>
                </a:solidFill>
              </a:rPr>
              <a:t>R</a:t>
            </a:r>
            <a:r>
              <a:rPr lang="pt-BR" u="sng" dirty="0">
                <a:solidFill>
                  <a:schemeClr val="accent2"/>
                </a:solidFill>
              </a:rPr>
              <a:t>$ </a:t>
            </a:r>
            <a:r>
              <a:rPr lang="pt-BR" u="sng" dirty="0" smtClean="0">
                <a:solidFill>
                  <a:schemeClr val="accent2"/>
                </a:solidFill>
              </a:rPr>
              <a:t>5,11</a:t>
            </a:r>
            <a:endParaRPr lang="pt-BR" sz="2000" dirty="0">
              <a:solidFill>
                <a:schemeClr val="accent2"/>
              </a:solidFill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9028868"/>
              </p:ext>
            </p:extLst>
          </p:nvPr>
        </p:nvGraphicFramePr>
        <p:xfrm>
          <a:off x="5184669" y="2946627"/>
          <a:ext cx="5351175" cy="2930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267709"/>
              </p:ext>
            </p:extLst>
          </p:nvPr>
        </p:nvGraphicFramePr>
        <p:xfrm>
          <a:off x="576139" y="2996956"/>
          <a:ext cx="4444676" cy="2930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Seta para a esquerda 5"/>
          <p:cNvSpPr/>
          <p:nvPr/>
        </p:nvSpPr>
        <p:spPr>
          <a:xfrm rot="5400000">
            <a:off x="2386941" y="2884817"/>
            <a:ext cx="338858" cy="144016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esquerda 15"/>
          <p:cNvSpPr/>
          <p:nvPr/>
        </p:nvSpPr>
        <p:spPr>
          <a:xfrm rot="5400000">
            <a:off x="1584251" y="3737081"/>
            <a:ext cx="328130" cy="144016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esquerda 16"/>
          <p:cNvSpPr/>
          <p:nvPr/>
        </p:nvSpPr>
        <p:spPr>
          <a:xfrm rot="16200000">
            <a:off x="1953308" y="3639629"/>
            <a:ext cx="338858" cy="144016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92163" y="5589276"/>
            <a:ext cx="4032448" cy="1169551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PRIMEIRO TRIMESTRE 2018: </a:t>
            </a:r>
          </a:p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Receita menor em R</a:t>
            </a:r>
            <a:r>
              <a:rPr lang="pt-BR" sz="1400" b="1" dirty="0">
                <a:solidFill>
                  <a:schemeClr val="tx1"/>
                </a:solidFill>
              </a:rPr>
              <a:t>$ 98 mil </a:t>
            </a:r>
            <a:r>
              <a:rPr lang="pt-BR" sz="1400" b="1" dirty="0" smtClean="0">
                <a:solidFill>
                  <a:schemeClr val="tx1"/>
                </a:solidFill>
              </a:rPr>
              <a:t>referente </a:t>
            </a:r>
            <a:r>
              <a:rPr lang="pt-BR" sz="1400" b="1" dirty="0">
                <a:solidFill>
                  <a:schemeClr val="tx1"/>
                </a:solidFill>
              </a:rPr>
              <a:t>18 </a:t>
            </a:r>
            <a:r>
              <a:rPr lang="pt-BR" sz="1400" b="1" dirty="0" smtClean="0">
                <a:solidFill>
                  <a:schemeClr val="tx1"/>
                </a:solidFill>
              </a:rPr>
              <a:t>mil usuários </a:t>
            </a:r>
            <a:r>
              <a:rPr lang="pt-BR" sz="1400" b="1" dirty="0">
                <a:solidFill>
                  <a:schemeClr val="tx1"/>
                </a:solidFill>
              </a:rPr>
              <a:t>retirados  </a:t>
            </a:r>
            <a:r>
              <a:rPr lang="pt-BR" sz="1400" b="1" dirty="0" smtClean="0">
                <a:solidFill>
                  <a:schemeClr val="tx1"/>
                </a:solidFill>
              </a:rPr>
              <a:t>UCBS com retorno em abril</a:t>
            </a:r>
          </a:p>
          <a:p>
            <a:pPr algn="ctr"/>
            <a:endParaRPr lang="pt-BR" sz="14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 + congênitas no H. Sabará R$ 296 MIL. </a:t>
            </a:r>
            <a:endParaRPr lang="pt-B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945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248027" y="1276594"/>
            <a:ext cx="2304331" cy="2125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401050" y="5572125"/>
            <a:ext cx="2143125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Título 1">
            <a:extLst/>
          </p:cNvPr>
          <p:cNvSpPr txBox="1">
            <a:spLocks/>
          </p:cNvSpPr>
          <p:nvPr/>
        </p:nvSpPr>
        <p:spPr>
          <a:xfrm>
            <a:off x="1400175" y="201615"/>
            <a:ext cx="8969375" cy="12461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9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Índice por usuário UNIMED </a:t>
            </a:r>
            <a:r>
              <a:rPr lang="pt-BR" sz="2900" b="1" cap="all" dirty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AMERICANA </a:t>
            </a:r>
          </a:p>
          <a:p>
            <a:pPr algn="ctr"/>
            <a:r>
              <a:rPr lang="pt-BR" sz="1800" b="1" cap="all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Evolução JAN A out (2018/2019). 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6954074" y="4971321"/>
            <a:ext cx="2191017" cy="77372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REDUÇÃO</a:t>
            </a:r>
            <a:r>
              <a:rPr lang="pt-BR" dirty="0" smtClean="0"/>
              <a:t> custo por usuário 22%: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777161"/>
              </p:ext>
            </p:extLst>
          </p:nvPr>
        </p:nvGraphicFramePr>
        <p:xfrm>
          <a:off x="859085" y="199836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385373"/>
              </p:ext>
            </p:extLst>
          </p:nvPr>
        </p:nvGraphicFramePr>
        <p:xfrm>
          <a:off x="5554928" y="1988840"/>
          <a:ext cx="48863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tângulo de cantos arredondados 13"/>
          <p:cNvSpPr/>
          <p:nvPr/>
        </p:nvSpPr>
        <p:spPr>
          <a:xfrm>
            <a:off x="2088307" y="4959569"/>
            <a:ext cx="2191017" cy="77372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REDUÇÃO</a:t>
            </a:r>
            <a:r>
              <a:rPr lang="pt-BR" dirty="0" smtClean="0"/>
              <a:t> quantidade procedimento 33%: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088307" y="5949280"/>
            <a:ext cx="7056784" cy="7647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MOTIVO</a:t>
            </a:r>
          </a:p>
          <a:p>
            <a:pPr algn="ctr"/>
            <a:r>
              <a:rPr lang="pt-BR" sz="1600" b="1" dirty="0" smtClean="0"/>
              <a:t>Redução geral quantidade procedimentos hemodinâmicos</a:t>
            </a:r>
          </a:p>
          <a:p>
            <a:pPr algn="ctr"/>
            <a:r>
              <a:rPr lang="pt-BR" sz="1600" b="1" dirty="0" smtClean="0"/>
              <a:t>Direcionamento de congênitas no H. Dante </a:t>
            </a:r>
            <a:r>
              <a:rPr lang="pt-BR" sz="1600" b="1" dirty="0" err="1" smtClean="0"/>
              <a:t>Pazzanese</a:t>
            </a:r>
            <a:r>
              <a:rPr lang="pt-BR" sz="1600" b="1" dirty="0" smtClean="0"/>
              <a:t> e Recurso próprio.</a:t>
            </a:r>
          </a:p>
        </p:txBody>
      </p:sp>
      <p:sp>
        <p:nvSpPr>
          <p:cNvPr id="3" name="Seta para baixo 2"/>
          <p:cNvSpPr/>
          <p:nvPr/>
        </p:nvSpPr>
        <p:spPr>
          <a:xfrm>
            <a:off x="5184651" y="5157192"/>
            <a:ext cx="1080120" cy="57606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1715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48027" y="1276594"/>
            <a:ext cx="2304331" cy="2125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401050" y="5524726"/>
            <a:ext cx="2143125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Título 1">
            <a:extLst/>
          </p:cNvPr>
          <p:cNvSpPr txBox="1">
            <a:spLocks/>
          </p:cNvSpPr>
          <p:nvPr/>
        </p:nvSpPr>
        <p:spPr>
          <a:xfrm>
            <a:off x="1400175" y="201615"/>
            <a:ext cx="8969375" cy="12461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9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Custo assistencial UNIMED </a:t>
            </a:r>
            <a:r>
              <a:rPr lang="pt-BR" sz="2900" b="1" cap="all" dirty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AMERICANA </a:t>
            </a:r>
          </a:p>
          <a:p>
            <a:pPr algn="ctr"/>
            <a:r>
              <a:rPr lang="pt-BR" sz="1800" b="1" cap="all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Principais impactos na redução JAN A out (2018/2019). 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2274940" y="6165304"/>
            <a:ext cx="6283570" cy="57443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Diferença CUSTO ASSISTENCIAL 2018/2019 </a:t>
            </a:r>
            <a:r>
              <a:rPr lang="pt-BR" b="1" dirty="0">
                <a:solidFill>
                  <a:srgbClr val="FFFF00"/>
                </a:solidFill>
              </a:rPr>
              <a:t>(</a:t>
            </a:r>
            <a:r>
              <a:rPr lang="pt-BR" b="1" dirty="0" smtClean="0">
                <a:solidFill>
                  <a:srgbClr val="FFFF00"/>
                </a:solidFill>
              </a:rPr>
              <a:t>R$ 846.000)</a:t>
            </a:r>
            <a:endParaRPr lang="pt-BR" sz="16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23358"/>
              </p:ext>
            </p:extLst>
          </p:nvPr>
        </p:nvGraphicFramePr>
        <p:xfrm>
          <a:off x="246751" y="1447800"/>
          <a:ext cx="10297424" cy="5291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03536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ítulo 1">
            <a:extLst>
              <a:ext uri="{FF2B5EF4-FFF2-40B4-BE49-F238E27FC236}">
                <a16:creationId xmlns:a16="http://schemas.microsoft.com/office/drawing/2014/main" xmlns="" id="{E9A38118-D7C6-4434-8759-385077874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24944"/>
            <a:ext cx="10801350" cy="122584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altLang="pt-BR" sz="5300" cap="all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Unimed sorocaba</a:t>
            </a:r>
            <a:endParaRPr lang="pt-BR" altLang="pt-BR" sz="1300" b="1" cap="all" dirty="0">
              <a:solidFill>
                <a:srgbClr val="ACD248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0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48027" y="1276594"/>
            <a:ext cx="2304331" cy="2125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401050" y="5572125"/>
            <a:ext cx="2143125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Título 1">
            <a:extLst/>
          </p:cNvPr>
          <p:cNvSpPr txBox="1">
            <a:spLocks/>
          </p:cNvSpPr>
          <p:nvPr/>
        </p:nvSpPr>
        <p:spPr>
          <a:xfrm>
            <a:off x="1400175" y="201615"/>
            <a:ext cx="8969375" cy="12461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900" b="1" cap="all" dirty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RESULTADO OPERACIONAL UNIMED </a:t>
            </a:r>
            <a:r>
              <a:rPr lang="pt-BR" sz="29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Sorocaba</a:t>
            </a:r>
            <a:endParaRPr lang="pt-BR" sz="2900" b="1" cap="all" dirty="0">
              <a:solidFill>
                <a:prstClr val="white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800" b="1" cap="all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DADOS ACUMULADO JAN A out (2018/2019).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6016455" y="2087018"/>
            <a:ext cx="4280787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>
                <a:solidFill>
                  <a:srgbClr val="008C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RESULTADO </a:t>
            </a:r>
            <a:r>
              <a:rPr lang="pt-BR" sz="1600" b="1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ACUMULADO 2019: </a:t>
            </a:r>
            <a:r>
              <a:rPr lang="pt-BR" b="1" u="sng" dirty="0" smtClean="0">
                <a:solidFill>
                  <a:srgbClr val="ED7D31"/>
                </a:solidFill>
              </a:rPr>
              <a:t>R</a:t>
            </a:r>
            <a:r>
              <a:rPr lang="pt-BR" b="1" u="sng" dirty="0">
                <a:solidFill>
                  <a:srgbClr val="ED7D31"/>
                </a:solidFill>
              </a:rPr>
              <a:t>$ </a:t>
            </a:r>
            <a:r>
              <a:rPr lang="pt-BR" b="1" u="sng" dirty="0" smtClean="0">
                <a:solidFill>
                  <a:srgbClr val="ED7D31"/>
                </a:solidFill>
              </a:rPr>
              <a:t>164.302</a:t>
            </a:r>
            <a:endParaRPr lang="pt-BR" sz="2000" b="1" dirty="0">
              <a:solidFill>
                <a:srgbClr val="ED7D3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016446" y="2596536"/>
            <a:ext cx="4280787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>
                <a:solidFill>
                  <a:srgbClr val="008C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CUSTO POR </a:t>
            </a:r>
            <a:r>
              <a:rPr lang="pt-BR" sz="1600" b="1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USUÁRIO: </a:t>
            </a:r>
            <a:r>
              <a:rPr lang="pt-BR" b="1" u="sng" dirty="0" smtClean="0">
                <a:solidFill>
                  <a:srgbClr val="ED7D31"/>
                </a:solidFill>
              </a:rPr>
              <a:t>R</a:t>
            </a:r>
            <a:r>
              <a:rPr lang="pt-BR" b="1" u="sng" dirty="0">
                <a:solidFill>
                  <a:srgbClr val="ED7D31"/>
                </a:solidFill>
              </a:rPr>
              <a:t>$ </a:t>
            </a:r>
            <a:r>
              <a:rPr lang="pt-BR" b="1" u="sng" dirty="0" smtClean="0">
                <a:solidFill>
                  <a:srgbClr val="ED7D31"/>
                </a:solidFill>
              </a:rPr>
              <a:t>6,33</a:t>
            </a:r>
            <a:endParaRPr lang="pt-BR" sz="2000" b="1" dirty="0">
              <a:solidFill>
                <a:srgbClr val="ED7D31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782144" y="2060848"/>
            <a:ext cx="4458721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>
                <a:solidFill>
                  <a:srgbClr val="008C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RESULTADO </a:t>
            </a:r>
            <a:r>
              <a:rPr lang="pt-BR" sz="1600" b="1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ACUMULADO 2018: </a:t>
            </a:r>
            <a:r>
              <a:rPr lang="pt-BR" b="1" u="sng" dirty="0" smtClean="0">
                <a:solidFill>
                  <a:srgbClr val="ED7D31"/>
                </a:solidFill>
              </a:rPr>
              <a:t>R</a:t>
            </a:r>
            <a:r>
              <a:rPr lang="pt-BR" b="1" u="sng" dirty="0">
                <a:solidFill>
                  <a:srgbClr val="ED7D31"/>
                </a:solidFill>
              </a:rPr>
              <a:t>$ </a:t>
            </a:r>
            <a:r>
              <a:rPr lang="pt-BR" b="1" u="sng" dirty="0" smtClean="0">
                <a:solidFill>
                  <a:srgbClr val="ED7D31"/>
                </a:solidFill>
              </a:rPr>
              <a:t>1.032.334</a:t>
            </a:r>
            <a:endParaRPr lang="pt-BR" sz="2000" b="1" dirty="0">
              <a:solidFill>
                <a:srgbClr val="ED7D31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782162" y="2570366"/>
            <a:ext cx="4458721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>
                <a:solidFill>
                  <a:srgbClr val="008C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CUSTO POR </a:t>
            </a:r>
            <a:r>
              <a:rPr lang="pt-BR" sz="1600" b="1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USUÁRIO: </a:t>
            </a:r>
            <a:r>
              <a:rPr lang="pt-BR" b="1" u="sng" dirty="0" smtClean="0">
                <a:solidFill>
                  <a:srgbClr val="ED7D31"/>
                </a:solidFill>
              </a:rPr>
              <a:t>R</a:t>
            </a:r>
            <a:r>
              <a:rPr lang="pt-BR" b="1" u="sng" dirty="0">
                <a:solidFill>
                  <a:srgbClr val="ED7D31"/>
                </a:solidFill>
              </a:rPr>
              <a:t>$ </a:t>
            </a:r>
            <a:r>
              <a:rPr lang="pt-BR" b="1" u="sng" dirty="0" smtClean="0">
                <a:solidFill>
                  <a:srgbClr val="ED7D31"/>
                </a:solidFill>
              </a:rPr>
              <a:t>4,17</a:t>
            </a:r>
            <a:endParaRPr lang="pt-BR" sz="2000" b="1" dirty="0">
              <a:solidFill>
                <a:srgbClr val="ED7D31"/>
              </a:solidFill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520146"/>
              </p:ext>
            </p:extLst>
          </p:nvPr>
        </p:nvGraphicFramePr>
        <p:xfrm>
          <a:off x="5701493" y="3104964"/>
          <a:ext cx="4827785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934417"/>
              </p:ext>
            </p:extLst>
          </p:nvPr>
        </p:nvGraphicFramePr>
        <p:xfrm>
          <a:off x="360115" y="3140968"/>
          <a:ext cx="488075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Seta para a esquerda 13"/>
          <p:cNvSpPr/>
          <p:nvPr/>
        </p:nvSpPr>
        <p:spPr>
          <a:xfrm rot="5400000">
            <a:off x="9303183" y="4154725"/>
            <a:ext cx="338858" cy="144016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esquerda 14"/>
          <p:cNvSpPr/>
          <p:nvPr/>
        </p:nvSpPr>
        <p:spPr>
          <a:xfrm rot="5400000">
            <a:off x="7612874" y="4889209"/>
            <a:ext cx="328130" cy="144016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6016427" y="5925427"/>
            <a:ext cx="4527748" cy="738664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PRIMEIRO SEMESTRE 2019: </a:t>
            </a:r>
          </a:p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8 CONGÊNITAS COMPLEXA  E CIRURGIAS VALVARES</a:t>
            </a:r>
          </a:p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Excesso de utilização para equilibrar resultado</a:t>
            </a:r>
            <a:endParaRPr lang="pt-B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47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2087" y="1340768"/>
            <a:ext cx="3384376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401050" y="5572125"/>
            <a:ext cx="2143125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Título 1">
            <a:extLst/>
          </p:cNvPr>
          <p:cNvSpPr txBox="1">
            <a:spLocks/>
          </p:cNvSpPr>
          <p:nvPr/>
        </p:nvSpPr>
        <p:spPr>
          <a:xfrm>
            <a:off x="1400175" y="201615"/>
            <a:ext cx="8969375" cy="12461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9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Índice por usuário UNIMED sorocaba</a:t>
            </a:r>
            <a:endParaRPr lang="pt-BR" sz="2900" b="1" cap="all" dirty="0">
              <a:solidFill>
                <a:prstClr val="white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800" b="1" cap="all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Evolução JAN A out (2018/2019). 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7026083" y="4971321"/>
            <a:ext cx="2191017" cy="77372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AUMENTO</a:t>
            </a:r>
            <a:r>
              <a:rPr lang="pt-BR" dirty="0" smtClean="0"/>
              <a:t> custo por usuário 51%: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2160315" y="4959569"/>
            <a:ext cx="2520280" cy="77372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AUMENTO</a:t>
            </a:r>
            <a:r>
              <a:rPr lang="pt-BR" dirty="0" smtClean="0"/>
              <a:t> quantidade procedimento 0,2%:</a:t>
            </a: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0124217"/>
              </p:ext>
            </p:extLst>
          </p:nvPr>
        </p:nvGraphicFramePr>
        <p:xfrm>
          <a:off x="535236" y="2062162"/>
          <a:ext cx="47529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187781"/>
              </p:ext>
            </p:extLst>
          </p:nvPr>
        </p:nvGraphicFramePr>
        <p:xfrm>
          <a:off x="5335835" y="2052637"/>
          <a:ext cx="5105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tângulo de cantos arredondados 16"/>
          <p:cNvSpPr/>
          <p:nvPr/>
        </p:nvSpPr>
        <p:spPr>
          <a:xfrm>
            <a:off x="2088307" y="5949280"/>
            <a:ext cx="7056784" cy="7647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MOTIVO</a:t>
            </a:r>
          </a:p>
          <a:p>
            <a:pPr algn="ctr"/>
            <a:r>
              <a:rPr lang="pt-BR" sz="1600" b="1" dirty="0">
                <a:solidFill>
                  <a:schemeClr val="tx1"/>
                </a:solidFill>
              </a:rPr>
              <a:t>Aumento cirurgias (Valvares, Oclusões e congênitas) </a:t>
            </a:r>
          </a:p>
          <a:p>
            <a:pPr algn="ctr"/>
            <a:r>
              <a:rPr lang="pt-BR" sz="1600" b="1" dirty="0">
                <a:solidFill>
                  <a:schemeClr val="tx1"/>
                </a:solidFill>
              </a:rPr>
              <a:t>Maior número de cirurgias congênitas COMPLEXAS no H. Sabará</a:t>
            </a:r>
          </a:p>
        </p:txBody>
      </p:sp>
      <p:sp>
        <p:nvSpPr>
          <p:cNvPr id="18" name="Seta para baixo 17"/>
          <p:cNvSpPr/>
          <p:nvPr/>
        </p:nvSpPr>
        <p:spPr>
          <a:xfrm rot="10800000">
            <a:off x="5184651" y="5157192"/>
            <a:ext cx="1080120" cy="57606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92529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48027" y="1276594"/>
            <a:ext cx="2304331" cy="2125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401050" y="5572125"/>
            <a:ext cx="2143125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Título 1">
            <a:extLst/>
          </p:cNvPr>
          <p:cNvSpPr txBox="1">
            <a:spLocks/>
          </p:cNvSpPr>
          <p:nvPr/>
        </p:nvSpPr>
        <p:spPr>
          <a:xfrm>
            <a:off x="1400175" y="201615"/>
            <a:ext cx="8969375" cy="12461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9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Custo assistencial UNIMED sorocaba </a:t>
            </a:r>
            <a:endParaRPr lang="pt-BR" sz="2900" b="1" cap="all" dirty="0">
              <a:solidFill>
                <a:prstClr val="white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800" b="1" cap="all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Principais impactos no AUMENTO JAN A out (2018/2019). 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2560860" y="6238946"/>
            <a:ext cx="6283570" cy="57443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prstClr val="white"/>
                </a:solidFill>
              </a:rPr>
              <a:t>Diferença CUSTO ASSISTENCIAL 2018/2019 </a:t>
            </a:r>
            <a:r>
              <a:rPr lang="pt-BR" b="1" dirty="0">
                <a:solidFill>
                  <a:srgbClr val="FFFF00"/>
                </a:solidFill>
              </a:rPr>
              <a:t>+ R</a:t>
            </a:r>
            <a:r>
              <a:rPr lang="pt-BR" b="1" dirty="0" smtClean="0">
                <a:solidFill>
                  <a:srgbClr val="FFFF00"/>
                </a:solidFill>
              </a:rPr>
              <a:t>$ 1.925.887</a:t>
            </a:r>
            <a:endParaRPr lang="pt-BR" sz="16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611695"/>
              </p:ext>
            </p:extLst>
          </p:nvPr>
        </p:nvGraphicFramePr>
        <p:xfrm>
          <a:off x="18" y="1447800"/>
          <a:ext cx="10945215" cy="5153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74097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ítulo 1">
            <a:extLst>
              <a:ext uri="{FF2B5EF4-FFF2-40B4-BE49-F238E27FC236}">
                <a16:creationId xmlns:a16="http://schemas.microsoft.com/office/drawing/2014/main" xmlns="" id="{E9A38118-D7C6-4434-8759-385077874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24944"/>
            <a:ext cx="10801350" cy="122584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altLang="pt-BR" sz="5300" cap="all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Unimed capivari</a:t>
            </a:r>
            <a:endParaRPr lang="pt-BR" altLang="pt-BR" sz="1300" b="1" cap="all" dirty="0">
              <a:solidFill>
                <a:srgbClr val="ACD248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2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8401050" y="5572125"/>
            <a:ext cx="2143125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48027" y="1276594"/>
            <a:ext cx="2304331" cy="2125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348021"/>
              </p:ext>
            </p:extLst>
          </p:nvPr>
        </p:nvGraphicFramePr>
        <p:xfrm>
          <a:off x="5616699" y="2642374"/>
          <a:ext cx="4927476" cy="3882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ítulo 1">
            <a:extLst/>
          </p:cNvPr>
          <p:cNvSpPr txBox="1">
            <a:spLocks/>
          </p:cNvSpPr>
          <p:nvPr/>
        </p:nvSpPr>
        <p:spPr>
          <a:xfrm>
            <a:off x="1400175" y="201615"/>
            <a:ext cx="8969375" cy="12461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900" b="1" cap="all" dirty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RESULTADO OPERACIONAL UNIMED </a:t>
            </a:r>
            <a:r>
              <a:rPr lang="pt-BR" sz="29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capivari</a:t>
            </a:r>
            <a:endParaRPr lang="pt-BR" sz="2900" b="1" cap="all" dirty="0">
              <a:solidFill>
                <a:prstClr val="white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800" b="1" cap="all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DADOS ACUMULADO JAN A out (2018/2019).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6091106" y="1628800"/>
            <a:ext cx="4340099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>
                <a:solidFill>
                  <a:srgbClr val="008C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RESULTADO </a:t>
            </a:r>
            <a:r>
              <a:rPr lang="pt-BR" sz="1600" b="1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ACUMULADO 2019: </a:t>
            </a:r>
            <a:r>
              <a:rPr lang="pt-BR" b="1" u="sng" dirty="0">
                <a:solidFill>
                  <a:srgbClr val="C00000"/>
                </a:solidFill>
              </a:rPr>
              <a:t>- R$ </a:t>
            </a:r>
            <a:r>
              <a:rPr lang="pt-BR" b="1" u="sng" dirty="0" smtClean="0">
                <a:solidFill>
                  <a:srgbClr val="C00000"/>
                </a:solidFill>
              </a:rPr>
              <a:t>14.700 </a:t>
            </a:r>
            <a:endParaRPr lang="pt-BR" b="1" u="sng" dirty="0">
              <a:solidFill>
                <a:srgbClr val="C0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120771" y="2138318"/>
            <a:ext cx="4280787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>
                <a:solidFill>
                  <a:srgbClr val="008C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CUSTO POR </a:t>
            </a:r>
            <a:r>
              <a:rPr lang="pt-BR" sz="1600" b="1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USUÁRIO: </a:t>
            </a:r>
            <a:r>
              <a:rPr lang="pt-BR" b="1" u="sng" dirty="0" smtClean="0">
                <a:solidFill>
                  <a:srgbClr val="ED7D31"/>
                </a:solidFill>
              </a:rPr>
              <a:t>R</a:t>
            </a:r>
            <a:r>
              <a:rPr lang="pt-BR" b="1" u="sng" dirty="0">
                <a:solidFill>
                  <a:srgbClr val="ED7D31"/>
                </a:solidFill>
              </a:rPr>
              <a:t>$ </a:t>
            </a:r>
            <a:r>
              <a:rPr lang="pt-BR" b="1" u="sng" dirty="0" smtClean="0">
                <a:solidFill>
                  <a:srgbClr val="ED7D31"/>
                </a:solidFill>
              </a:rPr>
              <a:t>6,72</a:t>
            </a:r>
            <a:endParaRPr lang="pt-BR" sz="2000" b="1" dirty="0">
              <a:solidFill>
                <a:srgbClr val="ED7D31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780268" y="1700808"/>
            <a:ext cx="4287199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>
                <a:solidFill>
                  <a:srgbClr val="008C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RESULTADO </a:t>
            </a:r>
            <a:r>
              <a:rPr lang="pt-BR" sz="1600" b="1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ACUMULADO 2018: </a:t>
            </a:r>
            <a:r>
              <a:rPr lang="pt-BR" b="1" u="sng" dirty="0">
                <a:solidFill>
                  <a:srgbClr val="C00000"/>
                </a:solidFill>
              </a:rPr>
              <a:t>- R$ </a:t>
            </a:r>
            <a:r>
              <a:rPr lang="pt-BR" b="1" u="sng" dirty="0" smtClean="0">
                <a:solidFill>
                  <a:srgbClr val="C00000"/>
                </a:solidFill>
              </a:rPr>
              <a:t>43.007</a:t>
            </a:r>
            <a:endParaRPr lang="pt-BR" b="1" u="sng" dirty="0">
              <a:solidFill>
                <a:srgbClr val="C00000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783471" y="2210326"/>
            <a:ext cx="4280787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>
                <a:solidFill>
                  <a:srgbClr val="008C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CUSTO POR </a:t>
            </a:r>
            <a:r>
              <a:rPr lang="pt-BR" sz="1600" b="1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USUÁRIO: </a:t>
            </a:r>
            <a:r>
              <a:rPr lang="pt-BR" b="1" u="sng" dirty="0" smtClean="0">
                <a:solidFill>
                  <a:srgbClr val="ED7D31"/>
                </a:solidFill>
              </a:rPr>
              <a:t>R</a:t>
            </a:r>
            <a:r>
              <a:rPr lang="pt-BR" b="1" u="sng" dirty="0">
                <a:solidFill>
                  <a:srgbClr val="ED7D31"/>
                </a:solidFill>
              </a:rPr>
              <a:t>$ </a:t>
            </a:r>
            <a:r>
              <a:rPr lang="pt-BR" b="1" u="sng" dirty="0" smtClean="0">
                <a:solidFill>
                  <a:srgbClr val="ED7D31"/>
                </a:solidFill>
              </a:rPr>
              <a:t>6,27</a:t>
            </a:r>
            <a:endParaRPr lang="pt-BR" sz="2000" b="1" dirty="0">
              <a:solidFill>
                <a:srgbClr val="ED7D31"/>
              </a:solidFill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384582"/>
              </p:ext>
            </p:extLst>
          </p:nvPr>
        </p:nvGraphicFramePr>
        <p:xfrm>
          <a:off x="360133" y="2708920"/>
          <a:ext cx="4940047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Seta para a esquerda 14"/>
          <p:cNvSpPr/>
          <p:nvPr/>
        </p:nvSpPr>
        <p:spPr>
          <a:xfrm rot="5400000">
            <a:off x="4439158" y="3223675"/>
            <a:ext cx="338858" cy="144016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783456" y="5912985"/>
            <a:ext cx="4401198" cy="738664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2018</a:t>
            </a:r>
          </a:p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Variações liberações procedimentos hemodinâmicos e cirurgias e ajuste  com cobrança de excesso utilização.</a:t>
            </a:r>
            <a:endParaRPr lang="pt-BR" sz="1400" b="1" dirty="0"/>
          </a:p>
        </p:txBody>
      </p:sp>
      <p:sp>
        <p:nvSpPr>
          <p:cNvPr id="17" name="Seta para a esquerda 16"/>
          <p:cNvSpPr/>
          <p:nvPr/>
        </p:nvSpPr>
        <p:spPr>
          <a:xfrm rot="5400000">
            <a:off x="7103454" y="3393104"/>
            <a:ext cx="338858" cy="144016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5976739" y="5927700"/>
            <a:ext cx="4545214" cy="738664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2019</a:t>
            </a:r>
          </a:p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Comportamento  liberações mantido</a:t>
            </a:r>
          </a:p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com </a:t>
            </a:r>
            <a:r>
              <a:rPr lang="pt-BR" sz="1400" b="1" dirty="0">
                <a:solidFill>
                  <a:schemeClr val="tx1"/>
                </a:solidFill>
              </a:rPr>
              <a:t>cobrança de excesso </a:t>
            </a:r>
            <a:r>
              <a:rPr lang="pt-BR" sz="1400" b="1" dirty="0" smtClean="0">
                <a:solidFill>
                  <a:schemeClr val="tx1"/>
                </a:solidFill>
              </a:rPr>
              <a:t>utilização para ajuste resultado.</a:t>
            </a:r>
          </a:p>
        </p:txBody>
      </p:sp>
      <p:sp>
        <p:nvSpPr>
          <p:cNvPr id="19" name="Seta para a esquerda 18"/>
          <p:cNvSpPr/>
          <p:nvPr/>
        </p:nvSpPr>
        <p:spPr>
          <a:xfrm rot="5400000">
            <a:off x="7967549" y="2971539"/>
            <a:ext cx="338858" cy="144016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esquerda 19"/>
          <p:cNvSpPr/>
          <p:nvPr/>
        </p:nvSpPr>
        <p:spPr>
          <a:xfrm rot="5400000">
            <a:off x="2278918" y="4267683"/>
            <a:ext cx="338858" cy="144016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esquerda 20"/>
          <p:cNvSpPr/>
          <p:nvPr/>
        </p:nvSpPr>
        <p:spPr>
          <a:xfrm rot="5400000">
            <a:off x="4771101" y="4437112"/>
            <a:ext cx="338858" cy="144016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a esquerda 24"/>
          <p:cNvSpPr/>
          <p:nvPr/>
        </p:nvSpPr>
        <p:spPr>
          <a:xfrm rot="5400000">
            <a:off x="8759638" y="3619611"/>
            <a:ext cx="338858" cy="144016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1833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248027" y="1276594"/>
            <a:ext cx="2304331" cy="2125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401050" y="5572125"/>
            <a:ext cx="2143125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Título 1">
            <a:extLst/>
          </p:cNvPr>
          <p:cNvSpPr txBox="1">
            <a:spLocks/>
          </p:cNvSpPr>
          <p:nvPr/>
        </p:nvSpPr>
        <p:spPr>
          <a:xfrm>
            <a:off x="1400175" y="201615"/>
            <a:ext cx="8969375" cy="12461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9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Índice por usuário UNIMED capivari</a:t>
            </a:r>
            <a:endParaRPr lang="pt-BR" sz="2900" b="1" cap="all" dirty="0">
              <a:solidFill>
                <a:prstClr val="white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800" b="1" cap="all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Evolução JAN A out (2018/2019). 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916158"/>
              </p:ext>
            </p:extLst>
          </p:nvPr>
        </p:nvGraphicFramePr>
        <p:xfrm>
          <a:off x="766763" y="206216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219295"/>
              </p:ext>
            </p:extLst>
          </p:nvPr>
        </p:nvGraphicFramePr>
        <p:xfrm>
          <a:off x="5462587" y="20526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tângulo de cantos arredondados 13"/>
          <p:cNvSpPr/>
          <p:nvPr/>
        </p:nvSpPr>
        <p:spPr>
          <a:xfrm>
            <a:off x="7026083" y="4971321"/>
            <a:ext cx="2191017" cy="77372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AUMENTO</a:t>
            </a:r>
            <a:r>
              <a:rPr lang="pt-BR" dirty="0" smtClean="0"/>
              <a:t> custo por usuário 7%: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160315" y="4959569"/>
            <a:ext cx="2520280" cy="77372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AUMENTO</a:t>
            </a:r>
            <a:r>
              <a:rPr lang="pt-BR" dirty="0" smtClean="0"/>
              <a:t> quantidade procedimento 5%: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2088307" y="5949280"/>
            <a:ext cx="7056784" cy="7647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MOTIVO</a:t>
            </a:r>
          </a:p>
          <a:p>
            <a:pPr algn="ctr"/>
            <a:r>
              <a:rPr lang="pt-BR" sz="1600" b="1" dirty="0">
                <a:solidFill>
                  <a:schemeClr val="tx1"/>
                </a:solidFill>
              </a:rPr>
              <a:t>Aumento procedimentos hemodinâmicos Cateterismo e Angioplastia. </a:t>
            </a:r>
          </a:p>
        </p:txBody>
      </p:sp>
      <p:sp>
        <p:nvSpPr>
          <p:cNvPr id="17" name="Seta para baixo 16"/>
          <p:cNvSpPr/>
          <p:nvPr/>
        </p:nvSpPr>
        <p:spPr>
          <a:xfrm rot="10800000">
            <a:off x="5184651" y="5157192"/>
            <a:ext cx="1080120" cy="57606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4206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75AC987-F6F7-4C1D-B4ED-30B7FBE80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875" y="2999839"/>
            <a:ext cx="2664296" cy="3306553"/>
          </a:xfrm>
        </p:spPr>
        <p:txBody>
          <a:bodyPr rtlCol="0" anchor="t"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Clr>
                <a:srgbClr val="008C50"/>
              </a:buClr>
              <a:buNone/>
              <a:defRPr/>
            </a:pPr>
            <a:r>
              <a:rPr lang="pt-BR" sz="2000" dirty="0">
                <a:solidFill>
                  <a:srgbClr val="595B62"/>
                </a:solidFill>
                <a:latin typeface="+mj-lt"/>
                <a:cs typeface="Arial" pitchFamily="34" charset="0"/>
              </a:rPr>
              <a:t>Oferecer </a:t>
            </a:r>
            <a:r>
              <a:rPr lang="pt-BR" sz="2000" b="1" dirty="0">
                <a:solidFill>
                  <a:srgbClr val="F47920"/>
                </a:solidFill>
                <a:latin typeface="+mj-lt"/>
                <a:cs typeface="Arial" pitchFamily="34" charset="0"/>
              </a:rPr>
              <a:t>serviços de qualidade </a:t>
            </a:r>
            <a:r>
              <a:rPr lang="pt-BR" sz="2000" dirty="0">
                <a:solidFill>
                  <a:srgbClr val="595B62"/>
                </a:solidFill>
                <a:latin typeface="+mj-lt"/>
                <a:cs typeface="Arial" pitchFamily="34" charset="0"/>
              </a:rPr>
              <a:t>aos associados e clientes, de forma a </a:t>
            </a:r>
            <a:r>
              <a:rPr lang="pt-BR" sz="2000" b="1" dirty="0">
                <a:solidFill>
                  <a:srgbClr val="F47920"/>
                </a:solidFill>
                <a:latin typeface="+mj-lt"/>
                <a:cs typeface="Arial" pitchFamily="34" charset="0"/>
              </a:rPr>
              <a:t>agregar valor às suas atividades</a:t>
            </a:r>
            <a:r>
              <a:rPr lang="pt-BR" sz="2000" dirty="0">
                <a:solidFill>
                  <a:srgbClr val="595B62"/>
                </a:solidFill>
                <a:latin typeface="+mj-lt"/>
                <a:cs typeface="Arial" pitchFamily="34" charset="0"/>
              </a:rPr>
              <a:t>,  valorizando nossas singulares associadas, colaboradores, fornecedores e a comunidade onde atuamos.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FE02E675-DF4A-46B1-8DB2-91E01322D45D}"/>
              </a:ext>
            </a:extLst>
          </p:cNvPr>
          <p:cNvSpPr txBox="1">
            <a:spLocks/>
          </p:cNvSpPr>
          <p:nvPr/>
        </p:nvSpPr>
        <p:spPr>
          <a:xfrm>
            <a:off x="1368227" y="201029"/>
            <a:ext cx="9001000" cy="1246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3600" b="1" cap="all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Sobre nós</a:t>
            </a:r>
            <a:endParaRPr lang="pt-BR" altLang="pt-BR" sz="3600" b="1" cap="all" dirty="0">
              <a:solidFill>
                <a:srgbClr val="ACD248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xmlns="" id="{CEFEE70B-3227-4266-8622-54D6A9B47B6E}"/>
              </a:ext>
            </a:extLst>
          </p:cNvPr>
          <p:cNvSpPr txBox="1">
            <a:spLocks/>
          </p:cNvSpPr>
          <p:nvPr/>
        </p:nvSpPr>
        <p:spPr>
          <a:xfrm>
            <a:off x="4328651" y="2996956"/>
            <a:ext cx="2521602" cy="33065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02517" indent="-202517" algn="l" defTabSz="810067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Char char="•"/>
              <a:defRPr sz="24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7550" indent="-202517" algn="l" defTabSz="810067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584" indent="-202517" algn="l" defTabSz="810067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617" indent="-202517" algn="l" defTabSz="810067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651" indent="-202517" algn="l" defTabSz="810067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684" indent="-202517" algn="l" defTabSz="810067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8" indent="-202517" algn="l" defTabSz="810067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751" indent="-202517" algn="l" defTabSz="810067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785" indent="-202517" algn="l" defTabSz="810067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Clr>
                <a:srgbClr val="008C50"/>
              </a:buClr>
              <a:buNone/>
              <a:defRPr/>
            </a:pPr>
            <a:r>
              <a:rPr lang="pt-BR" sz="2000" dirty="0">
                <a:solidFill>
                  <a:srgbClr val="595B62"/>
                </a:solidFill>
                <a:latin typeface="+mj-lt"/>
                <a:cs typeface="Arial" pitchFamily="34" charset="0"/>
              </a:rPr>
              <a:t>Ser </a:t>
            </a:r>
            <a:r>
              <a:rPr lang="pt-BR" sz="2000" b="1" dirty="0">
                <a:solidFill>
                  <a:srgbClr val="F47920"/>
                </a:solidFill>
                <a:latin typeface="+mj-lt"/>
                <a:cs typeface="Arial" pitchFamily="34" charset="0"/>
              </a:rPr>
              <a:t>referência no Sistema Unimed </a:t>
            </a:r>
            <a:r>
              <a:rPr lang="pt-BR" sz="2000" dirty="0">
                <a:solidFill>
                  <a:srgbClr val="595B62"/>
                </a:solidFill>
                <a:latin typeface="+mj-lt"/>
                <a:cs typeface="Arial" pitchFamily="34" charset="0"/>
              </a:rPr>
              <a:t>em nossas áreas de atuação, </a:t>
            </a:r>
            <a:r>
              <a:rPr lang="pt-BR" sz="2000" b="1" dirty="0">
                <a:solidFill>
                  <a:srgbClr val="F47920"/>
                </a:solidFill>
                <a:latin typeface="+mj-lt"/>
                <a:cs typeface="Arial" pitchFamily="34" charset="0"/>
              </a:rPr>
              <a:t>desenvolvendo soluções eficientes </a:t>
            </a:r>
            <a:r>
              <a:rPr lang="pt-BR" sz="2000" dirty="0">
                <a:solidFill>
                  <a:srgbClr val="595B62"/>
                </a:solidFill>
                <a:latin typeface="+mj-lt"/>
                <a:cs typeface="Arial" pitchFamily="34" charset="0"/>
              </a:rPr>
              <a:t>e estratégicas.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xmlns="" id="{221158DD-3F50-494C-A934-6B3D5DC691A9}"/>
              </a:ext>
            </a:extLst>
          </p:cNvPr>
          <p:cNvSpPr txBox="1">
            <a:spLocks/>
          </p:cNvSpPr>
          <p:nvPr/>
        </p:nvSpPr>
        <p:spPr>
          <a:xfrm>
            <a:off x="7375848" y="2996956"/>
            <a:ext cx="2142899" cy="33065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02517" indent="-202517" algn="l" defTabSz="810067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Char char="•"/>
              <a:defRPr sz="24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7550" indent="-202517" algn="l" defTabSz="810067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584" indent="-202517" algn="l" defTabSz="810067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617" indent="-202517" algn="l" defTabSz="810067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651" indent="-202517" algn="l" defTabSz="810067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684" indent="-202517" algn="l" defTabSz="810067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8" indent="-202517" algn="l" defTabSz="810067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751" indent="-202517" algn="l" defTabSz="810067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785" indent="-202517" algn="l" defTabSz="810067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008C50"/>
              </a:buClr>
              <a:defRPr/>
            </a:pPr>
            <a:r>
              <a:rPr lang="pt-BR" sz="2000" b="1" dirty="0">
                <a:solidFill>
                  <a:srgbClr val="F47920"/>
                </a:solidFill>
                <a:latin typeface="+mj-lt"/>
                <a:cs typeface="Arial" pitchFamily="34" charset="0"/>
              </a:rPr>
              <a:t>Cooperação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8C50"/>
              </a:buClr>
              <a:defRPr/>
            </a:pPr>
            <a:r>
              <a:rPr lang="pt-BR" sz="2000" dirty="0">
                <a:solidFill>
                  <a:srgbClr val="595B62"/>
                </a:solidFill>
                <a:latin typeface="+mj-lt"/>
                <a:cs typeface="Arial" pitchFamily="34" charset="0"/>
              </a:rPr>
              <a:t>Ética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8C50"/>
              </a:buClr>
              <a:defRPr/>
            </a:pPr>
            <a:r>
              <a:rPr lang="pt-BR" sz="2000" dirty="0">
                <a:solidFill>
                  <a:srgbClr val="595B62"/>
                </a:solidFill>
                <a:latin typeface="+mj-lt"/>
                <a:cs typeface="Arial" pitchFamily="34" charset="0"/>
              </a:rPr>
              <a:t>Humanização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8C50"/>
              </a:buClr>
              <a:defRPr/>
            </a:pPr>
            <a:r>
              <a:rPr lang="pt-BR" sz="2000" b="1" dirty="0">
                <a:solidFill>
                  <a:srgbClr val="F47920"/>
                </a:solidFill>
                <a:latin typeface="+mj-lt"/>
                <a:cs typeface="Arial" pitchFamily="34" charset="0"/>
              </a:rPr>
              <a:t>Inovação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8C50"/>
              </a:buClr>
              <a:defRPr/>
            </a:pPr>
            <a:r>
              <a:rPr lang="pt-BR" sz="2000" dirty="0">
                <a:solidFill>
                  <a:srgbClr val="595B62"/>
                </a:solidFill>
                <a:latin typeface="+mj-lt"/>
                <a:cs typeface="Arial" pitchFamily="34" charset="0"/>
              </a:rPr>
              <a:t>Sustentabilidade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8C50"/>
              </a:buClr>
              <a:defRPr/>
            </a:pPr>
            <a:r>
              <a:rPr lang="pt-BR" sz="2000" dirty="0">
                <a:solidFill>
                  <a:srgbClr val="595B62"/>
                </a:solidFill>
                <a:latin typeface="+mj-lt"/>
                <a:cs typeface="Arial" pitchFamily="34" charset="0"/>
              </a:rPr>
              <a:t>Satisfação 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xmlns="" id="{69D3AEFA-B1D2-43AD-BE5E-6F874EA34C35}"/>
              </a:ext>
            </a:extLst>
          </p:cNvPr>
          <p:cNvGrpSpPr/>
          <p:nvPr/>
        </p:nvGrpSpPr>
        <p:grpSpPr>
          <a:xfrm>
            <a:off x="1265663" y="2344569"/>
            <a:ext cx="2326720" cy="720000"/>
            <a:chOff x="1159888" y="2344569"/>
            <a:chExt cx="2326720" cy="720000"/>
          </a:xfrm>
        </p:grpSpPr>
        <p:sp>
          <p:nvSpPr>
            <p:cNvPr id="7" name="CaixaDeTexto 7">
              <a:extLst>
                <a:ext uri="{FF2B5EF4-FFF2-40B4-BE49-F238E27FC236}">
                  <a16:creationId xmlns:a16="http://schemas.microsoft.com/office/drawing/2014/main" xmlns="" id="{792C713A-1546-4FA9-8868-D9A0F9325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2412" y="2412190"/>
              <a:ext cx="1764196" cy="58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6" tIns="45713" rIns="91426" bIns="4571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3200" b="1" dirty="0">
                  <a:solidFill>
                    <a:srgbClr val="008C50"/>
                  </a:solidFill>
                  <a:latin typeface="Trebuchet MS" panose="020B0603020202020204" pitchFamily="34" charset="0"/>
                </a:rPr>
                <a:t>Missão</a:t>
              </a:r>
              <a:endParaRPr lang="pt-BR" altLang="pt-BR" sz="3600" dirty="0">
                <a:solidFill>
                  <a:srgbClr val="008C50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10" name="Imagem 9" descr="Uma imagem contendo clipe de papel, objeto&#10;&#10;Descrição gerada automaticamente">
              <a:extLst>
                <a:ext uri="{FF2B5EF4-FFF2-40B4-BE49-F238E27FC236}">
                  <a16:creationId xmlns:a16="http://schemas.microsoft.com/office/drawing/2014/main" xmlns="" id="{0448DCE2-723D-4AB7-8667-169D1E178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888" y="2344569"/>
              <a:ext cx="720000" cy="720000"/>
            </a:xfrm>
            <a:prstGeom prst="rect">
              <a:avLst/>
            </a:prstGeom>
          </p:spPr>
        </p:pic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xmlns="" id="{F4BCB3D1-F60C-4368-BABE-0FD4D814D7C7}"/>
              </a:ext>
            </a:extLst>
          </p:cNvPr>
          <p:cNvGrpSpPr/>
          <p:nvPr/>
        </p:nvGrpSpPr>
        <p:grpSpPr>
          <a:xfrm>
            <a:off x="4597704" y="2412225"/>
            <a:ext cx="1983501" cy="584761"/>
            <a:chOff x="4356263" y="2412189"/>
            <a:chExt cx="1983501" cy="584761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xmlns="" id="{E29F36D3-72DB-40DB-BA45-F54D1104C4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5568" y="2412189"/>
              <a:ext cx="1764196" cy="58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6" tIns="45713" rIns="91426" bIns="4571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3200" b="1" dirty="0">
                  <a:solidFill>
                    <a:srgbClr val="008C50"/>
                  </a:solidFill>
                  <a:latin typeface="Trebuchet MS" panose="020B0603020202020204" pitchFamily="34" charset="0"/>
                </a:rPr>
                <a:t>Visão</a:t>
              </a:r>
              <a:endParaRPr lang="pt-BR" altLang="pt-BR" sz="3600" dirty="0">
                <a:solidFill>
                  <a:srgbClr val="008C50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xmlns="" id="{F8956345-6174-4D8D-B618-83130C584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263" y="2434569"/>
              <a:ext cx="540000" cy="540000"/>
            </a:xfrm>
            <a:prstGeom prst="rect">
              <a:avLst/>
            </a:prstGeom>
          </p:spPr>
        </p:pic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xmlns="" id="{D6E469A2-1B65-4282-85F5-0CA411C103D1}"/>
              </a:ext>
            </a:extLst>
          </p:cNvPr>
          <p:cNvGrpSpPr/>
          <p:nvPr/>
        </p:nvGrpSpPr>
        <p:grpSpPr>
          <a:xfrm>
            <a:off x="7245057" y="2412225"/>
            <a:ext cx="2209006" cy="584761"/>
            <a:chOff x="6974072" y="2393550"/>
            <a:chExt cx="2209006" cy="584761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42C0A47B-8440-4C7D-85F4-A38D4AA798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8882" y="2393550"/>
              <a:ext cx="1764196" cy="58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6" tIns="45713" rIns="91426" bIns="4571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3200" b="1" dirty="0">
                  <a:solidFill>
                    <a:srgbClr val="008C50"/>
                  </a:solidFill>
                  <a:latin typeface="Trebuchet MS" panose="020B0603020202020204" pitchFamily="34" charset="0"/>
                </a:rPr>
                <a:t>Valores</a:t>
              </a:r>
              <a:endParaRPr lang="pt-BR" altLang="pt-BR" sz="3600" dirty="0">
                <a:solidFill>
                  <a:srgbClr val="008C50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xmlns="" id="{3C3AB9B4-1EE4-4B45-A299-254289099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4072" y="2434569"/>
              <a:ext cx="540000" cy="5400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8401050" y="5572125"/>
            <a:ext cx="2143125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Título 1">
            <a:extLst/>
          </p:cNvPr>
          <p:cNvSpPr txBox="1">
            <a:spLocks/>
          </p:cNvSpPr>
          <p:nvPr/>
        </p:nvSpPr>
        <p:spPr>
          <a:xfrm>
            <a:off x="1400175" y="201615"/>
            <a:ext cx="8969375" cy="12461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9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Custo assistencial UNIMED capivari</a:t>
            </a:r>
            <a:endParaRPr lang="pt-BR" sz="2900" b="1" cap="all" dirty="0">
              <a:solidFill>
                <a:prstClr val="white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800" b="1" cap="all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Principais impactos no aumento JAN A out (2018/2019). 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2903803" y="6104101"/>
            <a:ext cx="6283570" cy="57443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prstClr val="white"/>
                </a:solidFill>
              </a:rPr>
              <a:t>Diferença CUSTO ASSISTENCIAL 2018/2019 </a:t>
            </a:r>
            <a:r>
              <a:rPr lang="pt-BR" b="1" dirty="0">
                <a:solidFill>
                  <a:srgbClr val="FFFF00"/>
                </a:solidFill>
              </a:rPr>
              <a:t>+ R</a:t>
            </a:r>
            <a:r>
              <a:rPr lang="pt-BR" b="1" dirty="0" smtClean="0">
                <a:solidFill>
                  <a:srgbClr val="FFFF00"/>
                </a:solidFill>
              </a:rPr>
              <a:t>$ 60.437</a:t>
            </a:r>
            <a:r>
              <a:rPr lang="pt-BR" sz="1600" b="1" dirty="0" smtClean="0">
                <a:solidFill>
                  <a:srgbClr val="FFFF00"/>
                </a:solidFill>
              </a:rPr>
              <a:t> </a:t>
            </a:r>
            <a:endParaRPr lang="pt-BR" sz="16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354503"/>
              </p:ext>
            </p:extLst>
          </p:nvPr>
        </p:nvGraphicFramePr>
        <p:xfrm>
          <a:off x="18" y="1752603"/>
          <a:ext cx="11233323" cy="4268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97025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ítulo 1">
            <a:extLst>
              <a:ext uri="{FF2B5EF4-FFF2-40B4-BE49-F238E27FC236}">
                <a16:creationId xmlns:a16="http://schemas.microsoft.com/office/drawing/2014/main" xmlns="" id="{E9A38118-D7C6-4434-8759-385077874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24944"/>
            <a:ext cx="10801350" cy="122584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altLang="pt-BR" sz="5300" cap="all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consolidado</a:t>
            </a:r>
            <a:endParaRPr lang="pt-BR" altLang="pt-BR" sz="1300" b="1" cap="all" dirty="0">
              <a:solidFill>
                <a:srgbClr val="ACD248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2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8401050" y="5572125"/>
            <a:ext cx="2143125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Título 1">
            <a:extLst/>
          </p:cNvPr>
          <p:cNvSpPr txBox="1">
            <a:spLocks/>
          </p:cNvSpPr>
          <p:nvPr/>
        </p:nvSpPr>
        <p:spPr>
          <a:xfrm>
            <a:off x="1400175" y="201615"/>
            <a:ext cx="8969375" cy="12461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9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Consolidado custo total por usuário</a:t>
            </a:r>
            <a:endParaRPr lang="pt-BR" sz="2900" b="1" cap="all" dirty="0">
              <a:solidFill>
                <a:prstClr val="white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800" b="1" cap="all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Comparativo JAN A out (2018/2019). 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1752821" y="2986862"/>
            <a:ext cx="2639744" cy="57443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De 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smtClean="0">
                <a:solidFill>
                  <a:srgbClr val="FFFF00"/>
                </a:solidFill>
              </a:rPr>
              <a:t>R$ 4,73 </a:t>
            </a:r>
            <a:endParaRPr lang="pt-BR" sz="1600" b="1" dirty="0">
              <a:solidFill>
                <a:srgbClr val="FFFF00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4566339" y="2998586"/>
            <a:ext cx="2634535" cy="57443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Para </a:t>
            </a:r>
            <a:r>
              <a:rPr lang="pt-BR" b="1" dirty="0" smtClean="0">
                <a:solidFill>
                  <a:srgbClr val="FFFF00"/>
                </a:solidFill>
              </a:rPr>
              <a:t> R$ 5,27</a:t>
            </a:r>
            <a:endParaRPr lang="pt-BR" sz="1600" b="1" dirty="0">
              <a:solidFill>
                <a:srgbClr val="FFFF00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7368156" y="2998586"/>
            <a:ext cx="2497016" cy="57443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Aumento  </a:t>
            </a:r>
            <a:r>
              <a:rPr lang="pt-BR" b="1" dirty="0" smtClean="0">
                <a:solidFill>
                  <a:srgbClr val="FFFF00"/>
                </a:solidFill>
              </a:rPr>
              <a:t> 11%</a:t>
            </a:r>
            <a:endParaRPr lang="pt-BR" sz="1600" b="1" dirty="0">
              <a:solidFill>
                <a:srgbClr val="FFFF00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752821" y="2295224"/>
            <a:ext cx="8112352" cy="42203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EVOLUÇÃO CUSTO POR USUÁRIO – COMPARATIVO </a:t>
            </a:r>
            <a:r>
              <a:rPr lang="pt-BR" sz="1600" b="1" dirty="0" smtClean="0">
                <a:solidFill>
                  <a:srgbClr val="FFFF00"/>
                </a:solidFill>
              </a:rPr>
              <a:t>JAN A OUT 2018/2019</a:t>
            </a:r>
            <a:endParaRPr lang="pt-BR" sz="1600" b="1" dirty="0">
              <a:solidFill>
                <a:srgbClr val="FFFF00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960731" y="5590874"/>
            <a:ext cx="2639744" cy="574430"/>
          </a:xfrm>
          <a:prstGeom prst="roundRect">
            <a:avLst/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SET 2016 a MAR 2017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 R$ 5,69 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3774253" y="5446858"/>
            <a:ext cx="2634535" cy="862462"/>
          </a:xfrm>
          <a:prstGeom prst="roundRect">
            <a:avLst/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ABR 2017 </a:t>
            </a:r>
            <a:r>
              <a:rPr lang="pt-BR" sz="1600" dirty="0">
                <a:solidFill>
                  <a:schemeClr val="tx1"/>
                </a:solidFill>
              </a:rPr>
              <a:t>a </a:t>
            </a:r>
            <a:r>
              <a:rPr lang="pt-BR" sz="1600" dirty="0" smtClean="0">
                <a:solidFill>
                  <a:schemeClr val="tx1"/>
                </a:solidFill>
              </a:rPr>
              <a:t>SET 2019</a:t>
            </a:r>
          </a:p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REDUÇÃO 9%</a:t>
            </a:r>
            <a:endParaRPr lang="pt-BR" sz="1600" b="1" dirty="0">
              <a:solidFill>
                <a:schemeClr val="tx1"/>
              </a:solidFill>
            </a:endParaRPr>
          </a:p>
          <a:p>
            <a:pPr algn="ctr"/>
            <a:r>
              <a:rPr lang="pt-BR" sz="1600" b="1" dirty="0">
                <a:solidFill>
                  <a:schemeClr val="tx1"/>
                </a:solidFill>
              </a:rPr>
              <a:t> R$ </a:t>
            </a:r>
            <a:r>
              <a:rPr lang="pt-BR" sz="1600" b="1" dirty="0" smtClean="0">
                <a:solidFill>
                  <a:schemeClr val="tx1"/>
                </a:solidFill>
              </a:rPr>
              <a:t>5,20 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7656187" y="5446858"/>
            <a:ext cx="2497016" cy="862462"/>
          </a:xfrm>
          <a:prstGeom prst="roundRect">
            <a:avLst/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OUT 2019</a:t>
            </a:r>
          </a:p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AUMENTO 8%</a:t>
            </a:r>
            <a:endParaRPr lang="pt-BR" sz="1600" b="1" dirty="0">
              <a:solidFill>
                <a:schemeClr val="tx1"/>
              </a:solidFill>
            </a:endParaRPr>
          </a:p>
          <a:p>
            <a:pPr algn="ctr"/>
            <a:r>
              <a:rPr lang="pt-BR" sz="1600" b="1" dirty="0">
                <a:solidFill>
                  <a:schemeClr val="tx1"/>
                </a:solidFill>
              </a:rPr>
              <a:t> R$ </a:t>
            </a:r>
            <a:r>
              <a:rPr lang="pt-BR" sz="1600" b="1" dirty="0" smtClean="0">
                <a:solidFill>
                  <a:schemeClr val="tx1"/>
                </a:solidFill>
              </a:rPr>
              <a:t>5,60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656260" y="4365104"/>
            <a:ext cx="8112352" cy="422030"/>
          </a:xfrm>
          <a:prstGeom prst="roundRect">
            <a:avLst/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EVOLUÇÃO  valor per capita COBRADO  POR USUÁRIO</a:t>
            </a:r>
            <a:endParaRPr lang="pt-BR" sz="1600" b="1" dirty="0">
              <a:solidFill>
                <a:srgbClr val="FFFF00"/>
              </a:solidFill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0" y="3933056"/>
            <a:ext cx="1080135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ta em curva para baixo 1"/>
          <p:cNvSpPr/>
          <p:nvPr/>
        </p:nvSpPr>
        <p:spPr>
          <a:xfrm>
            <a:off x="2952403" y="5014810"/>
            <a:ext cx="1296144" cy="432048"/>
          </a:xfrm>
          <a:prstGeom prst="curved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Seta para a direita listrada 3"/>
          <p:cNvSpPr/>
          <p:nvPr/>
        </p:nvSpPr>
        <p:spPr>
          <a:xfrm>
            <a:off x="6577355" y="5523516"/>
            <a:ext cx="937392" cy="647255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6112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ítulo 1">
            <a:extLst>
              <a:ext uri="{FF2B5EF4-FFF2-40B4-BE49-F238E27FC236}">
                <a16:creationId xmlns:a16="http://schemas.microsoft.com/office/drawing/2014/main" xmlns="" id="{E9A38118-D7C6-4434-8759-385077874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24944"/>
            <a:ext cx="10801350" cy="1225848"/>
          </a:xfrm>
        </p:spPr>
        <p:txBody>
          <a:bodyPr>
            <a:normAutofit fontScale="90000"/>
          </a:bodyPr>
          <a:lstStyle/>
          <a:p>
            <a:r>
              <a:rPr lang="pt-BR" altLang="pt-BR" sz="4000" dirty="0">
                <a:solidFill>
                  <a:schemeClr val="bg1"/>
                </a:solidFill>
                <a:latin typeface="Unimed Slab" panose="00000500000000000000" pitchFamily="50" charset="0"/>
                <a:cs typeface="Arial" panose="020B0604020202020204" pitchFamily="34" charset="0"/>
              </a:rPr>
              <a:t/>
            </a:r>
            <a:br>
              <a:rPr lang="pt-BR" altLang="pt-BR" sz="4000" dirty="0">
                <a:solidFill>
                  <a:schemeClr val="bg1"/>
                </a:solidFill>
                <a:latin typeface="Unimed Slab" panose="00000500000000000000" pitchFamily="50" charset="0"/>
                <a:cs typeface="Arial" panose="020B0604020202020204" pitchFamily="34" charset="0"/>
              </a:rPr>
            </a:br>
            <a:r>
              <a:rPr lang="pt-BR" altLang="pt-BR" sz="5300" cap="all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auditoria médica</a:t>
            </a:r>
            <a:r>
              <a:rPr lang="pt-BR" altLang="pt-BR" sz="5300" cap="all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5300" cap="all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sz="2700" b="1" cap="all" dirty="0">
                <a:solidFill>
                  <a:srgbClr val="FFFF00"/>
                </a:solidFill>
                <a:cs typeface="Arial" panose="020B0604020202020204" pitchFamily="34" charset="0"/>
              </a:rPr>
              <a:t>DR. </a:t>
            </a:r>
            <a:r>
              <a:rPr lang="pt-BR" altLang="pt-BR" sz="2700" b="1" cap="all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LuiZ</a:t>
            </a:r>
            <a:r>
              <a:rPr lang="pt-BR" altLang="pt-BR" sz="2700" b="1" cap="all" dirty="0" smtClean="0">
                <a:solidFill>
                  <a:srgbClr val="FFFF00"/>
                </a:solidFill>
                <a:cs typeface="Arial" panose="020B0604020202020204" pitchFamily="34" charset="0"/>
              </a:rPr>
              <a:t> Antônio </a:t>
            </a:r>
            <a:r>
              <a:rPr lang="pt-BR" altLang="pt-BR" sz="2700" b="1" cap="all" dirty="0">
                <a:solidFill>
                  <a:srgbClr val="FFFF00"/>
                </a:solidFill>
                <a:cs typeface="Arial" panose="020B0604020202020204" pitchFamily="34" charset="0"/>
              </a:rPr>
              <a:t>Bereta</a:t>
            </a:r>
          </a:p>
        </p:txBody>
      </p:sp>
    </p:spTree>
    <p:extLst>
      <p:ext uri="{BB962C8B-B14F-4D97-AF65-F5344CB8AC3E}">
        <p14:creationId xmlns:p14="http://schemas.microsoft.com/office/powerpoint/2010/main" val="41683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328612" y="1268760"/>
            <a:ext cx="2143125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328612" y="1422310"/>
            <a:ext cx="2143125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227" y="1238250"/>
            <a:ext cx="870585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8349749" y="5584431"/>
            <a:ext cx="2143125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Título 1">
            <a:extLst/>
          </p:cNvPr>
          <p:cNvSpPr txBox="1">
            <a:spLocks/>
          </p:cNvSpPr>
          <p:nvPr/>
        </p:nvSpPr>
        <p:spPr>
          <a:xfrm>
            <a:off x="1400175" y="201615"/>
            <a:ext cx="8969375" cy="12461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9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AUDITORIA MÉDICA</a:t>
            </a:r>
            <a:endParaRPr lang="pt-BR" sz="1800" b="1" cap="all" dirty="0">
              <a:solidFill>
                <a:prstClr val="white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270594" y="948916"/>
            <a:ext cx="671191" cy="639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61" y="5589240"/>
            <a:ext cx="84486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4334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ítulo 1">
            <a:extLst>
              <a:ext uri="{FF2B5EF4-FFF2-40B4-BE49-F238E27FC236}">
                <a16:creationId xmlns:a16="http://schemas.microsoft.com/office/drawing/2014/main" xmlns="" id="{E9A38118-D7C6-4434-8759-385077874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36912"/>
            <a:ext cx="10801350" cy="1225848"/>
          </a:xfrm>
        </p:spPr>
        <p:txBody>
          <a:bodyPr>
            <a:noAutofit/>
          </a:bodyPr>
          <a:lstStyle/>
          <a:p>
            <a:r>
              <a:rPr lang="pt-BR" altLang="pt-BR" sz="2400" dirty="0">
                <a:solidFill>
                  <a:schemeClr val="bg1"/>
                </a:solidFill>
                <a:latin typeface="Unimed Slab" panose="00000500000000000000" pitchFamily="50" charset="0"/>
                <a:cs typeface="Arial" panose="020B0604020202020204" pitchFamily="34" charset="0"/>
              </a:rPr>
              <a:t/>
            </a:r>
            <a:br>
              <a:rPr lang="pt-BR" altLang="pt-BR" sz="2400" dirty="0">
                <a:solidFill>
                  <a:schemeClr val="bg1"/>
                </a:solidFill>
                <a:latin typeface="Unimed Slab" panose="00000500000000000000" pitchFamily="50" charset="0"/>
                <a:cs typeface="Arial" panose="020B0604020202020204" pitchFamily="34" charset="0"/>
              </a:rPr>
            </a:br>
            <a:r>
              <a:rPr lang="pt-BR" altLang="pt-BR" sz="3600" cap="all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AUDITORIA PROSPECTIVA </a:t>
            </a:r>
            <a:br>
              <a:rPr lang="pt-BR" altLang="pt-BR" sz="3600" cap="all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sz="1600" b="1" cap="all" dirty="0" smtClean="0">
                <a:solidFill>
                  <a:srgbClr val="FFFF00"/>
                </a:solidFill>
                <a:cs typeface="Arial" panose="020B0604020202020204" pitchFamily="34" charset="0"/>
              </a:rPr>
              <a:t/>
            </a:r>
            <a:br>
              <a:rPr lang="pt-BR" altLang="pt-BR" sz="1600" b="1" cap="all" dirty="0" smtClean="0">
                <a:solidFill>
                  <a:srgbClr val="FFFF00"/>
                </a:solidFill>
                <a:cs typeface="Arial" panose="020B0604020202020204" pitchFamily="34" charset="0"/>
              </a:rPr>
            </a:br>
            <a:endParaRPr lang="pt-BR" altLang="pt-BR" sz="1600" b="1" cap="all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327851"/>
              </p:ext>
            </p:extLst>
          </p:nvPr>
        </p:nvGraphicFramePr>
        <p:xfrm>
          <a:off x="2952403" y="3472393"/>
          <a:ext cx="4608512" cy="2908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512"/>
              </a:tblGrid>
              <a:tr h="3567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ESPECIALIDADES</a:t>
                      </a:r>
                      <a:endParaRPr lang="pt-BR" sz="24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50"/>
                    </a:solidFill>
                  </a:tcPr>
                </a:tc>
              </a:tr>
              <a:tr h="2408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BUCOMAXILO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50"/>
                    </a:solidFill>
                  </a:tcPr>
                </a:tc>
              </a:tr>
              <a:tr h="2408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CARDIOLOGIA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50"/>
                    </a:solidFill>
                  </a:tcPr>
                </a:tc>
              </a:tr>
              <a:tr h="2408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COLUNA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50"/>
                    </a:solidFill>
                  </a:tcPr>
                </a:tc>
              </a:tr>
              <a:tr h="2408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GENERALISTA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50"/>
                    </a:solidFill>
                  </a:tcPr>
                </a:tc>
              </a:tr>
              <a:tr h="2408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NEUROCIRURGIA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50"/>
                    </a:solidFill>
                  </a:tcPr>
                </a:tc>
              </a:tr>
              <a:tr h="2408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ORTOPEDIA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50"/>
                    </a:solidFill>
                  </a:tcPr>
                </a:tc>
              </a:tr>
              <a:tr h="2408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OTORRINO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50"/>
                    </a:solidFill>
                  </a:tcPr>
                </a:tc>
              </a:tr>
              <a:tr h="2408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QUIMIOTERAPIA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50"/>
                    </a:solidFill>
                  </a:tcPr>
                </a:tc>
              </a:tr>
              <a:tr h="2408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RADIOTERAPIA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50"/>
                    </a:solidFill>
                  </a:tcPr>
                </a:tc>
              </a:tr>
              <a:tr h="2408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VASCULAR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4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328612" y="1268760"/>
            <a:ext cx="2143125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328612" y="1422310"/>
            <a:ext cx="2143125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401050" y="5572125"/>
            <a:ext cx="2143125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Título 1">
            <a:extLst/>
          </p:cNvPr>
          <p:cNvSpPr txBox="1">
            <a:spLocks/>
          </p:cNvSpPr>
          <p:nvPr/>
        </p:nvSpPr>
        <p:spPr>
          <a:xfrm>
            <a:off x="1400175" y="201615"/>
            <a:ext cx="8969375" cy="12461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500" b="1" cap="all" dirty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RESULTADOS AUDITORIA – OPORTUNIDADES DE GLOSAS </a:t>
            </a:r>
            <a:br>
              <a:rPr lang="pt-BR" sz="2500" b="1" cap="all" dirty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sz="1800" b="1" cap="all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AUDITORIA </a:t>
            </a:r>
            <a:r>
              <a:rPr lang="pt-BR" sz="1800" b="1" cap="all" dirty="0" smtClean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PROSPECTIVA</a:t>
            </a:r>
            <a:endParaRPr lang="pt-BR" altLang="pt-BR" sz="1800" b="1" cap="all" dirty="0">
              <a:solidFill>
                <a:schemeClr val="accent2">
                  <a:lumMod val="75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270594" y="948916"/>
            <a:ext cx="671191" cy="639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65966"/>
              </p:ext>
            </p:extLst>
          </p:nvPr>
        </p:nvGraphicFramePr>
        <p:xfrm>
          <a:off x="328612" y="4725144"/>
          <a:ext cx="9968607" cy="1418482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871379"/>
                <a:gridCol w="8446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60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270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2095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85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QTDE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DE GLOSAS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 SOLICITADO R$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 GLOSADO R$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239">
                <a:tc gridSpan="5"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endParaRPr lang="pt-BR" sz="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725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endParaRPr lang="pt-BR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endParaRPr lang="pt-BR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endParaRPr lang="pt-BR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endParaRPr lang="pt-BR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8251">
                <a:tc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30.466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10,77%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253.558.162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16.946.002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1190">
                <a:tc gridSpan="5"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endParaRPr lang="pt-BR" sz="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725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endParaRPr lang="pt-BR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endParaRPr lang="pt-BR" sz="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endParaRPr lang="pt-BR" sz="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endParaRPr lang="pt-BR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8251">
                <a:tc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39.261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11,06%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251.706.327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28.077.972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648803"/>
              </p:ext>
            </p:extLst>
          </p:nvPr>
        </p:nvGraphicFramePr>
        <p:xfrm>
          <a:off x="349724" y="1588604"/>
          <a:ext cx="10019825" cy="2920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tângulo de cantos arredondados 15"/>
          <p:cNvSpPr/>
          <p:nvPr/>
        </p:nvSpPr>
        <p:spPr>
          <a:xfrm>
            <a:off x="8280995" y="1847628"/>
            <a:ext cx="1767681" cy="58307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 smtClean="0">
              <a:solidFill>
                <a:prstClr val="black"/>
              </a:solidFill>
            </a:endParaRPr>
          </a:p>
          <a:p>
            <a:pPr algn="ctr"/>
            <a:r>
              <a:rPr lang="pt-BR" sz="1600" dirty="0" smtClean="0">
                <a:solidFill>
                  <a:prstClr val="black"/>
                </a:solidFill>
              </a:rPr>
              <a:t>Glosa média 11%</a:t>
            </a:r>
          </a:p>
          <a:p>
            <a:pPr algn="ctr"/>
            <a:endParaRPr lang="pt-B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976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ítulo 1">
            <a:extLst>
              <a:ext uri="{FF2B5EF4-FFF2-40B4-BE49-F238E27FC236}">
                <a16:creationId xmlns:a16="http://schemas.microsoft.com/office/drawing/2014/main" xmlns="" id="{E9A38118-D7C6-4434-8759-385077874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20888"/>
            <a:ext cx="10801350" cy="1225848"/>
          </a:xfrm>
        </p:spPr>
        <p:txBody>
          <a:bodyPr>
            <a:normAutofit fontScale="90000"/>
          </a:bodyPr>
          <a:lstStyle/>
          <a:p>
            <a:r>
              <a:rPr lang="pt-BR" altLang="pt-BR" sz="4000" dirty="0">
                <a:solidFill>
                  <a:schemeClr val="bg1"/>
                </a:solidFill>
                <a:latin typeface="Unimed Slab" panose="00000500000000000000" pitchFamily="50" charset="0"/>
                <a:cs typeface="Arial" panose="020B0604020202020204" pitchFamily="34" charset="0"/>
              </a:rPr>
              <a:t/>
            </a:r>
            <a:br>
              <a:rPr lang="pt-BR" altLang="pt-BR" sz="4000" dirty="0">
                <a:solidFill>
                  <a:schemeClr val="bg1"/>
                </a:solidFill>
                <a:latin typeface="Unimed Slab" panose="00000500000000000000" pitchFamily="50" charset="0"/>
                <a:cs typeface="Arial" panose="020B0604020202020204" pitchFamily="34" charset="0"/>
              </a:rPr>
            </a:br>
            <a:r>
              <a:rPr lang="pt-BR" altLang="pt-BR" sz="4000" cap="all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SEGUNDA OPINIÃO</a:t>
            </a:r>
            <a:r>
              <a:rPr lang="pt-BR" altLang="pt-BR" sz="1800" b="1" cap="all" dirty="0" smtClean="0">
                <a:solidFill>
                  <a:srgbClr val="FFFF00"/>
                </a:solidFill>
                <a:cs typeface="Arial" panose="020B0604020202020204" pitchFamily="34" charset="0"/>
              </a:rPr>
              <a:t/>
            </a:r>
            <a:br>
              <a:rPr lang="pt-BR" altLang="pt-BR" sz="1800" b="1" cap="all" dirty="0" smtClean="0">
                <a:solidFill>
                  <a:srgbClr val="FFFF00"/>
                </a:solidFill>
                <a:cs typeface="Arial" panose="020B0604020202020204" pitchFamily="34" charset="0"/>
              </a:rPr>
            </a:br>
            <a:endParaRPr lang="pt-BR" altLang="pt-BR" sz="1800" b="1" cap="all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896541"/>
              </p:ext>
            </p:extLst>
          </p:nvPr>
        </p:nvGraphicFramePr>
        <p:xfrm>
          <a:off x="2952403" y="3472393"/>
          <a:ext cx="4608512" cy="3415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512"/>
              </a:tblGrid>
              <a:tr h="3567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ESPECIALIDADES</a:t>
                      </a:r>
                      <a:endParaRPr lang="pt-BR" sz="24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50"/>
                    </a:solidFill>
                  </a:tcPr>
                </a:tc>
              </a:tr>
              <a:tr h="2408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BUCOMAXILO</a:t>
                      </a:r>
                      <a:endParaRPr lang="pt-BR" sz="16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50"/>
                    </a:solidFill>
                  </a:tcPr>
                </a:tc>
              </a:tr>
              <a:tr h="2408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CABEÇA E PESCOÇO</a:t>
                      </a:r>
                      <a:endParaRPr lang="pt-BR" sz="16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50"/>
                    </a:solidFill>
                  </a:tcPr>
                </a:tc>
              </a:tr>
              <a:tr h="2408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CARDIOLOGIA</a:t>
                      </a:r>
                      <a:endParaRPr lang="pt-BR" sz="16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50"/>
                    </a:solidFill>
                  </a:tcPr>
                </a:tc>
              </a:tr>
              <a:tr h="2408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COLUNA</a:t>
                      </a:r>
                      <a:endParaRPr lang="pt-BR" sz="16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50"/>
                    </a:solidFill>
                  </a:tcPr>
                </a:tc>
              </a:tr>
              <a:tr h="2408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COLOPROCTOLOGIA</a:t>
                      </a:r>
                      <a:endParaRPr lang="pt-BR" sz="16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50"/>
                    </a:solidFill>
                  </a:tcPr>
                </a:tc>
              </a:tr>
              <a:tr h="2408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GENERALISTA</a:t>
                      </a:r>
                      <a:endParaRPr lang="pt-BR" sz="16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50"/>
                    </a:solidFill>
                  </a:tcPr>
                </a:tc>
              </a:tr>
              <a:tr h="2408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NEUROCIRURGIA</a:t>
                      </a:r>
                      <a:endParaRPr lang="pt-BR" sz="16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50"/>
                    </a:solidFill>
                  </a:tcPr>
                </a:tc>
              </a:tr>
              <a:tr h="2408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ORTOPEDIA</a:t>
                      </a:r>
                      <a:endParaRPr lang="pt-BR" sz="16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50"/>
                    </a:solidFill>
                  </a:tcPr>
                </a:tc>
              </a:tr>
              <a:tr h="2408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OTORRINO</a:t>
                      </a:r>
                      <a:endParaRPr lang="pt-BR" sz="16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50"/>
                    </a:solidFill>
                  </a:tcPr>
                </a:tc>
              </a:tr>
              <a:tr h="2408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QUIMIOTERAPIA</a:t>
                      </a:r>
                      <a:endParaRPr lang="pt-BR" sz="16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50"/>
                    </a:solidFill>
                  </a:tcPr>
                </a:tc>
              </a:tr>
              <a:tr h="2408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RADIOTERAPIA</a:t>
                      </a:r>
                      <a:endParaRPr lang="pt-BR" sz="16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50"/>
                    </a:solidFill>
                  </a:tcPr>
                </a:tc>
              </a:tr>
              <a:tr h="2408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VASCULAR</a:t>
                      </a:r>
                      <a:endParaRPr lang="pt-BR" sz="16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2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328612" y="1268760"/>
            <a:ext cx="2143125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328612" y="1422310"/>
            <a:ext cx="2143125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401050" y="5572125"/>
            <a:ext cx="2143125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Título 1">
            <a:extLst/>
          </p:cNvPr>
          <p:cNvSpPr txBox="1">
            <a:spLocks/>
          </p:cNvSpPr>
          <p:nvPr/>
        </p:nvSpPr>
        <p:spPr>
          <a:xfrm>
            <a:off x="1400175" y="201615"/>
            <a:ext cx="8969375" cy="12461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500" b="1" cap="all" dirty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RESULTADOS AUDITORIA – OPORTUNIDADES DE GLOSAS </a:t>
            </a:r>
            <a:br>
              <a:rPr lang="pt-BR" sz="2500" b="1" cap="all" dirty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sz="1800" b="1" cap="all" dirty="0" smtClean="0">
                <a:solidFill>
                  <a:srgbClr val="ED7D31">
                    <a:lumMod val="75000"/>
                  </a:srgb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SEGUNDA OPINIÃO</a:t>
            </a:r>
            <a:endParaRPr lang="pt-BR" altLang="pt-BR" sz="1800" b="1" cap="all" dirty="0">
              <a:solidFill>
                <a:srgbClr val="ED7D31">
                  <a:lumMod val="75000"/>
                </a:srgb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270594" y="948916"/>
            <a:ext cx="671191" cy="639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221845"/>
              </p:ext>
            </p:extLst>
          </p:nvPr>
        </p:nvGraphicFramePr>
        <p:xfrm>
          <a:off x="328612" y="4725144"/>
          <a:ext cx="9968607" cy="1418482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871379"/>
                <a:gridCol w="8446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60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270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2095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85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QTDE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DE GLOSAS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 SOLICITADO R$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 GLOSADO R$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239">
                <a:tc gridSpan="5"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endParaRPr lang="pt-BR" sz="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725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endParaRPr lang="pt-BR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endParaRPr lang="pt-BR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endParaRPr lang="pt-BR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endParaRPr lang="pt-BR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8251">
                <a:tc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47,94%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27.560.606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16.689.088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1190">
                <a:tc gridSpan="5"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endParaRPr lang="pt-BR" sz="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725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endParaRPr lang="pt-BR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endParaRPr lang="pt-BR" sz="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endParaRPr lang="pt-BR" sz="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endParaRPr lang="pt-BR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8251">
                <a:tc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b" latinLnBrk="0" hangingPunct="1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1.028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b" latinLnBrk="0" hangingPunct="1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48,27%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b" latinLnBrk="0" hangingPunct="1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38.570.378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b" latinLnBrk="0" hangingPunct="1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17.126.015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171786"/>
              </p:ext>
            </p:extLst>
          </p:nvPr>
        </p:nvGraphicFramePr>
        <p:xfrm>
          <a:off x="305915" y="1422060"/>
          <a:ext cx="9919296" cy="3087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tângulo de cantos arredondados 11"/>
          <p:cNvSpPr/>
          <p:nvPr/>
        </p:nvSpPr>
        <p:spPr>
          <a:xfrm>
            <a:off x="8064971" y="1657791"/>
            <a:ext cx="1767681" cy="58307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 smtClean="0">
              <a:solidFill>
                <a:prstClr val="black"/>
              </a:solidFill>
            </a:endParaRPr>
          </a:p>
          <a:p>
            <a:pPr algn="ctr"/>
            <a:r>
              <a:rPr lang="pt-BR" sz="1600" dirty="0" smtClean="0">
                <a:solidFill>
                  <a:prstClr val="black"/>
                </a:solidFill>
              </a:rPr>
              <a:t>Glosa média 48%</a:t>
            </a:r>
          </a:p>
          <a:p>
            <a:pPr algn="ctr"/>
            <a:endParaRPr lang="pt-B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396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ítulo 1">
            <a:extLst>
              <a:ext uri="{FF2B5EF4-FFF2-40B4-BE49-F238E27FC236}">
                <a16:creationId xmlns:a16="http://schemas.microsoft.com/office/drawing/2014/main" xmlns="" id="{E9A38118-D7C6-4434-8759-385077874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1933" y="1988840"/>
            <a:ext cx="10801350" cy="1225848"/>
          </a:xfrm>
        </p:spPr>
        <p:txBody>
          <a:bodyPr>
            <a:normAutofit/>
          </a:bodyPr>
          <a:lstStyle/>
          <a:p>
            <a:r>
              <a:rPr lang="pt-BR" altLang="pt-BR" sz="4000" dirty="0">
                <a:solidFill>
                  <a:schemeClr val="bg1"/>
                </a:solidFill>
                <a:latin typeface="Unimed Slab" panose="00000500000000000000" pitchFamily="50" charset="0"/>
                <a:cs typeface="Arial" panose="020B0604020202020204" pitchFamily="34" charset="0"/>
              </a:rPr>
              <a:t/>
            </a:r>
            <a:br>
              <a:rPr lang="pt-BR" altLang="pt-BR" sz="4000" dirty="0">
                <a:solidFill>
                  <a:schemeClr val="bg1"/>
                </a:solidFill>
                <a:latin typeface="Unimed Slab" panose="00000500000000000000" pitchFamily="50" charset="0"/>
                <a:cs typeface="Arial" panose="020B0604020202020204" pitchFamily="34" charset="0"/>
              </a:rPr>
            </a:br>
            <a:r>
              <a:rPr lang="pt-BR" altLang="pt-BR" sz="3600" cap="all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JUNTA MÉDICA </a:t>
            </a:r>
            <a:endParaRPr lang="pt-BR" altLang="pt-BR" sz="1600" b="1" cap="all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466384"/>
              </p:ext>
            </p:extLst>
          </p:nvPr>
        </p:nvGraphicFramePr>
        <p:xfrm>
          <a:off x="2952403" y="3472393"/>
          <a:ext cx="4608512" cy="2908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512"/>
              </a:tblGrid>
              <a:tr h="3567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ESPECIALIDADES</a:t>
                      </a:r>
                      <a:endParaRPr lang="pt-BR" sz="24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50"/>
                    </a:solidFill>
                  </a:tcPr>
                </a:tc>
              </a:tr>
              <a:tr h="2408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BUCOMAXILO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50"/>
                    </a:solidFill>
                  </a:tcPr>
                </a:tc>
              </a:tr>
              <a:tr h="2408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CARDIOLOGIA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50"/>
                    </a:solidFill>
                  </a:tcPr>
                </a:tc>
              </a:tr>
              <a:tr h="2408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COLUNA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50"/>
                    </a:solidFill>
                  </a:tcPr>
                </a:tc>
              </a:tr>
              <a:tr h="2408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GENERALISTA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50"/>
                    </a:solidFill>
                  </a:tcPr>
                </a:tc>
              </a:tr>
              <a:tr h="2408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NEUROCIRURGIA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50"/>
                    </a:solidFill>
                  </a:tcPr>
                </a:tc>
              </a:tr>
              <a:tr h="2408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ORTOPEDIA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50"/>
                    </a:solidFill>
                  </a:tcPr>
                </a:tc>
              </a:tr>
              <a:tr h="2408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OTORRINO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50"/>
                    </a:solidFill>
                  </a:tcPr>
                </a:tc>
              </a:tr>
              <a:tr h="2408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QUIMIOTERAPIA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50"/>
                    </a:solidFill>
                  </a:tcPr>
                </a:tc>
              </a:tr>
              <a:tr h="2408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RADIOTERAPIA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50"/>
                    </a:solidFill>
                  </a:tcPr>
                </a:tc>
              </a:tr>
              <a:tr h="2408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VASCULAR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60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EDA5DD9-52EC-46FB-9BAC-874801677091}"/>
              </a:ext>
            </a:extLst>
          </p:cNvPr>
          <p:cNvSpPr txBox="1">
            <a:spLocks/>
          </p:cNvSpPr>
          <p:nvPr/>
        </p:nvSpPr>
        <p:spPr>
          <a:xfrm>
            <a:off x="432123" y="201029"/>
            <a:ext cx="9433048" cy="1246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3600" b="1" cap="all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associadas</a:t>
            </a:r>
            <a:endParaRPr lang="pt-BR" altLang="pt-BR" sz="3600" b="1" cap="all" dirty="0">
              <a:solidFill>
                <a:srgbClr val="ACD248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92" y="2204864"/>
            <a:ext cx="92487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24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328612" y="1268760"/>
            <a:ext cx="2143125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328612" y="1422310"/>
            <a:ext cx="2143125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401050" y="5572125"/>
            <a:ext cx="2143125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Título 1">
            <a:extLst/>
          </p:cNvPr>
          <p:cNvSpPr txBox="1">
            <a:spLocks/>
          </p:cNvSpPr>
          <p:nvPr/>
        </p:nvSpPr>
        <p:spPr>
          <a:xfrm>
            <a:off x="1400175" y="201615"/>
            <a:ext cx="8969375" cy="12461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500" b="1" cap="all" dirty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RESULTADOS AUDITORIA – OPORTUNIDADES DE GLOSAS </a:t>
            </a:r>
            <a:br>
              <a:rPr lang="pt-BR" sz="2500" b="1" cap="all" dirty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sz="1800" b="1" cap="all" dirty="0" smtClean="0">
                <a:solidFill>
                  <a:srgbClr val="ED7D31">
                    <a:lumMod val="75000"/>
                  </a:srgb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JUNTA MÉDICA</a:t>
            </a:r>
            <a:endParaRPr lang="pt-BR" altLang="pt-BR" sz="1800" b="1" cap="all" dirty="0">
              <a:solidFill>
                <a:srgbClr val="ED7D31">
                  <a:lumMod val="75000"/>
                </a:srgb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270594" y="948916"/>
            <a:ext cx="671191" cy="639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407006"/>
              </p:ext>
            </p:extLst>
          </p:nvPr>
        </p:nvGraphicFramePr>
        <p:xfrm>
          <a:off x="328612" y="4725144"/>
          <a:ext cx="9968607" cy="1418482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871379"/>
                <a:gridCol w="8446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60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270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2095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85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QTDE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DE GLOSAS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 SOLICITADO R$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 GLOSADO R$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239">
                <a:tc gridSpan="5"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endParaRPr lang="pt-BR" sz="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725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endParaRPr lang="pt-BR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endParaRPr lang="pt-BR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endParaRPr lang="pt-BR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endParaRPr lang="pt-BR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8251">
                <a:tc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51,36%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13.806.071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8.480.068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1190">
                <a:tc gridSpan="5"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endParaRPr lang="pt-BR" sz="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725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endParaRPr lang="pt-BR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endParaRPr lang="pt-BR" sz="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endParaRPr lang="pt-BR" sz="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endParaRPr lang="pt-BR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8251">
                <a:tc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b" latinLnBrk="0" hangingPunct="1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b" latinLnBrk="0" hangingPunct="1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56,19%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b" latinLnBrk="0" hangingPunct="1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10.920.449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b" latinLnBrk="0" hangingPunct="1"/>
                      <a:r>
                        <a:rPr lang="pt-B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5.882.098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072739"/>
              </p:ext>
            </p:extLst>
          </p:nvPr>
        </p:nvGraphicFramePr>
        <p:xfrm>
          <a:off x="328612" y="1588604"/>
          <a:ext cx="9824591" cy="2848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tângulo de cantos arredondados 13"/>
          <p:cNvSpPr/>
          <p:nvPr/>
        </p:nvSpPr>
        <p:spPr>
          <a:xfrm>
            <a:off x="8064971" y="1825813"/>
            <a:ext cx="1767681" cy="58307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 smtClean="0">
              <a:solidFill>
                <a:prstClr val="black"/>
              </a:solidFill>
            </a:endParaRPr>
          </a:p>
          <a:p>
            <a:pPr algn="ctr"/>
            <a:r>
              <a:rPr lang="pt-BR" sz="1600" dirty="0" smtClean="0">
                <a:solidFill>
                  <a:prstClr val="black"/>
                </a:solidFill>
              </a:rPr>
              <a:t>Glosa média 56%</a:t>
            </a:r>
          </a:p>
          <a:p>
            <a:pPr algn="ctr"/>
            <a:endParaRPr lang="pt-B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621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2350068" y="6340678"/>
            <a:ext cx="88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NOVA!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5615800" y="3645024"/>
            <a:ext cx="4897443" cy="31837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328612" y="1268760"/>
            <a:ext cx="2143125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328612" y="1422310"/>
            <a:ext cx="2143125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Título 1">
            <a:extLst/>
          </p:cNvPr>
          <p:cNvSpPr txBox="1">
            <a:spLocks/>
          </p:cNvSpPr>
          <p:nvPr/>
        </p:nvSpPr>
        <p:spPr>
          <a:xfrm>
            <a:off x="1400175" y="201615"/>
            <a:ext cx="8969375" cy="12461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5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Prospecção clientes</a:t>
            </a:r>
            <a:endParaRPr lang="pt-BR" altLang="pt-BR" sz="1800" b="1" cap="all" dirty="0">
              <a:solidFill>
                <a:prstClr val="white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270594" y="948916"/>
            <a:ext cx="671191" cy="639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638012"/>
              </p:ext>
            </p:extLst>
          </p:nvPr>
        </p:nvGraphicFramePr>
        <p:xfrm>
          <a:off x="722438" y="1628799"/>
          <a:ext cx="9502775" cy="14806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424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36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36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36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58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735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4243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Clientes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501" marR="7501" marT="7502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Usuários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501" marR="7501" marT="7502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Status</a:t>
                      </a:r>
                    </a:p>
                  </a:txBody>
                  <a:tcPr marL="7501" marR="7501" marT="7502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Serviço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501" marR="7501" marT="7502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Faturamento </a:t>
                      </a:r>
                      <a:r>
                        <a:rPr lang="pt-BR" sz="1800" b="1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Mês</a:t>
                      </a:r>
                    </a:p>
                  </a:txBody>
                  <a:tcPr marL="7501" marR="7501" marT="7502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Faturamento </a:t>
                      </a:r>
                      <a:r>
                        <a:rPr lang="pt-BR" sz="1800" b="1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Anual</a:t>
                      </a:r>
                    </a:p>
                  </a:txBody>
                  <a:tcPr marL="7501" marR="7501" marT="7502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94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INFOMED BENNER</a:t>
                      </a:r>
                      <a:endParaRPr lang="pt-BR" sz="16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9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139 mil vidas</a:t>
                      </a:r>
                      <a:endParaRPr lang="pt-BR" sz="16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063" marR="5063" marT="5064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APROVADO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063" marR="5063" marT="5064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PROSPECTIVA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 especialidades</a:t>
                      </a:r>
                      <a:endParaRPr lang="pt-BR" sz="14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063" marR="5063" marT="5064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R$ 36.000</a:t>
                      </a:r>
                      <a:endParaRPr lang="pt-BR" sz="16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9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0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R$ 436.000</a:t>
                      </a:r>
                      <a:endParaRPr lang="pt-BR" sz="1600" b="1" i="0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9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172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BENNER SÃO PAULO</a:t>
                      </a:r>
                      <a:endParaRPr lang="pt-BR" sz="16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9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100</a:t>
                      </a:r>
                      <a:r>
                        <a:rPr lang="pt-BR" sz="160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mil vidas</a:t>
                      </a:r>
                      <a:endParaRPr lang="pt-BR" sz="16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063" marR="5063" marT="5064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APROVADO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063" marR="5063" marT="5064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PROSPECTIVA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 especialidades</a:t>
                      </a:r>
                      <a:endParaRPr lang="pt-BR" sz="14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063" marR="5063" marT="5064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R$ 29.000</a:t>
                      </a:r>
                      <a:endParaRPr lang="pt-BR" sz="16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9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0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R$ 348.000</a:t>
                      </a:r>
                      <a:endParaRPr lang="pt-BR" sz="1600" b="1" i="0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9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AutoShape 2" descr="Resultado de imagem para benn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AutoShape 4" descr="Resultado de imagem para benner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AutoShape 6" descr="Resultado de imagem para benner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AutoShape 8" descr="Resultado de imagem para benner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pic>
        <p:nvPicPr>
          <p:cNvPr id="2058" name="Picture 10" descr="Resultado de imagem para logo be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65" y="3372706"/>
            <a:ext cx="2616433" cy="147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Resultado de imagem para infomed benner"/>
          <p:cNvSpPr>
            <a:spLocks noChangeAspect="1" noChangeArrowheads="1"/>
          </p:cNvSpPr>
          <p:nvPr/>
        </p:nvSpPr>
        <p:spPr bwMode="auto">
          <a:xfrm>
            <a:off x="765175" y="4651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2" name="AutoShape 14" descr="Resultado de imagem para infomed benner"/>
          <p:cNvSpPr>
            <a:spLocks noChangeAspect="1" noChangeArrowheads="1"/>
          </p:cNvSpPr>
          <p:nvPr/>
        </p:nvSpPr>
        <p:spPr bwMode="auto">
          <a:xfrm>
            <a:off x="917575" y="61757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3" name="AutoShape 16" descr="Resultado de imagem para infomed benner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4" name="AutoShape 20" descr="Resultado de imagem para brf"/>
          <p:cNvSpPr>
            <a:spLocks noChangeAspect="1" noChangeArrowheads="1"/>
          </p:cNvSpPr>
          <p:nvPr/>
        </p:nvSpPr>
        <p:spPr bwMode="auto">
          <a:xfrm>
            <a:off x="1222375" y="922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5" name="AutoShape 22" descr="Resultado de imagem para brf"/>
          <p:cNvSpPr>
            <a:spLocks noChangeAspect="1" noChangeArrowheads="1"/>
          </p:cNvSpPr>
          <p:nvPr/>
        </p:nvSpPr>
        <p:spPr bwMode="auto">
          <a:xfrm>
            <a:off x="1374775" y="107477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6" name="AutoShape 24" descr="BRF Global"/>
          <p:cNvSpPr>
            <a:spLocks noChangeAspect="1" noChangeArrowheads="1"/>
          </p:cNvSpPr>
          <p:nvPr/>
        </p:nvSpPr>
        <p:spPr bwMode="auto">
          <a:xfrm>
            <a:off x="1527175" y="122717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AutoShape 26" descr="BRF Global"/>
          <p:cNvSpPr>
            <a:spLocks noChangeAspect="1" noChangeArrowheads="1"/>
          </p:cNvSpPr>
          <p:nvPr/>
        </p:nvSpPr>
        <p:spPr bwMode="auto">
          <a:xfrm>
            <a:off x="1679575" y="137957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32123" y="3645025"/>
            <a:ext cx="4897443" cy="31837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6167506" y="4869160"/>
            <a:ext cx="41873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pt-BR" sz="1600" b="1" dirty="0" smtClean="0">
                <a:solidFill>
                  <a:srgbClr val="FF0000"/>
                </a:solidFill>
                <a:latin typeface="Calibri Light"/>
              </a:rPr>
              <a:t>EXPECTATIVA </a:t>
            </a:r>
            <a:r>
              <a:rPr lang="pt-BR" sz="1600" b="1" dirty="0">
                <a:solidFill>
                  <a:srgbClr val="FF0000"/>
                </a:solidFill>
                <a:latin typeface="Calibri Light"/>
              </a:rPr>
              <a:t>DE CHEGAR </a:t>
            </a:r>
            <a:r>
              <a:rPr lang="pt-BR" sz="1600" b="1" dirty="0" smtClean="0">
                <a:solidFill>
                  <a:srgbClr val="FF0000"/>
                </a:solidFill>
                <a:latin typeface="Calibri Light"/>
              </a:rPr>
              <a:t> ATÉ </a:t>
            </a:r>
            <a:r>
              <a:rPr lang="pt-BR" sz="1600" b="1" dirty="0">
                <a:solidFill>
                  <a:srgbClr val="FF0000"/>
                </a:solidFill>
                <a:latin typeface="Calibri Light"/>
              </a:rPr>
              <a:t>690 MIL USUÁRIOS</a:t>
            </a:r>
          </a:p>
        </p:txBody>
      </p:sp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19" y="3738437"/>
            <a:ext cx="2975624" cy="124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2" descr="Resultado de imagem para ASSEFAZ"/>
          <p:cNvSpPr>
            <a:spLocks noChangeAspect="1" noChangeArrowheads="1"/>
          </p:cNvSpPr>
          <p:nvPr/>
        </p:nvSpPr>
        <p:spPr bwMode="auto">
          <a:xfrm>
            <a:off x="1831975" y="153197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4" descr="Resultado de imagem para ASSEFAZ"/>
          <p:cNvSpPr>
            <a:spLocks noChangeAspect="1" noChangeArrowheads="1"/>
          </p:cNvSpPr>
          <p:nvPr/>
        </p:nvSpPr>
        <p:spPr bwMode="auto">
          <a:xfrm>
            <a:off x="1984375" y="1684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2" name="Picture 8" descr="Resultado de imagem para ASSEFA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222" y="5207750"/>
            <a:ext cx="1816819" cy="136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10" descr="Resultado de imagem para SERPRO"/>
          <p:cNvSpPr>
            <a:spLocks noChangeAspect="1" noChangeArrowheads="1"/>
          </p:cNvSpPr>
          <p:nvPr/>
        </p:nvSpPr>
        <p:spPr bwMode="auto">
          <a:xfrm>
            <a:off x="2136775" y="18367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6" name="Picture 12" descr="A imagem pode conter: tex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799" y="5314996"/>
            <a:ext cx="1210348" cy="121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tângulo 35"/>
          <p:cNvSpPr/>
          <p:nvPr/>
        </p:nvSpPr>
        <p:spPr>
          <a:xfrm>
            <a:off x="576163" y="4941168"/>
            <a:ext cx="41873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pt-BR" sz="1600" b="1" dirty="0" smtClean="0">
                <a:solidFill>
                  <a:srgbClr val="FF0000"/>
                </a:solidFill>
                <a:latin typeface="Calibri Light"/>
              </a:rPr>
              <a:t>EXPECTATIVA DE CHEGAR  ATÉ 400 MIL USUÁRIOS</a:t>
            </a:r>
            <a:endParaRPr lang="pt-BR" sz="1600" b="1" dirty="0">
              <a:solidFill>
                <a:srgbClr val="FF0000"/>
              </a:solidFill>
              <a:latin typeface="Calibri Light"/>
            </a:endParaRPr>
          </a:p>
        </p:txBody>
      </p:sp>
      <p:pic>
        <p:nvPicPr>
          <p:cNvPr id="1038" name="Picture 14" descr="Resultado de imagem para UNIMED CAMPINA GRAND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20" y="5314611"/>
            <a:ext cx="1595255" cy="79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www.olhosfreitas.com.br/wp-content/uploads/2018/04/unimed-norte-nordest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35" y="5229200"/>
            <a:ext cx="1567504" cy="95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gestaosaude.adm.br/images/unimed%20R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180" y="5315032"/>
            <a:ext cx="1313630" cy="68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35" y="6045888"/>
            <a:ext cx="1727032" cy="78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AutoShape 2" descr="Resultado de imagem para UNIMED JUNDIAI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30" name="Grupo 29"/>
          <p:cNvGrpSpPr/>
          <p:nvPr/>
        </p:nvGrpSpPr>
        <p:grpSpPr>
          <a:xfrm>
            <a:off x="328612" y="3501011"/>
            <a:ext cx="10225136" cy="3327765"/>
            <a:chOff x="328612" y="3501008"/>
            <a:chExt cx="10225136" cy="3327765"/>
          </a:xfrm>
        </p:grpSpPr>
        <p:grpSp>
          <p:nvGrpSpPr>
            <p:cNvPr id="27" name="Grupo 26"/>
            <p:cNvGrpSpPr/>
            <p:nvPr/>
          </p:nvGrpSpPr>
          <p:grpSpPr>
            <a:xfrm>
              <a:off x="328612" y="3501008"/>
              <a:ext cx="10225136" cy="3327765"/>
              <a:chOff x="288107" y="3446562"/>
              <a:chExt cx="10225136" cy="3327765"/>
            </a:xfrm>
          </p:grpSpPr>
          <p:sp>
            <p:nvSpPr>
              <p:cNvPr id="8" name="Retângulo 7"/>
              <p:cNvSpPr/>
              <p:nvPr/>
            </p:nvSpPr>
            <p:spPr>
              <a:xfrm>
                <a:off x="288107" y="3446562"/>
                <a:ext cx="10225136" cy="33277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sz="2000" b="1" dirty="0" smtClean="0">
                    <a:solidFill>
                      <a:srgbClr val="FF0000"/>
                    </a:solidFill>
                  </a:rPr>
                  <a:t>NOVAS DEMANDAS </a:t>
                </a:r>
                <a:r>
                  <a:rPr lang="pt-BR" b="1" dirty="0" smtClean="0">
                    <a:solidFill>
                      <a:srgbClr val="FF0000"/>
                    </a:solidFill>
                  </a:rPr>
                  <a:t>DE ESPECIALIDADES!</a:t>
                </a:r>
              </a:p>
              <a:p>
                <a:pPr algn="ctr"/>
                <a:endParaRPr lang="pt-BR" b="1" dirty="0" smtClean="0">
                  <a:solidFill>
                    <a:srgbClr val="FF0000"/>
                  </a:solidFill>
                </a:endParaRPr>
              </a:p>
              <a:p>
                <a:pPr algn="ctr"/>
                <a:endParaRPr lang="pt-BR" b="1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pt-BR" b="1" dirty="0" smtClean="0">
                    <a:solidFill>
                      <a:schemeClr val="tx1"/>
                    </a:solidFill>
                  </a:rPr>
                  <a:t>IMUNOTERAPIA                                  CIRURGIA TORÁCICA                                OFTALMOLOGIA </a:t>
                </a:r>
              </a:p>
              <a:p>
                <a:pPr algn="ctr"/>
                <a:endParaRPr lang="pt-BR" b="1" dirty="0">
                  <a:solidFill>
                    <a:srgbClr val="FF0000"/>
                  </a:solidFill>
                </a:endParaRPr>
              </a:p>
              <a:p>
                <a:pPr algn="ctr"/>
                <a:endParaRPr lang="pt-BR" b="1" dirty="0" smtClean="0">
                  <a:solidFill>
                    <a:srgbClr val="FF0000"/>
                  </a:solidFill>
                </a:endParaRPr>
              </a:p>
              <a:p>
                <a:pPr algn="ctr"/>
                <a:endParaRPr lang="pt-BR" b="1" dirty="0">
                  <a:solidFill>
                    <a:srgbClr val="FF0000"/>
                  </a:solidFill>
                </a:endParaRPr>
              </a:p>
              <a:p>
                <a:pPr algn="ctr"/>
                <a:endParaRPr lang="pt-BR" b="1" dirty="0" smtClean="0">
                  <a:solidFill>
                    <a:srgbClr val="FF0000"/>
                  </a:solidFill>
                </a:endParaRPr>
              </a:p>
              <a:p>
                <a:pPr algn="ctr"/>
                <a:endParaRPr lang="pt-BR" b="1" dirty="0" smtClean="0">
                  <a:solidFill>
                    <a:srgbClr val="FF0000"/>
                  </a:solidFill>
                </a:endParaRPr>
              </a:p>
              <a:p>
                <a:pPr algn="ctr"/>
                <a:endParaRPr lang="pt-BR" dirty="0"/>
              </a:p>
              <a:p>
                <a:pPr algn="ctr"/>
                <a:endParaRPr lang="pt-BR" dirty="0"/>
              </a:p>
            </p:txBody>
          </p:sp>
          <p:pic>
            <p:nvPicPr>
              <p:cNvPr id="1028" name="Picture 4" descr="Resultado de imagem para UNIMED JUNDIAI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374" y="5174754"/>
                <a:ext cx="2445613" cy="11575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10" descr="Resultado de imagem para logo benn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29029" y="5080752"/>
                <a:ext cx="2400409" cy="13502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Seta para baixo 19"/>
              <p:cNvSpPr/>
              <p:nvPr/>
            </p:nvSpPr>
            <p:spPr>
              <a:xfrm>
                <a:off x="1516470" y="4725144"/>
                <a:ext cx="744069" cy="313293"/>
              </a:xfrm>
              <a:prstGeom prst="down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8" name="Seta para baixo 37"/>
              <p:cNvSpPr/>
              <p:nvPr/>
            </p:nvSpPr>
            <p:spPr>
              <a:xfrm>
                <a:off x="5092881" y="4725144"/>
                <a:ext cx="744069" cy="313293"/>
              </a:xfrm>
              <a:prstGeom prst="down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" name="Seta para baixo 38"/>
              <p:cNvSpPr/>
              <p:nvPr/>
            </p:nvSpPr>
            <p:spPr>
              <a:xfrm>
                <a:off x="8429238" y="4725144"/>
                <a:ext cx="744069" cy="313293"/>
              </a:xfrm>
              <a:prstGeom prst="down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29" name="Picture 8" descr="https://protocolo.net.br/wp-content/uploads/2019/02/ouvidoria-unimed-sorocaba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7312" y="5224681"/>
              <a:ext cx="2316216" cy="1322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12372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ítulo 1">
            <a:extLst>
              <a:ext uri="{FF2B5EF4-FFF2-40B4-BE49-F238E27FC236}">
                <a16:creationId xmlns:a16="http://schemas.microsoft.com/office/drawing/2014/main" xmlns="" id="{E9A38118-D7C6-4434-8759-385077874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67248"/>
            <a:ext cx="10801350" cy="1225848"/>
          </a:xfrm>
        </p:spPr>
        <p:txBody>
          <a:bodyPr>
            <a:normAutofit fontScale="90000"/>
          </a:bodyPr>
          <a:lstStyle/>
          <a:p>
            <a:r>
              <a:rPr lang="pt-BR" altLang="pt-BR" sz="4000" dirty="0">
                <a:solidFill>
                  <a:schemeClr val="bg1"/>
                </a:solidFill>
                <a:latin typeface="Unimed Slab" panose="00000500000000000000" pitchFamily="50" charset="0"/>
                <a:cs typeface="Arial" panose="020B0604020202020204" pitchFamily="34" charset="0"/>
              </a:rPr>
              <a:t/>
            </a:r>
            <a:br>
              <a:rPr lang="pt-BR" altLang="pt-BR" sz="4000" dirty="0">
                <a:solidFill>
                  <a:schemeClr val="bg1"/>
                </a:solidFill>
                <a:latin typeface="Unimed Slab" panose="00000500000000000000" pitchFamily="50" charset="0"/>
                <a:cs typeface="Arial" panose="020B0604020202020204" pitchFamily="34" charset="0"/>
              </a:rPr>
            </a:br>
            <a:r>
              <a:rPr lang="pt-BR" altLang="pt-BR" sz="5300" cap="all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gestão de conteúdo</a:t>
            </a:r>
            <a:br>
              <a:rPr lang="pt-BR" altLang="pt-BR" sz="5300" cap="all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sz="2700" b="1" cap="all" dirty="0">
                <a:solidFill>
                  <a:srgbClr val="FFFF00"/>
                </a:solidFill>
                <a:cs typeface="Arial" panose="020B0604020202020204" pitchFamily="34" charset="0"/>
              </a:rPr>
              <a:t>DR. Sergio paschoalick </a:t>
            </a:r>
            <a:r>
              <a:rPr lang="pt-BR" altLang="pt-BR" sz="2700" b="1" cap="all" dirty="0" err="1">
                <a:solidFill>
                  <a:srgbClr val="FFFF00"/>
                </a:solidFill>
                <a:cs typeface="Arial" panose="020B0604020202020204" pitchFamily="34" charset="0"/>
              </a:rPr>
              <a:t>catherino</a:t>
            </a:r>
            <a:endParaRPr lang="pt-BR" altLang="pt-BR" sz="2700" b="1" cap="all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6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328612" y="1268760"/>
            <a:ext cx="2143125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328612" y="1422310"/>
            <a:ext cx="2143125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349749" y="5584431"/>
            <a:ext cx="2143125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Título 1">
            <a:extLst/>
          </p:cNvPr>
          <p:cNvSpPr txBox="1">
            <a:spLocks/>
          </p:cNvSpPr>
          <p:nvPr/>
        </p:nvSpPr>
        <p:spPr>
          <a:xfrm>
            <a:off x="1400175" y="201615"/>
            <a:ext cx="8969375" cy="12461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9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GESTÃO DE CONTEÚDO</a:t>
            </a:r>
            <a:endParaRPr lang="pt-BR" sz="1800" b="1" cap="all" dirty="0">
              <a:solidFill>
                <a:prstClr val="white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270594" y="948916"/>
            <a:ext cx="671191" cy="639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62" y="1556792"/>
            <a:ext cx="955357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unimedcbs.folkcomunicacao.com/wp-content/uploads/2019/11/MG_7210-1024x6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911" y="4669829"/>
            <a:ext cx="3020948" cy="202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nimedcbs.folkcomunicacao.com/wp-content/uploads/2019/11/MG_7221-1024x6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6" y="4669829"/>
            <a:ext cx="3044345" cy="202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83" y="4653136"/>
            <a:ext cx="3020948" cy="2042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0898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/>
          <p:nvPr/>
        </p:nvGraphicFramePr>
        <p:xfrm>
          <a:off x="757205" y="1500174"/>
          <a:ext cx="964413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ítulo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296988" y="201615"/>
            <a:ext cx="9072562" cy="12461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pt-BR" sz="2800" dirty="0" smtClean="0">
                <a:solidFill>
                  <a:prstClr val="white"/>
                </a:solidFill>
                <a:latin typeface="Trebuchet MS" pitchFamily="34" charset="0"/>
              </a:rPr>
              <a:t>Evolução Faturamento Médio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pt-BR" sz="1800" b="1" cap="all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Janeiro a Outubro</a:t>
            </a:r>
            <a:endParaRPr lang="pt-BR" altLang="pt-BR" sz="1800" b="1" cap="all" dirty="0">
              <a:solidFill>
                <a:schemeClr val="accent2">
                  <a:lumMod val="75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43506" y="2000253"/>
            <a:ext cx="1285875" cy="7080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srgbClr val="F47920"/>
                </a:solidFill>
              </a:rPr>
              <a:t>38%</a:t>
            </a:r>
          </a:p>
        </p:txBody>
      </p:sp>
      <p:sp>
        <p:nvSpPr>
          <p:cNvPr id="10" name="Retângulo 9"/>
          <p:cNvSpPr/>
          <p:nvPr/>
        </p:nvSpPr>
        <p:spPr>
          <a:xfrm>
            <a:off x="8401050" y="5572125"/>
            <a:ext cx="2143125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472381" y="1500189"/>
            <a:ext cx="1285875" cy="7080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srgbClr val="008C50"/>
                </a:solidFill>
              </a:rPr>
              <a:t>19%</a:t>
            </a:r>
          </a:p>
        </p:txBody>
      </p:sp>
      <p:pic>
        <p:nvPicPr>
          <p:cNvPr id="3079" name="Imagem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6" t="1961" r="8755" b="69012"/>
          <a:stretch>
            <a:fillRect/>
          </a:stretch>
        </p:blipFill>
        <p:spPr bwMode="auto">
          <a:xfrm>
            <a:off x="6283325" y="2454311"/>
            <a:ext cx="9286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m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6" t="1961" r="8755" b="69012"/>
          <a:stretch>
            <a:fillRect/>
          </a:stretch>
        </p:blipFill>
        <p:spPr bwMode="auto">
          <a:xfrm>
            <a:off x="3905250" y="3160718"/>
            <a:ext cx="9286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90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296988" y="201615"/>
            <a:ext cx="9072562" cy="12461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pt-BR" sz="2800" dirty="0" smtClean="0">
                <a:solidFill>
                  <a:prstClr val="white"/>
                </a:solidFill>
                <a:latin typeface="Trebuchet MS" pitchFamily="34" charset="0"/>
              </a:rPr>
              <a:t>Evolução Faturamento Médio Mensal – 2018 / 2019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pt-BR" altLang="pt-BR" sz="1800" b="1" cap="all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Por Atividade</a:t>
            </a:r>
          </a:p>
        </p:txBody>
      </p:sp>
      <p:graphicFrame>
        <p:nvGraphicFramePr>
          <p:cNvPr id="14" name="Gráfico 13"/>
          <p:cNvGraphicFramePr/>
          <p:nvPr/>
        </p:nvGraphicFramePr>
        <p:xfrm>
          <a:off x="1114395" y="2571720"/>
          <a:ext cx="7000924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tângulo 10"/>
          <p:cNvSpPr/>
          <p:nvPr/>
        </p:nvSpPr>
        <p:spPr>
          <a:xfrm>
            <a:off x="8401050" y="5572125"/>
            <a:ext cx="2143125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1328709" y="1285860"/>
          <a:ext cx="9000562" cy="533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2757488" y="2357438"/>
            <a:ext cx="785812" cy="4619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rgbClr val="EB1752"/>
                </a:solidFill>
              </a:rPr>
              <a:t>10%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400693" y="4895886"/>
            <a:ext cx="714375" cy="4619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rgbClr val="EB1752"/>
                </a:solidFill>
              </a:rPr>
              <a:t>13%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854950" y="4681538"/>
            <a:ext cx="1071563" cy="4619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rgbClr val="EB1752"/>
                </a:solidFill>
              </a:rPr>
              <a:t>714%</a:t>
            </a:r>
          </a:p>
        </p:txBody>
      </p:sp>
      <p:sp>
        <p:nvSpPr>
          <p:cNvPr id="15" name="Seta para baixo 14"/>
          <p:cNvSpPr/>
          <p:nvPr/>
        </p:nvSpPr>
        <p:spPr>
          <a:xfrm flipV="1">
            <a:off x="2938464" y="2000250"/>
            <a:ext cx="428625" cy="285750"/>
          </a:xfrm>
          <a:prstGeom prst="downArrow">
            <a:avLst/>
          </a:prstGeom>
          <a:solidFill>
            <a:srgbClr val="EB1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6" name="Seta para baixo 15"/>
          <p:cNvSpPr/>
          <p:nvPr/>
        </p:nvSpPr>
        <p:spPr>
          <a:xfrm flipV="1">
            <a:off x="5543550" y="4572000"/>
            <a:ext cx="428625" cy="285750"/>
          </a:xfrm>
          <a:prstGeom prst="downArrow">
            <a:avLst/>
          </a:prstGeom>
          <a:solidFill>
            <a:srgbClr val="EB1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7" name="Seta para baixo 16"/>
          <p:cNvSpPr/>
          <p:nvPr/>
        </p:nvSpPr>
        <p:spPr>
          <a:xfrm flipV="1">
            <a:off x="8166103" y="4357688"/>
            <a:ext cx="428625" cy="285750"/>
          </a:xfrm>
          <a:prstGeom prst="downArrow">
            <a:avLst/>
          </a:prstGeom>
          <a:solidFill>
            <a:srgbClr val="EB1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5" grpId="0" animBg="1"/>
      <p:bldP spid="16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296988" y="201615"/>
            <a:ext cx="9072562" cy="12461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pt-BR" altLang="pt-BR" sz="2800" b="1" cap="all" dirty="0" smtClean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Ocupação de armazenagem</a:t>
            </a:r>
            <a:endParaRPr lang="pt-BR" altLang="pt-BR" sz="2800" b="1" cap="all" dirty="0">
              <a:solidFill>
                <a:prstClr val="white"/>
              </a:solidFill>
              <a:latin typeface="Trebuchet MS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/>
            </a:extLst>
          </p:cNvPr>
          <p:cNvSpPr txBox="1"/>
          <p:nvPr/>
        </p:nvSpPr>
        <p:spPr bwMode="auto">
          <a:xfrm>
            <a:off x="488950" y="4076700"/>
            <a:ext cx="4076700" cy="677863"/>
          </a:xfrm>
          <a:prstGeom prst="rect">
            <a:avLst/>
          </a:prstGeom>
          <a:noFill/>
        </p:spPr>
        <p:txBody>
          <a:bodyPr lIns="91426" tIns="45713" rIns="91426" bIns="45713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008C50"/>
                </a:solidFill>
                <a:latin typeface="Trebuchet MS" panose="020B0603020202020204" pitchFamily="34" charset="0"/>
                <a:cs typeface="Arial" charset="0"/>
              </a:rPr>
              <a:t>GDOC 1</a:t>
            </a:r>
          </a:p>
          <a:p>
            <a:pPr algn="ctr">
              <a:defRPr/>
            </a:pPr>
            <a:r>
              <a:rPr lang="pt-BR" b="1" dirty="0">
                <a:solidFill>
                  <a:srgbClr val="595B62"/>
                </a:solidFill>
                <a:latin typeface="Calibri Light"/>
                <a:cs typeface="Arial" charset="0"/>
              </a:rPr>
              <a:t>100%</a:t>
            </a:r>
          </a:p>
        </p:txBody>
      </p:sp>
      <p:pic>
        <p:nvPicPr>
          <p:cNvPr id="19" name="Imagem 20" descr="Uma imagem contendo objeto&#10;&#10;Descrição gerada automaticamente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66851" y="2500306"/>
            <a:ext cx="2121317" cy="14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aixaDeTexto 21">
            <a:extLst>
              <a:ext uri="{FF2B5EF4-FFF2-40B4-BE49-F238E27FC236}"/>
            </a:extLst>
          </p:cNvPr>
          <p:cNvSpPr txBox="1"/>
          <p:nvPr/>
        </p:nvSpPr>
        <p:spPr bwMode="auto">
          <a:xfrm>
            <a:off x="3709988" y="4076700"/>
            <a:ext cx="4076700" cy="677863"/>
          </a:xfrm>
          <a:prstGeom prst="rect">
            <a:avLst/>
          </a:prstGeom>
          <a:noFill/>
        </p:spPr>
        <p:txBody>
          <a:bodyPr lIns="91426" tIns="45713" rIns="91426" bIns="45713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008C50"/>
                </a:solidFill>
                <a:latin typeface="Trebuchet MS" panose="020B0603020202020204" pitchFamily="34" charset="0"/>
                <a:cs typeface="Arial" charset="0"/>
              </a:rPr>
              <a:t>GDOC 2</a:t>
            </a:r>
          </a:p>
          <a:p>
            <a:pPr algn="ctr">
              <a:defRPr/>
            </a:pPr>
            <a:r>
              <a:rPr lang="pt-BR" b="1" dirty="0">
                <a:solidFill>
                  <a:srgbClr val="595B62"/>
                </a:solidFill>
                <a:latin typeface="Calibri Light"/>
                <a:cs typeface="Arial" charset="0"/>
              </a:rPr>
              <a:t>100%</a:t>
            </a:r>
          </a:p>
        </p:txBody>
      </p:sp>
      <p:pic>
        <p:nvPicPr>
          <p:cNvPr id="5126" name="Imagem 20" descr="Uma imagem contendo objeto&#10;&#10;Descrição gerada automaticamen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2500313"/>
            <a:ext cx="21209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aixaDeTexto 24">
            <a:extLst>
              <a:ext uri="{FF2B5EF4-FFF2-40B4-BE49-F238E27FC236}"/>
            </a:extLst>
          </p:cNvPr>
          <p:cNvSpPr txBox="1"/>
          <p:nvPr/>
        </p:nvSpPr>
        <p:spPr bwMode="auto">
          <a:xfrm>
            <a:off x="6967538" y="4076700"/>
            <a:ext cx="4076700" cy="677863"/>
          </a:xfrm>
          <a:prstGeom prst="rect">
            <a:avLst/>
          </a:prstGeom>
          <a:noFill/>
        </p:spPr>
        <p:txBody>
          <a:bodyPr lIns="91426" tIns="45713" rIns="91426" bIns="45713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008C50"/>
                </a:solidFill>
                <a:latin typeface="Trebuchet MS" panose="020B0603020202020204" pitchFamily="34" charset="0"/>
                <a:cs typeface="Arial" charset="0"/>
              </a:rPr>
              <a:t>GDOC 3</a:t>
            </a:r>
          </a:p>
          <a:p>
            <a:pPr algn="ctr">
              <a:defRPr/>
            </a:pPr>
            <a:r>
              <a:rPr lang="pt-BR" b="1" dirty="0">
                <a:solidFill>
                  <a:srgbClr val="595B62"/>
                </a:solidFill>
                <a:latin typeface="Calibri Light"/>
                <a:cs typeface="Arial" charset="0"/>
              </a:rPr>
              <a:t>100%</a:t>
            </a:r>
          </a:p>
        </p:txBody>
      </p:sp>
      <p:pic>
        <p:nvPicPr>
          <p:cNvPr id="5128" name="Imagem 20" descr="Uma imagem contendo objeto&#10;&#10;Descrição gerada automaticamen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40" y="2500313"/>
            <a:ext cx="21209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aixaDeTexto 34">
            <a:extLst>
              <a:ext uri="{FF2B5EF4-FFF2-40B4-BE49-F238E27FC236}"/>
            </a:extLst>
          </p:cNvPr>
          <p:cNvSpPr txBox="1"/>
          <p:nvPr/>
        </p:nvSpPr>
        <p:spPr bwMode="auto">
          <a:xfrm>
            <a:off x="538163" y="3567121"/>
            <a:ext cx="4076700" cy="338137"/>
          </a:xfrm>
          <a:prstGeom prst="rect">
            <a:avLst/>
          </a:prstGeom>
          <a:noFill/>
        </p:spPr>
        <p:txBody>
          <a:bodyPr lIns="91426" tIns="45713" rIns="91426" bIns="45713"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rgbClr val="F47920"/>
                </a:solidFill>
                <a:latin typeface="Trebuchet MS" panose="020B0603020202020204" pitchFamily="34" charset="0"/>
                <a:cs typeface="Arial" charset="0"/>
              </a:rPr>
              <a:t>42.000</a:t>
            </a:r>
            <a:endParaRPr lang="pt-BR" sz="1600" b="1" dirty="0">
              <a:solidFill>
                <a:srgbClr val="F47920"/>
              </a:solidFill>
              <a:latin typeface="Calibri Light"/>
              <a:cs typeface="Arial" charset="0"/>
            </a:endParaRPr>
          </a:p>
        </p:txBody>
      </p:sp>
      <p:sp>
        <p:nvSpPr>
          <p:cNvPr id="36" name="CaixaDeTexto 35">
            <a:extLst>
              <a:ext uri="{FF2B5EF4-FFF2-40B4-BE49-F238E27FC236}"/>
            </a:extLst>
          </p:cNvPr>
          <p:cNvSpPr txBox="1"/>
          <p:nvPr/>
        </p:nvSpPr>
        <p:spPr bwMode="auto">
          <a:xfrm>
            <a:off x="3752850" y="3571875"/>
            <a:ext cx="4076700" cy="338138"/>
          </a:xfrm>
          <a:prstGeom prst="rect">
            <a:avLst/>
          </a:prstGeom>
          <a:noFill/>
        </p:spPr>
        <p:txBody>
          <a:bodyPr lIns="91426" tIns="45713" rIns="91426" bIns="45713"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rgbClr val="F47920"/>
                </a:solidFill>
                <a:latin typeface="Trebuchet MS" panose="020B0603020202020204" pitchFamily="34" charset="0"/>
                <a:cs typeface="Arial" charset="0"/>
              </a:rPr>
              <a:t>32.000</a:t>
            </a:r>
            <a:endParaRPr lang="pt-BR" sz="1600" b="1" dirty="0">
              <a:solidFill>
                <a:srgbClr val="F47920"/>
              </a:solidFill>
              <a:latin typeface="Calibri Light"/>
              <a:cs typeface="Arial" charset="0"/>
            </a:endParaRPr>
          </a:p>
        </p:txBody>
      </p:sp>
      <p:sp>
        <p:nvSpPr>
          <p:cNvPr id="37" name="CaixaDeTexto 36">
            <a:extLst>
              <a:ext uri="{FF2B5EF4-FFF2-40B4-BE49-F238E27FC236}"/>
            </a:extLst>
          </p:cNvPr>
          <p:cNvSpPr txBox="1"/>
          <p:nvPr/>
        </p:nvSpPr>
        <p:spPr bwMode="auto">
          <a:xfrm>
            <a:off x="7038975" y="3571875"/>
            <a:ext cx="4076700" cy="338138"/>
          </a:xfrm>
          <a:prstGeom prst="rect">
            <a:avLst/>
          </a:prstGeom>
          <a:noFill/>
        </p:spPr>
        <p:txBody>
          <a:bodyPr lIns="91426" tIns="45713" rIns="91426" bIns="45713"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rgbClr val="F47920"/>
                </a:solidFill>
                <a:latin typeface="Trebuchet MS" panose="020B0603020202020204" pitchFamily="34" charset="0"/>
                <a:cs typeface="Arial" charset="0"/>
              </a:rPr>
              <a:t>55.000</a:t>
            </a:r>
            <a:endParaRPr lang="pt-BR" sz="1600" b="1" dirty="0">
              <a:solidFill>
                <a:srgbClr val="F47920"/>
              </a:solidFill>
              <a:latin typeface="Calibri Light"/>
              <a:cs typeface="Arial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8401050" y="5572125"/>
            <a:ext cx="2143125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5133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3" y="4714911"/>
            <a:ext cx="13620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44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296988" y="201615"/>
            <a:ext cx="9072562" cy="12461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pt-BR" altLang="pt-BR" sz="2800" b="1" cap="all" dirty="0" smtClean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Ocupação de armazenagem</a:t>
            </a:r>
            <a:endParaRPr lang="pt-BR" altLang="pt-BR" sz="2800" b="1" cap="all" dirty="0">
              <a:solidFill>
                <a:prstClr val="white"/>
              </a:solidFill>
              <a:latin typeface="Trebuchet MS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26">
            <a:extLst>
              <a:ext uri="{FF2B5EF4-FFF2-40B4-BE49-F238E27FC236}"/>
            </a:extLst>
          </p:cNvPr>
          <p:cNvSpPr txBox="1"/>
          <p:nvPr/>
        </p:nvSpPr>
        <p:spPr bwMode="auto">
          <a:xfrm>
            <a:off x="1654175" y="3108325"/>
            <a:ext cx="4076700" cy="677863"/>
          </a:xfrm>
          <a:prstGeom prst="rect">
            <a:avLst/>
          </a:prstGeom>
          <a:noFill/>
        </p:spPr>
        <p:txBody>
          <a:bodyPr lIns="91426" tIns="45713" rIns="91426" bIns="45713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008C50"/>
                </a:solidFill>
                <a:latin typeface="Trebuchet MS" panose="020B0603020202020204" pitchFamily="34" charset="0"/>
                <a:cs typeface="Arial" charset="0"/>
              </a:rPr>
              <a:t>GDOC 4</a:t>
            </a:r>
          </a:p>
          <a:p>
            <a:pPr algn="ctr">
              <a:defRPr/>
            </a:pPr>
            <a:r>
              <a:rPr lang="pt-BR" b="1" dirty="0">
                <a:solidFill>
                  <a:srgbClr val="595B62"/>
                </a:solidFill>
                <a:latin typeface="Calibri Light"/>
                <a:cs typeface="Arial" charset="0"/>
              </a:rPr>
              <a:t>100%</a:t>
            </a:r>
          </a:p>
        </p:txBody>
      </p:sp>
      <p:pic>
        <p:nvPicPr>
          <p:cNvPr id="6148" name="Imagem 20" descr="Uma imagem contendo objeto&#10;&#10;Descrição gerada automaticamen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1568454"/>
            <a:ext cx="21209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aixaDeTexto 28">
            <a:extLst>
              <a:ext uri="{FF2B5EF4-FFF2-40B4-BE49-F238E27FC236}"/>
            </a:extLst>
          </p:cNvPr>
          <p:cNvSpPr txBox="1"/>
          <p:nvPr/>
        </p:nvSpPr>
        <p:spPr bwMode="auto">
          <a:xfrm>
            <a:off x="5686425" y="3103563"/>
            <a:ext cx="4076700" cy="677862"/>
          </a:xfrm>
          <a:prstGeom prst="rect">
            <a:avLst/>
          </a:prstGeom>
          <a:noFill/>
        </p:spPr>
        <p:txBody>
          <a:bodyPr lIns="91426" tIns="45713" rIns="91426" bIns="45713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008C50"/>
                </a:solidFill>
                <a:latin typeface="Trebuchet MS" panose="020B0603020202020204" pitchFamily="34" charset="0"/>
                <a:cs typeface="Arial" charset="0"/>
              </a:rPr>
              <a:t>GDOC 5</a:t>
            </a:r>
          </a:p>
          <a:p>
            <a:pPr algn="ctr">
              <a:defRPr/>
            </a:pPr>
            <a:r>
              <a:rPr lang="pt-BR" b="1" dirty="0">
                <a:solidFill>
                  <a:srgbClr val="595B62"/>
                </a:solidFill>
                <a:latin typeface="Calibri Light"/>
                <a:cs typeface="Arial" charset="0"/>
              </a:rPr>
              <a:t>100%</a:t>
            </a:r>
          </a:p>
        </p:txBody>
      </p:sp>
      <p:pic>
        <p:nvPicPr>
          <p:cNvPr id="6150" name="Imagem 20" descr="Uma imagem contendo objeto&#10;&#10;Descrição gerada automaticamen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1563688"/>
            <a:ext cx="21209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aixaDeTexto 30">
            <a:extLst>
              <a:ext uri="{FF2B5EF4-FFF2-40B4-BE49-F238E27FC236}"/>
            </a:extLst>
          </p:cNvPr>
          <p:cNvSpPr txBox="1"/>
          <p:nvPr/>
        </p:nvSpPr>
        <p:spPr bwMode="auto">
          <a:xfrm>
            <a:off x="1646238" y="5680111"/>
            <a:ext cx="4076700" cy="892175"/>
          </a:xfrm>
          <a:prstGeom prst="rect">
            <a:avLst/>
          </a:prstGeom>
          <a:noFill/>
        </p:spPr>
        <p:txBody>
          <a:bodyPr lIns="91426" tIns="45713" rIns="91426" bIns="45713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rgbClr val="008C50"/>
                </a:solidFill>
                <a:latin typeface="Trebuchet MS" panose="020B0603020202020204" pitchFamily="34" charset="0"/>
                <a:cs typeface="Arial" charset="0"/>
              </a:rPr>
              <a:t>GDOC 6</a:t>
            </a:r>
          </a:p>
          <a:p>
            <a:pPr algn="ctr">
              <a:defRPr/>
            </a:pPr>
            <a:r>
              <a:rPr lang="pt-BR" sz="2800" b="1" dirty="0">
                <a:solidFill>
                  <a:srgbClr val="F47920"/>
                </a:solidFill>
                <a:latin typeface="Calibri Light"/>
                <a:cs typeface="Arial" charset="0"/>
              </a:rPr>
              <a:t>40%</a:t>
            </a:r>
          </a:p>
        </p:txBody>
      </p:sp>
      <p:pic>
        <p:nvPicPr>
          <p:cNvPr id="6152" name="Imagem 20" descr="Uma imagem contendo objeto&#10;&#10;Descrição gerada automaticamen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4103688"/>
            <a:ext cx="21209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CaixaDeTexto 37">
            <a:extLst>
              <a:ext uri="{FF2B5EF4-FFF2-40B4-BE49-F238E27FC236}"/>
            </a:extLst>
          </p:cNvPr>
          <p:cNvSpPr txBox="1"/>
          <p:nvPr/>
        </p:nvSpPr>
        <p:spPr bwMode="auto">
          <a:xfrm>
            <a:off x="1681163" y="2608299"/>
            <a:ext cx="4076700" cy="338137"/>
          </a:xfrm>
          <a:prstGeom prst="rect">
            <a:avLst/>
          </a:prstGeom>
          <a:noFill/>
        </p:spPr>
        <p:txBody>
          <a:bodyPr lIns="91426" tIns="45713" rIns="91426" bIns="45713"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rgbClr val="F47920"/>
                </a:solidFill>
                <a:latin typeface="Trebuchet MS" panose="020B0603020202020204" pitchFamily="34" charset="0"/>
                <a:cs typeface="Arial" charset="0"/>
              </a:rPr>
              <a:t>83.000</a:t>
            </a:r>
            <a:endParaRPr lang="pt-BR" sz="1600" b="1" dirty="0">
              <a:solidFill>
                <a:srgbClr val="F47920"/>
              </a:solidFill>
              <a:latin typeface="Calibri Light"/>
              <a:cs typeface="Arial" charset="0"/>
            </a:endParaRPr>
          </a:p>
        </p:txBody>
      </p:sp>
      <p:sp>
        <p:nvSpPr>
          <p:cNvPr id="39" name="CaixaDeTexto 38">
            <a:extLst>
              <a:ext uri="{FF2B5EF4-FFF2-40B4-BE49-F238E27FC236}"/>
            </a:extLst>
          </p:cNvPr>
          <p:cNvSpPr txBox="1"/>
          <p:nvPr/>
        </p:nvSpPr>
        <p:spPr bwMode="auto">
          <a:xfrm>
            <a:off x="5697538" y="2603500"/>
            <a:ext cx="4076700" cy="338138"/>
          </a:xfrm>
          <a:prstGeom prst="rect">
            <a:avLst/>
          </a:prstGeom>
          <a:noFill/>
        </p:spPr>
        <p:txBody>
          <a:bodyPr lIns="91426" tIns="45713" rIns="91426" bIns="45713"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rgbClr val="F47920"/>
                </a:solidFill>
                <a:latin typeface="Trebuchet MS" panose="020B0603020202020204" pitchFamily="34" charset="0"/>
                <a:cs typeface="Arial" charset="0"/>
              </a:rPr>
              <a:t>48.000</a:t>
            </a:r>
            <a:endParaRPr lang="pt-BR" sz="1600" b="1" dirty="0">
              <a:solidFill>
                <a:srgbClr val="F47920"/>
              </a:solidFill>
              <a:latin typeface="Calibri Light"/>
              <a:cs typeface="Arial" charset="0"/>
            </a:endParaRPr>
          </a:p>
        </p:txBody>
      </p:sp>
      <p:sp>
        <p:nvSpPr>
          <p:cNvPr id="40" name="CaixaDeTexto 39">
            <a:extLst>
              <a:ext uri="{FF2B5EF4-FFF2-40B4-BE49-F238E27FC236}"/>
            </a:extLst>
          </p:cNvPr>
          <p:cNvSpPr txBox="1"/>
          <p:nvPr/>
        </p:nvSpPr>
        <p:spPr bwMode="auto">
          <a:xfrm>
            <a:off x="1681163" y="5156200"/>
            <a:ext cx="4076700" cy="338138"/>
          </a:xfrm>
          <a:prstGeom prst="rect">
            <a:avLst/>
          </a:prstGeom>
          <a:noFill/>
        </p:spPr>
        <p:txBody>
          <a:bodyPr lIns="91426" tIns="45713" rIns="91426" bIns="45713"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rgbClr val="F47920"/>
                </a:solidFill>
                <a:latin typeface="Trebuchet MS" panose="020B0603020202020204" pitchFamily="34" charset="0"/>
                <a:cs typeface="Arial" charset="0"/>
              </a:rPr>
              <a:t>48.000</a:t>
            </a:r>
            <a:endParaRPr lang="pt-BR" sz="1600" b="1" dirty="0">
              <a:solidFill>
                <a:srgbClr val="F47920"/>
              </a:solidFill>
              <a:latin typeface="Calibri Light"/>
              <a:cs typeface="Arial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8401050" y="5572125"/>
            <a:ext cx="2143125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/>
            </a:extLst>
          </p:cNvPr>
          <p:cNvSpPr txBox="1"/>
          <p:nvPr/>
        </p:nvSpPr>
        <p:spPr bwMode="auto">
          <a:xfrm>
            <a:off x="5824538" y="5675349"/>
            <a:ext cx="4076700" cy="892175"/>
          </a:xfrm>
          <a:prstGeom prst="rect">
            <a:avLst/>
          </a:prstGeom>
          <a:noFill/>
        </p:spPr>
        <p:txBody>
          <a:bodyPr lIns="91426" tIns="45713" rIns="91426" bIns="45713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rgbClr val="008C50"/>
                </a:solidFill>
                <a:latin typeface="Trebuchet MS" panose="020B0603020202020204" pitchFamily="34" charset="0"/>
                <a:cs typeface="Arial" charset="0"/>
              </a:rPr>
              <a:t>GDOC 7</a:t>
            </a:r>
          </a:p>
          <a:p>
            <a:pPr algn="ctr">
              <a:defRPr/>
            </a:pPr>
            <a:r>
              <a:rPr lang="pt-BR" sz="2800" b="1" dirty="0">
                <a:solidFill>
                  <a:srgbClr val="F47920"/>
                </a:solidFill>
                <a:latin typeface="Calibri Light"/>
                <a:cs typeface="Arial" charset="0"/>
              </a:rPr>
              <a:t>0%</a:t>
            </a:r>
          </a:p>
        </p:txBody>
      </p:sp>
      <p:pic>
        <p:nvPicPr>
          <p:cNvPr id="6158" name="Imagem 20" descr="Uma imagem contendo objeto&#10;&#10;Descrição gerada automaticamen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91" y="4098930"/>
            <a:ext cx="21209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CaixaDeTexto 41">
            <a:extLst>
              <a:ext uri="{FF2B5EF4-FFF2-40B4-BE49-F238E27FC236}"/>
            </a:extLst>
          </p:cNvPr>
          <p:cNvSpPr txBox="1"/>
          <p:nvPr/>
        </p:nvSpPr>
        <p:spPr bwMode="auto">
          <a:xfrm>
            <a:off x="5732463" y="5151474"/>
            <a:ext cx="4076700" cy="338137"/>
          </a:xfrm>
          <a:prstGeom prst="rect">
            <a:avLst/>
          </a:prstGeom>
          <a:noFill/>
        </p:spPr>
        <p:txBody>
          <a:bodyPr lIns="91426" tIns="45713" rIns="91426" bIns="45713"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rgbClr val="F47920"/>
                </a:solidFill>
                <a:latin typeface="Trebuchet MS" panose="020B0603020202020204" pitchFamily="34" charset="0"/>
                <a:cs typeface="Arial" charset="0"/>
              </a:rPr>
              <a:t>72.000</a:t>
            </a:r>
            <a:endParaRPr lang="pt-BR" sz="1600" b="1" dirty="0">
              <a:solidFill>
                <a:srgbClr val="F47920"/>
              </a:solidFill>
              <a:latin typeface="Calibri Light"/>
              <a:cs typeface="Arial" charset="0"/>
            </a:endParaRPr>
          </a:p>
        </p:txBody>
      </p:sp>
      <p:pic>
        <p:nvPicPr>
          <p:cNvPr id="6160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3" y="4714911"/>
            <a:ext cx="13620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4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401050" y="5572125"/>
            <a:ext cx="2143125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7171" name="CaixaDeTexto 4"/>
          <p:cNvSpPr txBox="1">
            <a:spLocks noChangeArrowheads="1"/>
          </p:cNvSpPr>
          <p:nvPr/>
        </p:nvSpPr>
        <p:spPr bwMode="auto">
          <a:xfrm>
            <a:off x="2363788" y="4143377"/>
            <a:ext cx="60737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3200" b="1" smtClean="0">
                <a:solidFill>
                  <a:srgbClr val="F47920"/>
                </a:solidFill>
                <a:latin typeface="Trebuchet MS" pitchFamily="34" charset="0"/>
              </a:rPr>
              <a:t>+ 15 Milhões</a:t>
            </a:r>
            <a:endParaRPr lang="pt-BR" altLang="pt-BR" sz="3200" smtClean="0">
              <a:solidFill>
                <a:srgbClr val="F47920"/>
              </a:solidFill>
              <a:latin typeface="Trebuchet MS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000" smtClean="0">
                <a:solidFill>
                  <a:srgbClr val="008C50"/>
                </a:solidFill>
                <a:latin typeface="Trebuchet MS" pitchFamily="34" charset="0"/>
              </a:rPr>
              <a:t>Documentos Digitalizados </a:t>
            </a:r>
          </a:p>
        </p:txBody>
      </p:sp>
      <p:sp>
        <p:nvSpPr>
          <p:cNvPr id="7172" name="CaixaDeTexto 7"/>
          <p:cNvSpPr txBox="1">
            <a:spLocks noChangeArrowheads="1"/>
          </p:cNvSpPr>
          <p:nvPr/>
        </p:nvSpPr>
        <p:spPr bwMode="auto">
          <a:xfrm>
            <a:off x="2362200" y="2724150"/>
            <a:ext cx="60769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3200" b="1" smtClean="0">
                <a:solidFill>
                  <a:srgbClr val="F47920"/>
                </a:solidFill>
                <a:latin typeface="Trebuchet MS" pitchFamily="34" charset="0"/>
              </a:rPr>
              <a:t>84</a:t>
            </a:r>
            <a:r>
              <a:rPr lang="pt-BR" altLang="pt-BR" sz="3600" smtClean="0">
                <a:solidFill>
                  <a:srgbClr val="000000"/>
                </a:solidFill>
                <a:latin typeface="Trebuchet MS" pitchFamily="34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000" smtClean="0">
                <a:solidFill>
                  <a:srgbClr val="008C50"/>
                </a:solidFill>
                <a:latin typeface="Trebuchet MS" pitchFamily="34" charset="0"/>
              </a:rPr>
              <a:t>Projetos Ativos</a:t>
            </a:r>
            <a:endParaRPr lang="pt-BR" altLang="pt-BR" sz="2800" smtClean="0">
              <a:solidFill>
                <a:srgbClr val="008C50"/>
              </a:solidFill>
              <a:latin typeface="Trebuchet MS" pitchFamily="34" charset="0"/>
            </a:endParaRPr>
          </a:p>
        </p:txBody>
      </p:sp>
      <p:sp>
        <p:nvSpPr>
          <p:cNvPr id="7173" name="CaixaDeTexto 10"/>
          <p:cNvSpPr txBox="1">
            <a:spLocks noChangeArrowheads="1"/>
          </p:cNvSpPr>
          <p:nvPr/>
        </p:nvSpPr>
        <p:spPr bwMode="auto">
          <a:xfrm>
            <a:off x="2362218" y="1571626"/>
            <a:ext cx="60753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3200" b="1" smtClean="0">
                <a:solidFill>
                  <a:srgbClr val="F47920"/>
                </a:solidFill>
                <a:latin typeface="Trebuchet MS" pitchFamily="34" charset="0"/>
              </a:rPr>
              <a:t>290.000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000" smtClean="0">
                <a:solidFill>
                  <a:srgbClr val="008C50"/>
                </a:solidFill>
                <a:latin typeface="Trebuchet MS" pitchFamily="34" charset="0"/>
              </a:rPr>
              <a:t>Caixas Armazenadas</a:t>
            </a:r>
          </a:p>
        </p:txBody>
      </p:sp>
      <p:sp>
        <p:nvSpPr>
          <p:cNvPr id="7174" name="CaixaDeTexto 4"/>
          <p:cNvSpPr txBox="1">
            <a:spLocks noChangeArrowheads="1"/>
          </p:cNvSpPr>
          <p:nvPr/>
        </p:nvSpPr>
        <p:spPr bwMode="auto">
          <a:xfrm>
            <a:off x="2363788" y="5572161"/>
            <a:ext cx="60737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3200" b="1" smtClean="0">
                <a:solidFill>
                  <a:srgbClr val="F47920"/>
                </a:solidFill>
                <a:latin typeface="Trebuchet MS" pitchFamily="34" charset="0"/>
              </a:rPr>
              <a:t>+ 1 TB</a:t>
            </a:r>
            <a:endParaRPr lang="pt-BR" altLang="pt-BR" sz="3200" smtClean="0">
              <a:solidFill>
                <a:srgbClr val="F47920"/>
              </a:solidFill>
              <a:latin typeface="Trebuchet MS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000" smtClean="0">
                <a:solidFill>
                  <a:srgbClr val="008C50"/>
                </a:solidFill>
                <a:latin typeface="Trebuchet MS" pitchFamily="34" charset="0"/>
              </a:rPr>
              <a:t>Cloud – Armazenagem em Nuvem</a:t>
            </a:r>
          </a:p>
        </p:txBody>
      </p:sp>
      <p:sp>
        <p:nvSpPr>
          <p:cNvPr id="14" name="Título 1">
            <a:extLst/>
          </p:cNvPr>
          <p:cNvSpPr txBox="1">
            <a:spLocks/>
          </p:cNvSpPr>
          <p:nvPr/>
        </p:nvSpPr>
        <p:spPr>
          <a:xfrm>
            <a:off x="360381" y="201615"/>
            <a:ext cx="9596437" cy="12461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altLang="pt-BR" sz="36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Processamento </a:t>
            </a:r>
            <a:r>
              <a:rPr lang="pt-BR" altLang="pt-BR" sz="3600" b="1" cap="all" dirty="0" err="1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gdoc</a:t>
            </a:r>
            <a:endParaRPr lang="pt-BR" altLang="pt-BR" sz="3600" b="1" cap="all" dirty="0">
              <a:solidFill>
                <a:srgbClr val="ACD248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6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5"/>
          <a:stretch>
            <a:fillRect/>
          </a:stretch>
        </p:blipFill>
        <p:spPr bwMode="auto">
          <a:xfrm>
            <a:off x="0" y="2571750"/>
            <a:ext cx="2593975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40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401050" y="5572125"/>
            <a:ext cx="2143125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Título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900131" y="201615"/>
            <a:ext cx="9037637" cy="12461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altLang="pt-BR" sz="3600" b="1" cap="all" dirty="0" err="1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Follow</a:t>
            </a:r>
            <a:r>
              <a:rPr lang="pt-BR" altLang="pt-BR" sz="36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600" b="1" cap="all" dirty="0" err="1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up</a:t>
            </a:r>
            <a:r>
              <a:rPr lang="pt-BR" altLang="pt-BR" sz="36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– Gestão Por caixas</a:t>
            </a:r>
            <a:endParaRPr lang="pt-BR" altLang="pt-BR" sz="3600" b="1" cap="all" dirty="0">
              <a:solidFill>
                <a:srgbClr val="ACD248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016080"/>
              </p:ext>
            </p:extLst>
          </p:nvPr>
        </p:nvGraphicFramePr>
        <p:xfrm>
          <a:off x="431801" y="1381128"/>
          <a:ext cx="8969375" cy="35163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59838"/>
                <a:gridCol w="1786618"/>
                <a:gridCol w="2014008"/>
                <a:gridCol w="2208911"/>
              </a:tblGrid>
              <a:tr h="6375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Clientes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501" marR="7501" marT="750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</a:rPr>
                        <a:t>Status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501" marR="7501" marT="750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</a:rPr>
                        <a:t>Faturamento Mês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501" marR="7501" marT="750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</a:rPr>
                        <a:t>Faturamento Anual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501" marR="7501" marT="750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BCF"/>
                    </a:solidFill>
                  </a:tcPr>
                </a:tc>
              </a:tr>
              <a:tr h="33782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Unimed Jaú (SUESP)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FECHADO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063" marR="5063" marT="5062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R$ 3.130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R$ 37.560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50"/>
                    </a:solidFill>
                  </a:tcPr>
                </a:tc>
              </a:tr>
              <a:tr h="3416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Central Nacional</a:t>
                      </a: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NEGOCIANDO</a:t>
                      </a:r>
                      <a:endParaRPr lang="pt-BR" sz="1800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063" marR="5063" marT="5062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792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R</a:t>
                      </a:r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$ 14.960,00 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R$ 179.520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82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Unimed Leste Paulista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NEGOCIANDO</a:t>
                      </a:r>
                      <a:endParaRPr lang="pt-BR" sz="1800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063" marR="5063" marT="5062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792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R</a:t>
                      </a:r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$ 1.915,81 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R$ 22.989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23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FESP (Transferência)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NEGOCIANDO</a:t>
                      </a:r>
                      <a:endParaRPr lang="pt-BR" sz="1800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063" marR="5063" marT="5062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792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R$ 6.164,25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R$ 73.956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23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Prefeitura Porto Feliz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NEGOCIANDO</a:t>
                      </a:r>
                      <a:endParaRPr lang="pt-BR" sz="1800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063" marR="5063" marT="5062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792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R$ 8.000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R$ 96.000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23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Federação Minas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NEGOCIANDO</a:t>
                      </a:r>
                      <a:endParaRPr lang="pt-BR" sz="1800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063" marR="5063" marT="5062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792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23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60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60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063" marR="5063" marT="5062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60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60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23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6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6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063" marR="5063" marT="5062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6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6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438150" y="5357849"/>
          <a:ext cx="8970964" cy="6429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47299"/>
                <a:gridCol w="2014366"/>
                <a:gridCol w="2209299"/>
              </a:tblGrid>
              <a:tr h="6429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 smtClean="0">
                          <a:solidFill>
                            <a:srgbClr val="080808"/>
                          </a:solidFill>
                          <a:latin typeface="Calibri"/>
                          <a:ea typeface="+mn-ea"/>
                          <a:cs typeface="+mn-cs"/>
                        </a:rPr>
                        <a:t>TOTAL</a:t>
                      </a:r>
                      <a:endParaRPr lang="pt-BR" sz="2000" b="1" i="0" u="none" strike="noStrike" kern="1200" dirty="0">
                        <a:solidFill>
                          <a:srgbClr val="080808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063" marR="5063" marT="5063" marB="0" anchor="ctr">
                    <a:solidFill>
                      <a:srgbClr val="C4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R$ </a:t>
                      </a:r>
                      <a:r>
                        <a:rPr lang="pt-BR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34.170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8C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R$ </a:t>
                      </a:r>
                      <a:r>
                        <a:rPr lang="pt-BR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410.025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8C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48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/>
          </p:cNvPr>
          <p:cNvSpPr txBox="1">
            <a:spLocks/>
          </p:cNvSpPr>
          <p:nvPr/>
        </p:nvSpPr>
        <p:spPr>
          <a:xfrm>
            <a:off x="1368425" y="201615"/>
            <a:ext cx="9001125" cy="12461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1006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Arial" panose="020B0604020202020204" pitchFamily="34" charset="0"/>
              </a:rPr>
              <a:t>Pauta da reunião</a:t>
            </a:r>
            <a:endParaRPr kumimoji="0" lang="pt-BR" altLang="pt-BR" sz="3600" b="1" i="0" u="none" strike="noStrike" kern="1200" cap="all" spc="0" normalizeH="0" baseline="0" noProof="0" dirty="0">
              <a:ln>
                <a:noFill/>
              </a:ln>
              <a:solidFill>
                <a:srgbClr val="ACD248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Espaço Reservado para Texto 2"/>
          <p:cNvSpPr txBox="1">
            <a:spLocks/>
          </p:cNvSpPr>
          <p:nvPr/>
        </p:nvSpPr>
        <p:spPr>
          <a:xfrm>
            <a:off x="1584268" y="1447800"/>
            <a:ext cx="8785299" cy="5149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65656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pt-BR" sz="2200" dirty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Ata Conselho Fiscal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pt-BR" sz="2200" dirty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Ata reunião Conselho ADM anterior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pt-BR" sz="2200" dirty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Indicadores Projeto Coração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pt-BR" sz="2200" dirty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Indicadores Auditoria Médica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 startAt="5"/>
            </a:pPr>
            <a:r>
              <a:rPr lang="pt-BR" sz="2200" dirty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Indicadores Gestão Conteúdo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 startAt="5"/>
            </a:pPr>
            <a:r>
              <a:rPr lang="pt-BR" sz="2200" dirty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Balancete janeiro a  o</a:t>
            </a:r>
            <a:r>
              <a:rPr lang="pt-BR" sz="2200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utubro 2019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 startAt="5"/>
            </a:pPr>
            <a:r>
              <a:rPr lang="pt-BR" sz="2200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Planejamento Estratégico UCBS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 startAt="5"/>
            </a:pPr>
            <a:r>
              <a:rPr lang="pt-BR" sz="2200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Implantação LGPD – Lei Geral de Proteção de Dados Pessoais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 startAt="5"/>
            </a:pPr>
            <a:r>
              <a:rPr lang="pt-BR" sz="2200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Posição processos jurídicos</a:t>
            </a:r>
            <a:endParaRPr lang="pt-BR" sz="2200" dirty="0">
              <a:solidFill>
                <a:srgbClr val="008C50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 startAt="5"/>
            </a:pPr>
            <a:r>
              <a:rPr lang="pt-BR" sz="2200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Pedido de demissão Unimed Itapetininga</a:t>
            </a:r>
            <a:endParaRPr lang="pt-BR" sz="2200" dirty="0">
              <a:solidFill>
                <a:srgbClr val="008C5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3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8401050" y="5572125"/>
            <a:ext cx="2143125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Título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328739" y="201615"/>
            <a:ext cx="9040812" cy="12461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altLang="pt-BR" sz="3600" b="1" cap="all" dirty="0" err="1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Follow</a:t>
            </a:r>
            <a:r>
              <a:rPr lang="pt-BR" altLang="pt-BR" sz="36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600" b="1" cap="all" dirty="0" err="1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up</a:t>
            </a:r>
            <a:r>
              <a:rPr lang="pt-BR" altLang="pt-BR" sz="36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– digitalização</a:t>
            </a:r>
            <a:endParaRPr lang="pt-BR" altLang="pt-BR" sz="3600" b="1" cap="all" dirty="0">
              <a:solidFill>
                <a:srgbClr val="ACD248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374775" y="1643063"/>
          <a:ext cx="8999538" cy="35163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69792"/>
                <a:gridCol w="1792626"/>
                <a:gridCol w="2020781"/>
                <a:gridCol w="2216339"/>
              </a:tblGrid>
              <a:tr h="6375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</a:rPr>
                        <a:t>Clientes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501" marR="7501" marT="750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</a:rPr>
                        <a:t>Status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501" marR="7501" marT="750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</a:rPr>
                        <a:t>Faturamento </a:t>
                      </a:r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</a:rPr>
                        <a:t>mês período do projeto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501" marR="7501" marT="750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</a:rPr>
                        <a:t>Valor Total do Projeto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501" marR="7501" marT="750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BCF"/>
                    </a:solidFill>
                  </a:tcPr>
                </a:tc>
              </a:tr>
              <a:tr h="337824">
                <a:tc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Unimed Piracicaba</a:t>
                      </a:r>
                      <a:endParaRPr lang="pt-BR" sz="18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3" marR="5063" marT="5062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24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FECHADO</a:t>
                      </a:r>
                      <a:endParaRPr lang="pt-BR" sz="18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3" marR="5063" marT="5062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24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R$ 8.750</a:t>
                      </a:r>
                      <a:endParaRPr lang="pt-BR" sz="18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063" marR="5063" marT="5062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24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R$ 35.000</a:t>
                      </a:r>
                      <a:endParaRPr lang="pt-BR" sz="18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063" marR="5063" marT="5062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248"/>
                    </a:solidFill>
                  </a:tcPr>
                </a:tc>
              </a:tr>
              <a:tr h="341600">
                <a:tc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Unimed Araras</a:t>
                      </a:r>
                      <a:endParaRPr lang="pt-BR" sz="18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3" marR="5063" marT="5062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24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FECHADO</a:t>
                      </a:r>
                      <a:endParaRPr lang="pt-BR" sz="18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3" marR="5063" marT="5062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24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R$ 5.512</a:t>
                      </a:r>
                      <a:endParaRPr lang="pt-BR" sz="18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063" marR="5063" marT="5062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24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R$ 66.000 </a:t>
                      </a:r>
                      <a:endParaRPr lang="pt-BR" sz="18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063" marR="5063" marT="5062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248"/>
                    </a:solidFill>
                  </a:tcPr>
                </a:tc>
              </a:tr>
              <a:tr h="33782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Unimed Campinas</a:t>
                      </a:r>
                      <a:endParaRPr lang="pt-BR" sz="1800" b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063" marR="5063" marT="5062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NEGOCIANDO</a:t>
                      </a:r>
                      <a:endParaRPr lang="pt-BR" sz="1800" b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3" marR="5063" marT="5062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792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R$ 16.540</a:t>
                      </a:r>
                      <a:endParaRPr lang="pt-BR" sz="1800" b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063" marR="5063" marT="5062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R$ 314.260 </a:t>
                      </a:r>
                      <a:endParaRPr lang="pt-BR" sz="1800" b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063" marR="5063" marT="5062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23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Unimed Salto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063" marR="5063" marT="5062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NEGOCIANDO</a:t>
                      </a:r>
                      <a:endParaRPr lang="pt-BR" sz="1800" b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3" marR="5063" marT="5062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792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R$ 5.721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063" marR="5063" marT="5062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R$ 91.548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063" marR="5063" marT="5062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23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Prefeitura Porto Feliz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NEGOCIANDO</a:t>
                      </a:r>
                      <a:endParaRPr lang="pt-BR" sz="1800" b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3" marR="5063" marT="5062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792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R$ 3.750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R$ 45.000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23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Federação Minas</a:t>
                      </a:r>
                      <a:endParaRPr lang="pt-BR" sz="1800" b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NEGOCIANDO</a:t>
                      </a:r>
                      <a:endParaRPr lang="pt-BR" sz="1800" b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3" marR="5063" marT="5062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792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23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800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063" marR="5063" marT="5062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23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6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063" marR="5063" marT="5062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6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063" marR="5063" marT="5062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6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063" marR="5063" marT="5062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6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063" marR="5063" marT="5062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374777" y="5429250"/>
          <a:ext cx="9001125" cy="6429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63258"/>
                <a:gridCol w="2021138"/>
                <a:gridCol w="2216729"/>
              </a:tblGrid>
              <a:tr h="6429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 smtClean="0">
                          <a:solidFill>
                            <a:srgbClr val="080808"/>
                          </a:solidFill>
                          <a:latin typeface="Calibri"/>
                          <a:ea typeface="+mn-ea"/>
                          <a:cs typeface="+mn-cs"/>
                        </a:rPr>
                        <a:t>TOTAL</a:t>
                      </a:r>
                      <a:endParaRPr lang="pt-BR" sz="2000" b="1" i="0" u="none" strike="noStrike" kern="1200" dirty="0">
                        <a:solidFill>
                          <a:srgbClr val="080808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063" marR="5063" marT="5063" marB="0" anchor="ctr">
                    <a:solidFill>
                      <a:srgbClr val="C4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R$ </a:t>
                      </a:r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40.273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ACD2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R$ </a:t>
                      </a:r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551.808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ACD24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0785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8869334" y="1405550"/>
            <a:ext cx="1715918" cy="533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401050" y="5572125"/>
            <a:ext cx="2143125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Título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900131" y="201615"/>
            <a:ext cx="9037637" cy="12461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altLang="pt-BR" sz="36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Destaque – projeto de </a:t>
            </a:r>
            <a:r>
              <a:rPr lang="pt-BR" altLang="pt-BR" sz="3600" b="1" cap="all" dirty="0" err="1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rh</a:t>
            </a:r>
            <a:endParaRPr lang="pt-BR" altLang="pt-BR" sz="3600" b="1" cap="all" dirty="0">
              <a:solidFill>
                <a:srgbClr val="ACD248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31304"/>
              </p:ext>
            </p:extLst>
          </p:nvPr>
        </p:nvGraphicFramePr>
        <p:xfrm>
          <a:off x="792733" y="1628803"/>
          <a:ext cx="9145017" cy="28327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38050"/>
                <a:gridCol w="1386903"/>
                <a:gridCol w="3533161"/>
                <a:gridCol w="1386903"/>
              </a:tblGrid>
              <a:tr h="40816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</a:rPr>
                        <a:t>ASSOCIADAS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501" marR="7501" marT="750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ADESÃO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501" marR="7501" marT="750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OUTROS</a:t>
                      </a:r>
                      <a:r>
                        <a:rPr lang="pt-BR" sz="2000" b="1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CLIENTES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501" marR="7501" marT="750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ADESÃO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501" marR="7501" marT="750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4557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Font typeface="Wingdings" pitchFamily="2" charset="2"/>
                        <a:buNone/>
                      </a:pPr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Unimed Sorocaba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Font typeface="Wingdings" pitchFamily="2" charset="2"/>
                        <a:buNone/>
                      </a:pPr>
                      <a:r>
                        <a:rPr lang="pt-BR" sz="1800" b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SIM</a:t>
                      </a:r>
                      <a:endParaRPr lang="pt-BR" sz="1800" b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24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Font typeface="Wingdings" pitchFamily="2" charset="2"/>
                        <a:buNone/>
                      </a:pPr>
                      <a:r>
                        <a:rPr lang="pt-BR" sz="1800" b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Seguros</a:t>
                      </a:r>
                      <a:r>
                        <a:rPr lang="pt-BR" sz="1800" b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Unimed</a:t>
                      </a:r>
                      <a:endParaRPr lang="pt-BR" sz="1800" b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Font typeface="Wingdings" pitchFamily="2" charset="2"/>
                        <a:buNone/>
                      </a:pPr>
                      <a:r>
                        <a:rPr lang="pt-BR" sz="1800" b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SIM</a:t>
                      </a:r>
                      <a:endParaRPr lang="pt-BR" sz="1800" b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248"/>
                    </a:solidFill>
                  </a:tcPr>
                </a:tc>
              </a:tr>
              <a:tr h="2420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Font typeface="Wingdings" pitchFamily="2" charset="2"/>
                        <a:buNone/>
                      </a:pPr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Unimed Americana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Font typeface="Wingdings" pitchFamily="2" charset="2"/>
                        <a:buNone/>
                      </a:pPr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Font typeface="Wingdings" pitchFamily="2" charset="2"/>
                        <a:buNone/>
                      </a:pPr>
                      <a:r>
                        <a:rPr lang="pt-BR" sz="1800" b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Unimed do Brasil</a:t>
                      </a:r>
                      <a:endParaRPr lang="pt-BR" sz="1800" b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Font typeface="Wingdings" pitchFamily="2" charset="2"/>
                        <a:buNone/>
                      </a:pPr>
                      <a:r>
                        <a:rPr lang="pt-BR" sz="1800" b="0" u="none" strike="noStrike" kern="120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SIM</a:t>
                      </a:r>
                      <a:endParaRPr lang="pt-BR" sz="1800" b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248"/>
                    </a:solidFill>
                  </a:tcPr>
                </a:tc>
              </a:tr>
              <a:tr h="23936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Font typeface="Wingdings" pitchFamily="2" charset="2"/>
                        <a:buNone/>
                      </a:pPr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Unimed Capivari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Font typeface="Wingdings" pitchFamily="2" charset="2"/>
                        <a:buNone/>
                      </a:pPr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X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Font typeface="Wingdings" pitchFamily="2" charset="2"/>
                        <a:buNone/>
                      </a:pPr>
                      <a:r>
                        <a:rPr lang="pt-BR" sz="1800" b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Unimed Volta Redonda</a:t>
                      </a:r>
                      <a:endParaRPr lang="pt-BR" sz="1800" b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Font typeface="Wingdings" pitchFamily="2" charset="2"/>
                        <a:buNone/>
                      </a:pPr>
                      <a:r>
                        <a:rPr lang="pt-BR" sz="1800" b="0" u="none" strike="noStrike" kern="120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SIM</a:t>
                      </a:r>
                      <a:endParaRPr lang="pt-BR" sz="1800" b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248"/>
                    </a:solidFill>
                  </a:tcPr>
                </a:tc>
              </a:tr>
              <a:tr h="2637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Font typeface="Wingdings" pitchFamily="2" charset="2"/>
                        <a:buNone/>
                      </a:pPr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Unimed Itapetininga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Font typeface="Wingdings" pitchFamily="2" charset="2"/>
                        <a:buNone/>
                      </a:pPr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X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Font typeface="Wingdings" pitchFamily="2" charset="2"/>
                        <a:buNone/>
                      </a:pPr>
                      <a:r>
                        <a:rPr lang="pt-BR" sz="1800" b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Unimed Piracicaba</a:t>
                      </a:r>
                      <a:endParaRPr lang="pt-BR" sz="1800" b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Font typeface="Wingdings" pitchFamily="2" charset="2"/>
                        <a:buNone/>
                      </a:pPr>
                      <a:r>
                        <a:rPr lang="pt-BR" sz="1800" b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SIM</a:t>
                      </a:r>
                      <a:endParaRPr lang="pt-BR" sz="1800" b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248"/>
                    </a:solidFill>
                  </a:tcPr>
                </a:tc>
              </a:tr>
              <a:tr h="2637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Font typeface="Wingdings" pitchFamily="2" charset="2"/>
                        <a:buNone/>
                      </a:pPr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Unimed Santos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Font typeface="Wingdings" pitchFamily="2" charset="2"/>
                        <a:buNone/>
                      </a:pPr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X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X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637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Font typeface="Wingdings" pitchFamily="2" charset="2"/>
                        <a:buNone/>
                      </a:pPr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Unimed Campinas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Font typeface="Wingdings" pitchFamily="2" charset="2"/>
                        <a:buNone/>
                      </a:pPr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X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X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637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Font typeface="Wingdings" pitchFamily="2" charset="2"/>
                        <a:buNone/>
                      </a:pPr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Unimed Guarulhos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Font typeface="Wingdings" pitchFamily="2" charset="2"/>
                        <a:buNone/>
                      </a:pPr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X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X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637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Font typeface="Wingdings" pitchFamily="2" charset="2"/>
                        <a:buNone/>
                      </a:pPr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Unimed ABC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Font typeface="Wingdings" pitchFamily="2" charset="2"/>
                        <a:buNone/>
                      </a:pPr>
                      <a:r>
                        <a:rPr lang="pt-BR" sz="18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X</a:t>
                      </a:r>
                      <a:endParaRPr lang="pt-BR" sz="18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80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X</a:t>
                      </a:r>
                      <a:endParaRPr lang="pt-BR" sz="180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38" marR="6938" marT="6937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tângulo de cantos arredondados 13"/>
          <p:cNvSpPr/>
          <p:nvPr/>
        </p:nvSpPr>
        <p:spPr>
          <a:xfrm>
            <a:off x="576141" y="5518866"/>
            <a:ext cx="2639744" cy="57443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ALTA ADESÃO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248547" y="5518866"/>
            <a:ext cx="2639744" cy="57443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BENEFÍCIOS: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6" name="Seta para a direita listrada 15"/>
          <p:cNvSpPr/>
          <p:nvPr/>
        </p:nvSpPr>
        <p:spPr>
          <a:xfrm>
            <a:off x="3460190" y="5399495"/>
            <a:ext cx="648072" cy="765845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7272885" y="5449400"/>
            <a:ext cx="2639744" cy="6438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pt-BR" sz="1600" b="1" dirty="0" smtClean="0">
                <a:solidFill>
                  <a:schemeClr val="tx1"/>
                </a:solidFill>
              </a:rPr>
              <a:t>Rastreabilidade</a:t>
            </a:r>
          </a:p>
          <a:p>
            <a:pPr algn="ctr" fontAlgn="b"/>
            <a:r>
              <a:rPr lang="pt-BR" sz="1600" b="1" dirty="0">
                <a:solidFill>
                  <a:schemeClr val="tx1"/>
                </a:solidFill>
              </a:rPr>
              <a:t>Acesso </a:t>
            </a:r>
            <a:r>
              <a:rPr lang="pt-BR" sz="1600" b="1" dirty="0" smtClean="0">
                <a:solidFill>
                  <a:schemeClr val="tx1"/>
                </a:solidFill>
              </a:rPr>
              <a:t>restrito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7272885" y="6166938"/>
            <a:ext cx="2639744" cy="5744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Gestão e Controle</a:t>
            </a:r>
          </a:p>
          <a:p>
            <a:pPr algn="ctr"/>
            <a:r>
              <a:rPr lang="pt-BR" sz="1600" b="1" dirty="0" err="1" smtClean="0">
                <a:solidFill>
                  <a:schemeClr val="tx1"/>
                </a:solidFill>
              </a:rPr>
              <a:t>Digitização</a:t>
            </a:r>
            <a:r>
              <a:rPr lang="pt-BR" sz="1600" b="1" dirty="0" smtClean="0">
                <a:solidFill>
                  <a:schemeClr val="tx1"/>
                </a:solidFill>
              </a:rPr>
              <a:t> do processo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7272885" y="4653171"/>
            <a:ext cx="2639744" cy="6807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endParaRPr lang="pt-BR" sz="1400" b="1" dirty="0" smtClean="0">
              <a:solidFill>
                <a:schemeClr val="tx1"/>
              </a:solidFill>
            </a:endParaRPr>
          </a:p>
          <a:p>
            <a:pPr algn="ctr" fontAlgn="b"/>
            <a:r>
              <a:rPr lang="pt-BR" sz="1600" b="1" dirty="0">
                <a:solidFill>
                  <a:schemeClr val="tx1"/>
                </a:solidFill>
              </a:rPr>
              <a:t>Auditoria</a:t>
            </a:r>
          </a:p>
          <a:p>
            <a:pPr algn="ctr" fontAlgn="b"/>
            <a:r>
              <a:rPr lang="pt-BR" sz="1600" b="1" dirty="0">
                <a:solidFill>
                  <a:schemeClr val="tx1"/>
                </a:solidFill>
              </a:rPr>
              <a:t>Checagem de itens obrigatórios</a:t>
            </a:r>
          </a:p>
          <a:p>
            <a:pPr algn="ctr" fontAlgn="b"/>
            <a:endParaRPr lang="pt-BR" sz="1400" b="1" dirty="0">
              <a:solidFill>
                <a:schemeClr val="tx1"/>
              </a:solidFill>
            </a:endParaRPr>
          </a:p>
        </p:txBody>
      </p:sp>
      <p:cxnSp>
        <p:nvCxnSpPr>
          <p:cNvPr id="20" name="Conector reto 19"/>
          <p:cNvCxnSpPr>
            <a:stCxn id="15" idx="3"/>
            <a:endCxn id="19" idx="1"/>
          </p:cNvCxnSpPr>
          <p:nvPr/>
        </p:nvCxnSpPr>
        <p:spPr>
          <a:xfrm flipV="1">
            <a:off x="6888291" y="4993530"/>
            <a:ext cx="384592" cy="812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ector reto 20"/>
          <p:cNvCxnSpPr>
            <a:stCxn id="15" idx="3"/>
            <a:endCxn id="17" idx="1"/>
          </p:cNvCxnSpPr>
          <p:nvPr/>
        </p:nvCxnSpPr>
        <p:spPr>
          <a:xfrm flipV="1">
            <a:off x="6888291" y="5771384"/>
            <a:ext cx="384592" cy="3473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ector reto 21"/>
          <p:cNvCxnSpPr>
            <a:stCxn id="15" idx="3"/>
            <a:endCxn id="18" idx="1"/>
          </p:cNvCxnSpPr>
          <p:nvPr/>
        </p:nvCxnSpPr>
        <p:spPr>
          <a:xfrm>
            <a:off x="6888291" y="5806081"/>
            <a:ext cx="384592" cy="64807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3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8869334" y="1405550"/>
            <a:ext cx="1715918" cy="533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401050" y="5572125"/>
            <a:ext cx="2143125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Título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900131" y="201615"/>
            <a:ext cx="9037637" cy="12461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altLang="pt-BR" sz="36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Destaque – projeto de </a:t>
            </a:r>
            <a:r>
              <a:rPr lang="pt-BR" altLang="pt-BR" sz="3600" b="1" cap="all" dirty="0" err="1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rh</a:t>
            </a:r>
            <a:endParaRPr lang="pt-BR" altLang="pt-BR" sz="3600" b="1" cap="all" dirty="0">
              <a:solidFill>
                <a:srgbClr val="ACD248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36" y="1484784"/>
            <a:ext cx="7950026" cy="521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tângulo de cantos arredondados 23"/>
          <p:cNvSpPr/>
          <p:nvPr/>
        </p:nvSpPr>
        <p:spPr>
          <a:xfrm>
            <a:off x="6552803" y="2204864"/>
            <a:ext cx="2639744" cy="57443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SISTEMA DE CHECAGEM! </a:t>
            </a:r>
          </a:p>
        </p:txBody>
      </p:sp>
    </p:spTree>
    <p:extLst>
      <p:ext uri="{BB962C8B-B14F-4D97-AF65-F5344CB8AC3E}">
        <p14:creationId xmlns:p14="http://schemas.microsoft.com/office/powerpoint/2010/main" val="190136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"/>
            <a:ext cx="9144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CaixaDeTexto 7"/>
          <p:cNvSpPr txBox="1">
            <a:spLocks noChangeArrowheads="1"/>
          </p:cNvSpPr>
          <p:nvPr/>
        </p:nvSpPr>
        <p:spPr bwMode="auto">
          <a:xfrm>
            <a:off x="968375" y="2835275"/>
            <a:ext cx="3513138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800" b="1" smtClean="0">
                <a:solidFill>
                  <a:srgbClr val="FFFFFF"/>
                </a:solidFill>
                <a:latin typeface="Calibri" pitchFamily="34" charset="0"/>
              </a:rPr>
              <a:t>Projeto BPO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800" b="1" smtClean="0">
                <a:solidFill>
                  <a:srgbClr val="FFFFFF"/>
                </a:solidFill>
                <a:latin typeface="Calibri" pitchFamily="34" charset="0"/>
              </a:rPr>
              <a:t>Contas Médicas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800" b="1" smtClean="0">
                <a:solidFill>
                  <a:srgbClr val="FFFFFF"/>
                </a:solidFill>
                <a:latin typeface="Calibri" pitchFamily="34" charset="0"/>
              </a:rPr>
              <a:t>Reembolso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88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401050" y="5572125"/>
            <a:ext cx="2143125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2291" name="CaixaDeTexto 4"/>
          <p:cNvSpPr txBox="1">
            <a:spLocks noChangeArrowheads="1"/>
          </p:cNvSpPr>
          <p:nvPr/>
        </p:nvSpPr>
        <p:spPr bwMode="auto">
          <a:xfrm>
            <a:off x="2363788" y="4143377"/>
            <a:ext cx="60737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3200" b="1" smtClean="0">
                <a:solidFill>
                  <a:srgbClr val="F47920"/>
                </a:solidFill>
                <a:latin typeface="Trebuchet MS" pitchFamily="34" charset="0"/>
              </a:rPr>
              <a:t>+ 3,5 Milhões</a:t>
            </a:r>
            <a:endParaRPr lang="pt-BR" altLang="pt-BR" sz="3200" smtClean="0">
              <a:solidFill>
                <a:srgbClr val="F47920"/>
              </a:solidFill>
              <a:latin typeface="Trebuchet MS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000" smtClean="0">
                <a:solidFill>
                  <a:srgbClr val="008C50"/>
                </a:solidFill>
                <a:latin typeface="Trebuchet MS" pitchFamily="34" charset="0"/>
              </a:rPr>
              <a:t>Documentos Digitalizados </a:t>
            </a:r>
          </a:p>
        </p:txBody>
      </p:sp>
      <p:sp>
        <p:nvSpPr>
          <p:cNvPr id="12292" name="CaixaDeTexto 7"/>
          <p:cNvSpPr txBox="1">
            <a:spLocks noChangeArrowheads="1"/>
          </p:cNvSpPr>
          <p:nvPr/>
        </p:nvSpPr>
        <p:spPr bwMode="auto">
          <a:xfrm>
            <a:off x="2362200" y="2724150"/>
            <a:ext cx="60769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3200" b="1" smtClean="0">
                <a:solidFill>
                  <a:srgbClr val="F47920"/>
                </a:solidFill>
                <a:latin typeface="Trebuchet MS" pitchFamily="34" charset="0"/>
              </a:rPr>
              <a:t>+ 1 Milhão</a:t>
            </a:r>
            <a:r>
              <a:rPr lang="pt-BR" altLang="pt-BR" sz="3600" smtClean="0">
                <a:solidFill>
                  <a:srgbClr val="000000"/>
                </a:solidFill>
                <a:latin typeface="Trebuchet MS" pitchFamily="34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000" smtClean="0">
                <a:solidFill>
                  <a:srgbClr val="008C50"/>
                </a:solidFill>
                <a:latin typeface="Trebuchet MS" pitchFamily="34" charset="0"/>
              </a:rPr>
              <a:t>Guia TISS Processadas </a:t>
            </a:r>
            <a:endParaRPr lang="pt-BR" altLang="pt-BR" sz="2800" smtClean="0">
              <a:solidFill>
                <a:srgbClr val="008C50"/>
              </a:solidFill>
              <a:latin typeface="Trebuchet MS" pitchFamily="34" charset="0"/>
            </a:endParaRPr>
          </a:p>
        </p:txBody>
      </p:sp>
      <p:sp>
        <p:nvSpPr>
          <p:cNvPr id="12293" name="CaixaDeTexto 10"/>
          <p:cNvSpPr txBox="1">
            <a:spLocks noChangeArrowheads="1"/>
          </p:cNvSpPr>
          <p:nvPr/>
        </p:nvSpPr>
        <p:spPr bwMode="auto">
          <a:xfrm>
            <a:off x="2362218" y="1571626"/>
            <a:ext cx="60753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3200" b="1" smtClean="0">
                <a:solidFill>
                  <a:srgbClr val="F47920"/>
                </a:solidFill>
                <a:latin typeface="Trebuchet MS" pitchFamily="34" charset="0"/>
              </a:rPr>
              <a:t>+ 42 / 133 Mil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000" smtClean="0">
                <a:solidFill>
                  <a:srgbClr val="008C50"/>
                </a:solidFill>
                <a:latin typeface="Trebuchet MS" pitchFamily="34" charset="0"/>
              </a:rPr>
              <a:t>Contas Médicas / Reembolso</a:t>
            </a:r>
          </a:p>
        </p:txBody>
      </p:sp>
      <p:sp>
        <p:nvSpPr>
          <p:cNvPr id="12294" name="CaixaDeTexto 4"/>
          <p:cNvSpPr txBox="1">
            <a:spLocks noChangeArrowheads="1"/>
          </p:cNvSpPr>
          <p:nvPr/>
        </p:nvSpPr>
        <p:spPr bwMode="auto">
          <a:xfrm>
            <a:off x="2363788" y="5572161"/>
            <a:ext cx="60737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3200" b="1" smtClean="0">
                <a:solidFill>
                  <a:srgbClr val="F47920"/>
                </a:solidFill>
                <a:latin typeface="Trebuchet MS" pitchFamily="34" charset="0"/>
              </a:rPr>
              <a:t>+ 500 GB</a:t>
            </a:r>
            <a:endParaRPr lang="pt-BR" altLang="pt-BR" sz="3200" smtClean="0">
              <a:solidFill>
                <a:srgbClr val="F47920"/>
              </a:solidFill>
              <a:latin typeface="Trebuchet MS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000" smtClean="0">
                <a:solidFill>
                  <a:srgbClr val="008C50"/>
                </a:solidFill>
                <a:latin typeface="Trebuchet MS" pitchFamily="34" charset="0"/>
              </a:rPr>
              <a:t>Cloud – Armazenagem em Nuvem</a:t>
            </a:r>
          </a:p>
        </p:txBody>
      </p:sp>
      <p:sp>
        <p:nvSpPr>
          <p:cNvPr id="14" name="Título 1">
            <a:extLst/>
          </p:cNvPr>
          <p:cNvSpPr txBox="1">
            <a:spLocks/>
          </p:cNvSpPr>
          <p:nvPr/>
        </p:nvSpPr>
        <p:spPr>
          <a:xfrm>
            <a:off x="360381" y="201615"/>
            <a:ext cx="9596437" cy="12461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altLang="pt-BR" sz="3600" b="1" cap="all" dirty="0" err="1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nÚMEROS</a:t>
            </a:r>
            <a:r>
              <a:rPr lang="pt-BR" altLang="pt-BR" sz="36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– BPO SEGUROS</a:t>
            </a:r>
            <a:endParaRPr lang="pt-BR" altLang="pt-BR" sz="3600" b="1" cap="all" dirty="0">
              <a:solidFill>
                <a:srgbClr val="ACD248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6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5"/>
          <a:stretch>
            <a:fillRect/>
          </a:stretch>
        </p:blipFill>
        <p:spPr bwMode="auto">
          <a:xfrm>
            <a:off x="0" y="2571750"/>
            <a:ext cx="2593975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5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8401050" y="5572125"/>
            <a:ext cx="2143125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Título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400175" y="201615"/>
            <a:ext cx="8969375" cy="12461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altLang="pt-BR" sz="36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REDUÇÃO CUSTOS direto – BPO SEGUROS</a:t>
            </a:r>
            <a:endParaRPr lang="pt-BR" altLang="pt-BR" sz="3600" b="1" cap="all" dirty="0">
              <a:solidFill>
                <a:srgbClr val="ACD248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400175" y="1785938"/>
          <a:ext cx="9001124" cy="4071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281"/>
                <a:gridCol w="2250281"/>
                <a:gridCol w="2250281"/>
                <a:gridCol w="2250281"/>
              </a:tblGrid>
              <a:tr h="996325">
                <a:tc>
                  <a:txBody>
                    <a:bodyPr/>
                    <a:lstStyle/>
                    <a:p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2019</a:t>
                      </a:r>
                      <a:endParaRPr lang="pt-BR" sz="24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 ANO</a:t>
                      </a:r>
                      <a:endParaRPr lang="pt-BR" sz="24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 ANOS</a:t>
                      </a:r>
                      <a:endParaRPr lang="pt-BR" sz="24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</a:tr>
              <a:tr h="108296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TAXA SODEXO</a:t>
                      </a:r>
                      <a:endParaRPr lang="pt-BR" sz="2000" b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C1A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R$ </a:t>
                      </a:r>
                      <a:r>
                        <a:rPr lang="pt-BR" sz="2000" b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1.000</a:t>
                      </a:r>
                      <a:endParaRPr lang="pt-BR" sz="2000" b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C1A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R$ 12.000</a:t>
                      </a:r>
                      <a:endParaRPr lang="pt-BR" sz="2000" b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C1A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R$ 24.000</a:t>
                      </a:r>
                      <a:endParaRPr lang="pt-BR" sz="2000" b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C1AA"/>
                    </a:solidFill>
                  </a:tcPr>
                </a:tc>
              </a:tr>
              <a:tr h="99632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PLANO DE SÁUDE</a:t>
                      </a:r>
                      <a:endParaRPr lang="pt-BR" sz="2000" b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C1A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R$ </a:t>
                      </a:r>
                      <a:r>
                        <a:rPr lang="pt-BR" sz="2000" b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4.300</a:t>
                      </a:r>
                      <a:endParaRPr lang="pt-BR" sz="2000" b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C1A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R$ 54.600</a:t>
                      </a:r>
                      <a:endParaRPr lang="pt-BR" sz="2000" b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C1A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R$ 109.200</a:t>
                      </a:r>
                      <a:endParaRPr lang="pt-BR" sz="2000" b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C1AA"/>
                    </a:solidFill>
                  </a:tcPr>
                </a:tc>
              </a:tr>
              <a:tr h="99632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TOTAL REDUÇÃO</a:t>
                      </a:r>
                      <a:endParaRPr lang="pt-BR" sz="24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R$ 5.300</a:t>
                      </a:r>
                      <a:endParaRPr lang="pt-BR" sz="24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R$ 63.600</a:t>
                      </a:r>
                      <a:endParaRPr lang="pt-BR" sz="24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R$ 133.200</a:t>
                      </a:r>
                      <a:endParaRPr lang="pt-BR" sz="24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343" name="Retângulo 11"/>
          <p:cNvSpPr>
            <a:spLocks noChangeArrowheads="1"/>
          </p:cNvSpPr>
          <p:nvPr/>
        </p:nvSpPr>
        <p:spPr bwMode="auto">
          <a:xfrm>
            <a:off x="1400178" y="2071688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smtClean="0">
                <a:solidFill>
                  <a:srgbClr val="008C50"/>
                </a:solidFill>
                <a:latin typeface="Trebuchet MS" pitchFamily="34" charset="0"/>
                <a:cs typeface="Arial" pitchFamily="34" charset="0"/>
              </a:rPr>
              <a:t>BPO</a:t>
            </a:r>
            <a:endParaRPr lang="pt-BR" sz="20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032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401050" y="5572125"/>
            <a:ext cx="2143125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4" name="Título 1">
            <a:extLst/>
          </p:cNvPr>
          <p:cNvSpPr txBox="1">
            <a:spLocks/>
          </p:cNvSpPr>
          <p:nvPr/>
        </p:nvSpPr>
        <p:spPr>
          <a:xfrm>
            <a:off x="360381" y="201615"/>
            <a:ext cx="9596437" cy="12461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altLang="pt-BR" sz="36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Receitas x custos</a:t>
            </a:r>
            <a:endParaRPr lang="pt-BR" altLang="pt-BR" sz="3600" b="1" cap="all" dirty="0">
              <a:solidFill>
                <a:srgbClr val="ACD248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471488" y="1714500"/>
          <a:ext cx="8929686" cy="407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562"/>
                <a:gridCol w="2976562"/>
                <a:gridCol w="2976562"/>
              </a:tblGrid>
              <a:tr h="1017985">
                <a:tc>
                  <a:txBody>
                    <a:bodyPr/>
                    <a:lstStyle/>
                    <a:p>
                      <a:endParaRPr lang="pt-BR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2019</a:t>
                      </a:r>
                      <a:endParaRPr lang="pt-BR" sz="24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*2020</a:t>
                      </a:r>
                      <a:endParaRPr lang="pt-BR" sz="24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</a:tr>
              <a:tr h="101798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RECEITA</a:t>
                      </a:r>
                      <a:endParaRPr lang="pt-BR" sz="20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1.201.267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1.560.000</a:t>
                      </a:r>
                      <a:endParaRPr lang="pt-BR" sz="2000" b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1798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CUSTOS</a:t>
                      </a:r>
                      <a:endParaRPr lang="pt-BR" sz="20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C1A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1.304.000</a:t>
                      </a:r>
                    </a:p>
                  </a:txBody>
                  <a:tcPr marL="0" marR="0" marT="0" marB="0" anchor="ctr">
                    <a:solidFill>
                      <a:srgbClr val="EAC1A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1.260.000</a:t>
                      </a:r>
                      <a:endParaRPr lang="pt-BR" sz="2000" b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C1AA"/>
                    </a:solidFill>
                  </a:tcPr>
                </a:tc>
              </a:tr>
              <a:tr h="101798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RESULTADO</a:t>
                      </a:r>
                      <a:endParaRPr lang="pt-BR" sz="24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b="1" u="none" strike="noStrike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(102.000)</a:t>
                      </a:r>
                      <a:endParaRPr lang="pt-BR" sz="2400" b="1" u="none" strike="noStrike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b="1" u="none" strike="noStrike" kern="1200" dirty="0" smtClean="0">
                          <a:solidFill>
                            <a:srgbClr val="008C50"/>
                          </a:solidFill>
                          <a:latin typeface="+mj-lt"/>
                          <a:ea typeface="+mn-ea"/>
                          <a:cs typeface="+mn-cs"/>
                        </a:rPr>
                        <a:t>300.000</a:t>
                      </a:r>
                      <a:endParaRPr lang="pt-BR" sz="2400" b="1" u="none" strike="noStrike" kern="1200" dirty="0">
                        <a:solidFill>
                          <a:srgbClr val="008C5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14362" name="Retângulo 11"/>
          <p:cNvSpPr>
            <a:spLocks noChangeArrowheads="1"/>
          </p:cNvSpPr>
          <p:nvPr/>
        </p:nvSpPr>
        <p:spPr bwMode="auto">
          <a:xfrm>
            <a:off x="471506" y="2000250"/>
            <a:ext cx="3000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smtClean="0">
                <a:solidFill>
                  <a:srgbClr val="008C50"/>
                </a:solidFill>
                <a:latin typeface="Trebuchet MS" pitchFamily="34" charset="0"/>
                <a:cs typeface="Arial" pitchFamily="34" charset="0"/>
              </a:rPr>
              <a:t>BPO</a:t>
            </a:r>
            <a:endParaRPr lang="pt-BR" sz="20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63" name="CaixaDeTexto 16"/>
          <p:cNvSpPr txBox="1">
            <a:spLocks noChangeArrowheads="1"/>
          </p:cNvSpPr>
          <p:nvPr/>
        </p:nvSpPr>
        <p:spPr bwMode="auto">
          <a:xfrm>
            <a:off x="8411109" y="5746750"/>
            <a:ext cx="10615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i="1" smtClean="0">
                <a:solidFill>
                  <a:prstClr val="black"/>
                </a:solidFill>
              </a:rPr>
              <a:t>*Previsão</a:t>
            </a:r>
          </a:p>
        </p:txBody>
      </p:sp>
    </p:spTree>
    <p:extLst>
      <p:ext uri="{BB962C8B-B14F-4D97-AF65-F5344CB8AC3E}">
        <p14:creationId xmlns:p14="http://schemas.microsoft.com/office/powerpoint/2010/main" val="59216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8401050" y="5572125"/>
            <a:ext cx="2143125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Título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400175" y="201615"/>
            <a:ext cx="8969375" cy="12461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altLang="pt-BR" sz="36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ROI – PROJETO BPO SEGUROS</a:t>
            </a:r>
            <a:endParaRPr lang="pt-BR" altLang="pt-BR" sz="3600" b="1" cap="all" dirty="0">
              <a:solidFill>
                <a:srgbClr val="ACD248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328738" y="1571625"/>
          <a:ext cx="8929688" cy="2928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44"/>
                <a:gridCol w="4464844"/>
              </a:tblGrid>
              <a:tr h="488156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rgbClr val="008C50"/>
                          </a:solidFill>
                        </a:rPr>
                        <a:t>ROI</a:t>
                      </a:r>
                      <a:endParaRPr lang="pt-BR" sz="1600" dirty="0">
                        <a:solidFill>
                          <a:srgbClr val="008C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2017 / 2018 / 2019</a:t>
                      </a:r>
                      <a:endParaRPr lang="pt-BR" sz="2000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47920"/>
                    </a:solidFill>
                  </a:tcPr>
                </a:tc>
              </a:tr>
              <a:tr h="48815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Investimento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C1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(480.000)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C1AA"/>
                    </a:solidFill>
                  </a:tcPr>
                </a:tc>
              </a:tr>
              <a:tr h="48815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Período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Negativo</a:t>
                      </a:r>
                    </a:p>
                  </a:txBody>
                  <a:tcPr marL="0" marR="0" marT="0" marB="0" anchor="ctr">
                    <a:solidFill>
                      <a:srgbClr val="EAC1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(223.645)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C1AA"/>
                    </a:solidFill>
                  </a:tcPr>
                </a:tc>
              </a:tr>
              <a:tr h="48815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Total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C1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(703.645)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C1AA"/>
                    </a:solidFill>
                  </a:tcPr>
                </a:tc>
              </a:tr>
              <a:tr h="48815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Resultado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2019 (+)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120.913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815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Saldo 2019 (-)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EAC1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(582.733)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EAC1A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328738" y="4714911"/>
          <a:ext cx="8929688" cy="1465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44"/>
                <a:gridCol w="4464844"/>
              </a:tblGrid>
              <a:tr h="48842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ROI</a:t>
                      </a:r>
                      <a:endParaRPr lang="pt-BR" sz="20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44" marB="457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2020</a:t>
                      </a:r>
                      <a:r>
                        <a:rPr lang="pt-BR" sz="2000" b="1" u="none" strike="noStrike" kern="1200" baseline="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/ 2021</a:t>
                      </a:r>
                      <a:endParaRPr lang="pt-BR" sz="20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47920"/>
                    </a:solidFill>
                  </a:tcPr>
                </a:tc>
              </a:tr>
              <a:tr h="48842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Resultado Previsto/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mês (+)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25.000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</a:tr>
              <a:tr h="48842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 ROI em Meses 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8C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= 23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8C50"/>
                    </a:solidFill>
                  </a:tcPr>
                </a:tc>
              </a:tr>
            </a:tbl>
          </a:graphicData>
        </a:graphic>
      </p:graphicFrame>
      <p:sp>
        <p:nvSpPr>
          <p:cNvPr id="12" name="Seta em curva para a esquerda 11"/>
          <p:cNvSpPr/>
          <p:nvPr/>
        </p:nvSpPr>
        <p:spPr>
          <a:xfrm flipH="1" flipV="1">
            <a:off x="6900863" y="4071946"/>
            <a:ext cx="571500" cy="15001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0739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ítulo 1">
            <a:extLst>
              <a:ext uri="{FF2B5EF4-FFF2-40B4-BE49-F238E27FC236}">
                <a16:creationId xmlns:a16="http://schemas.microsoft.com/office/drawing/2014/main" xmlns="" id="{E9A38118-D7C6-4434-8759-385077874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67248"/>
            <a:ext cx="10801350" cy="1225848"/>
          </a:xfrm>
        </p:spPr>
        <p:txBody>
          <a:bodyPr>
            <a:normAutofit fontScale="90000"/>
          </a:bodyPr>
          <a:lstStyle/>
          <a:p>
            <a:r>
              <a:rPr lang="pt-BR" altLang="pt-BR" sz="4000" dirty="0">
                <a:solidFill>
                  <a:schemeClr val="bg1"/>
                </a:solidFill>
                <a:latin typeface="Unimed Slab" panose="00000500000000000000" pitchFamily="50" charset="0"/>
                <a:cs typeface="Arial" panose="020B0604020202020204" pitchFamily="34" charset="0"/>
              </a:rPr>
              <a:t/>
            </a:r>
            <a:br>
              <a:rPr lang="pt-BR" altLang="pt-BR" sz="4000" dirty="0">
                <a:solidFill>
                  <a:schemeClr val="bg1"/>
                </a:solidFill>
                <a:latin typeface="Unimed Slab" panose="00000500000000000000" pitchFamily="50" charset="0"/>
                <a:cs typeface="Arial" panose="020B0604020202020204" pitchFamily="34" charset="0"/>
              </a:rPr>
            </a:br>
            <a:r>
              <a:rPr lang="pt-BR" altLang="pt-BR" sz="5300" cap="all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balancete jan a OUT</a:t>
            </a:r>
            <a:br>
              <a:rPr lang="pt-BR" altLang="pt-BR" sz="5300" cap="all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sz="2700" b="1" cap="all" dirty="0">
                <a:solidFill>
                  <a:srgbClr val="FFFF00"/>
                </a:solidFill>
                <a:cs typeface="Arial" panose="020B0604020202020204" pitchFamily="34" charset="0"/>
              </a:rPr>
              <a:t>DR. Sergio paschoalick </a:t>
            </a:r>
            <a:r>
              <a:rPr lang="pt-BR" altLang="pt-BR" sz="2700" b="1" cap="all" dirty="0" err="1">
                <a:solidFill>
                  <a:srgbClr val="FFFF00"/>
                </a:solidFill>
                <a:cs typeface="Arial" panose="020B0604020202020204" pitchFamily="34" charset="0"/>
              </a:rPr>
              <a:t>catherino</a:t>
            </a:r>
            <a:endParaRPr lang="pt-BR" altLang="pt-BR" sz="2700" b="1" cap="all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7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EDA5DD9-52EC-46FB-9BAC-874801677091}"/>
              </a:ext>
            </a:extLst>
          </p:cNvPr>
          <p:cNvSpPr txBox="1">
            <a:spLocks/>
          </p:cNvSpPr>
          <p:nvPr/>
        </p:nvSpPr>
        <p:spPr>
          <a:xfrm>
            <a:off x="432123" y="201029"/>
            <a:ext cx="9433048" cy="1246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36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Projeto coração</a:t>
            </a:r>
            <a:endParaRPr lang="pt-BR" altLang="pt-BR" sz="3600" b="1" cap="all" dirty="0">
              <a:solidFill>
                <a:srgbClr val="ACD248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792726"/>
              </p:ext>
            </p:extLst>
          </p:nvPr>
        </p:nvGraphicFramePr>
        <p:xfrm>
          <a:off x="178395" y="1412776"/>
          <a:ext cx="10406850" cy="53557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91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5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56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54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54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56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332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332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7332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7332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7332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7332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58734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RESULTADO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FEV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</a:t>
                      </a: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ACUMU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LADO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53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400" u="none" strike="noStrike" kern="1200" dirty="0" smtClean="0"/>
                    </a:p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 smtClean="0"/>
                        <a:t>Receita Mensal Bruta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948.111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956.415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963.836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938.590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1.153.823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937.908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937.113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1.878.953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932.896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endParaRPr lang="pt-BR" sz="12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1.018.304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pt-BR" sz="12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10.665.948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53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Receita Custo Operacional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328.420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208.793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169.663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142.085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448.554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2.323.171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910.565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1.112.436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366.888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endParaRPr lang="pt-BR" sz="12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724.856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12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6.735.431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13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/>
                        <a:t>(-) Gastos </a:t>
                      </a:r>
                      <a:r>
                        <a:rPr lang="pt-BR" sz="1400" u="none" strike="noStrike" kern="1200" dirty="0" smtClean="0"/>
                        <a:t>Op. Diretos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1.056.208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1.176.473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1.339.909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1.219.012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1.636.955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3.500.887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1.569.156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1.913.468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1.065.549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endParaRPr lang="pt-BR" sz="12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1.812.780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pt-BR" sz="12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16.290.397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53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/>
                        <a:t>(-) </a:t>
                      </a:r>
                      <a:r>
                        <a:rPr lang="pt-BR" sz="1400" u="none" strike="noStrike" kern="1200" dirty="0" smtClean="0"/>
                        <a:t>Assistência</a:t>
                      </a:r>
                      <a:r>
                        <a:rPr lang="pt-BR" sz="1400" u="none" strike="noStrike" kern="1200" baseline="0" dirty="0" smtClean="0"/>
                        <a:t> </a:t>
                      </a:r>
                      <a:r>
                        <a:rPr lang="pt-BR" sz="1400" u="none" strike="noStrike" kern="1200" dirty="0" smtClean="0"/>
                        <a:t>Tec</a:t>
                      </a:r>
                      <a:r>
                        <a:rPr lang="pt-BR" sz="1400" u="none" strike="noStrike" kern="1200" dirty="0"/>
                        <a:t>. Educ. Social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59.531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58.583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60.186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68.769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79.128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78.142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90.801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78.212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73.452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</a:t>
                      </a:r>
                      <a:endParaRPr lang="pt-BR" sz="12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77.207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endParaRPr lang="pt-BR" sz="12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724.011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097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/>
                        <a:t>(+) Outras Receitas </a:t>
                      </a:r>
                      <a:r>
                        <a:rPr lang="pt-BR" sz="1400" u="none" strike="noStrike" kern="1200" dirty="0" smtClean="0"/>
                        <a:t>Op.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7.804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14.443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3.983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21.720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4.566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34.894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2.869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7.775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659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526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endParaRPr lang="pt-BR" sz="12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99.239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53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/>
                        <a:t>(+/-) </a:t>
                      </a:r>
                      <a:r>
                        <a:rPr lang="pt-BR" sz="1400" u="none" strike="noStrike" kern="1200" dirty="0" smtClean="0"/>
                        <a:t>Resultado</a:t>
                      </a:r>
                      <a:r>
                        <a:rPr lang="pt-BR" sz="1400" u="none" strike="noStrike" kern="1200" baseline="0" dirty="0" smtClean="0"/>
                        <a:t> </a:t>
                      </a:r>
                      <a:r>
                        <a:rPr lang="pt-BR" sz="1400" u="none" strike="noStrike" kern="1200" dirty="0" smtClean="0"/>
                        <a:t>Não </a:t>
                      </a:r>
                      <a:r>
                        <a:rPr lang="pt-BR" sz="1400" u="none" strike="noStrike" kern="1200" dirty="0"/>
                        <a:t>operacional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215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215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215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3.105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744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215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215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215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58.432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36.898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12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100.469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53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 smtClean="0"/>
                        <a:t>(+) Reversão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baseline="0" dirty="0" smtClean="0"/>
                        <a:t> </a:t>
                      </a:r>
                      <a:r>
                        <a:rPr lang="pt-BR" sz="1400" u="none" strike="noStrike" kern="1200" dirty="0" smtClean="0"/>
                        <a:t>Assis. Tec. Edu. Social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59.531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58.583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60.186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68.769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79.128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78.142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90.801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78.212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73.452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12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77.207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724.011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41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pt-BR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228.342 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3.393 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 (202.213</a:t>
                      </a:r>
                      <a:r>
                        <a:rPr lang="pt-BR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pt-BR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113.513)</a:t>
                      </a: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pt-BR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29.268)</a:t>
                      </a: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pt-BR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204.698)</a:t>
                      </a: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281.606 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1.085.911 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293.325 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pt-BR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32.196)</a:t>
                      </a: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1.310.690 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1030">
                <a:tc>
                  <a:txBody>
                    <a:bodyPr/>
                    <a:lstStyle/>
                    <a:p>
                      <a:pPr algn="ctr" fontAlgn="ctr"/>
                      <a:endParaRPr lang="pt-BR" sz="5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300" b="1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1" marR="11251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300" b="1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" b="1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300" b="1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300" b="1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300" b="1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300" b="1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300" b="1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400" b="1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400" b="1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400" b="1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893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pt-BR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(23.134)</a:t>
                      </a:r>
                      <a:endParaRPr lang="pt-BR" sz="11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(7.619)</a:t>
                      </a:r>
                      <a:endParaRPr lang="pt-BR" sz="11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361.566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70.285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382.060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343.017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(56.547)</a:t>
                      </a:r>
                      <a:endParaRPr lang="pt-BR" sz="11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181.676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225.414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75.514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1.552.232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30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ítulo 1">
            <a:extLst>
              <a:ext uri="{FF2B5EF4-FFF2-40B4-BE49-F238E27FC236}">
                <a16:creationId xmlns:a16="http://schemas.microsoft.com/office/drawing/2014/main" xmlns="" id="{E9A38118-D7C6-4434-8759-385077874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24944"/>
            <a:ext cx="10801350" cy="122584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altLang="pt-BR" sz="4000" dirty="0">
                <a:solidFill>
                  <a:schemeClr val="bg1"/>
                </a:solidFill>
                <a:latin typeface="Unimed Slab" panose="00000500000000000000" pitchFamily="50" charset="0"/>
                <a:cs typeface="Arial" panose="020B0604020202020204" pitchFamily="34" charset="0"/>
              </a:rPr>
              <a:t/>
            </a:r>
            <a:br>
              <a:rPr lang="pt-BR" altLang="pt-BR" sz="4000" dirty="0">
                <a:solidFill>
                  <a:schemeClr val="bg1"/>
                </a:solidFill>
                <a:latin typeface="Unimed Slab" panose="00000500000000000000" pitchFamily="50" charset="0"/>
                <a:cs typeface="Arial" panose="020B0604020202020204" pitchFamily="34" charset="0"/>
              </a:rPr>
            </a:br>
            <a:r>
              <a:rPr lang="pt-BR" altLang="pt-BR" sz="5300" cap="all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ata conselho fiscal</a:t>
            </a:r>
            <a:r>
              <a:rPr lang="pt-BR" altLang="pt-BR" sz="5300" cap="all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5300" cap="all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sz="2700" b="1" cap="all" dirty="0">
                <a:solidFill>
                  <a:srgbClr val="FFFF00"/>
                </a:solidFill>
                <a:cs typeface="Arial" panose="020B0604020202020204" pitchFamily="34" charset="0"/>
              </a:rPr>
              <a:t>DR. Miguel Villa nova Soeiro filho</a:t>
            </a:r>
          </a:p>
        </p:txBody>
      </p:sp>
    </p:spTree>
    <p:extLst>
      <p:ext uri="{BB962C8B-B14F-4D97-AF65-F5344CB8AC3E}">
        <p14:creationId xmlns:p14="http://schemas.microsoft.com/office/powerpoint/2010/main" val="253692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869334" y="4797152"/>
            <a:ext cx="1715918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EDA5DD9-52EC-46FB-9BAC-874801677091}"/>
              </a:ext>
            </a:extLst>
          </p:cNvPr>
          <p:cNvSpPr txBox="1">
            <a:spLocks/>
          </p:cNvSpPr>
          <p:nvPr/>
        </p:nvSpPr>
        <p:spPr>
          <a:xfrm>
            <a:off x="432123" y="201029"/>
            <a:ext cx="9433048" cy="1246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36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Projeto coração</a:t>
            </a:r>
          </a:p>
          <a:p>
            <a:pPr algn="ctr"/>
            <a:r>
              <a:rPr lang="pt-BR" altLang="pt-BR" sz="1800" b="1" cap="all" dirty="0" smtClean="0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EVOLUÇÃO jan a out 2018/2019</a:t>
            </a:r>
            <a:endParaRPr lang="pt-BR" altLang="pt-BR" sz="1800" b="1" cap="all" dirty="0">
              <a:solidFill>
                <a:srgbClr val="FFFF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39906" y="2118194"/>
            <a:ext cx="81657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25%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160186" y="2483604"/>
            <a:ext cx="81657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30%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9" name="Seta para cima 8"/>
          <p:cNvSpPr/>
          <p:nvPr/>
        </p:nvSpPr>
        <p:spPr>
          <a:xfrm>
            <a:off x="5245227" y="2064912"/>
            <a:ext cx="595416" cy="369332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344893" y="2551548"/>
            <a:ext cx="1020713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-16%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1" name="Seta para cima 10"/>
          <p:cNvSpPr/>
          <p:nvPr/>
        </p:nvSpPr>
        <p:spPr>
          <a:xfrm rot="10800000">
            <a:off x="7515010" y="2132856"/>
            <a:ext cx="595416" cy="369332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12" name="Seta para cima 11"/>
          <p:cNvSpPr/>
          <p:nvPr/>
        </p:nvSpPr>
        <p:spPr>
          <a:xfrm>
            <a:off x="2750464" y="1700809"/>
            <a:ext cx="595416" cy="369332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prstClr val="black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584269" y="6192688"/>
            <a:ext cx="8058595" cy="54868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- 16% Resultado por aumento quantitativo de procedimentos e cirurgias congênitas!</a:t>
            </a: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169819"/>
              </p:ext>
            </p:extLst>
          </p:nvPr>
        </p:nvGraphicFramePr>
        <p:xfrm>
          <a:off x="144091" y="2952786"/>
          <a:ext cx="10009112" cy="2816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296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EDA5DD9-52EC-46FB-9BAC-874801677091}"/>
              </a:ext>
            </a:extLst>
          </p:cNvPr>
          <p:cNvSpPr txBox="1">
            <a:spLocks/>
          </p:cNvSpPr>
          <p:nvPr/>
        </p:nvSpPr>
        <p:spPr>
          <a:xfrm>
            <a:off x="432123" y="201029"/>
            <a:ext cx="9433048" cy="1246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36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Auditoria médica</a:t>
            </a:r>
            <a:endParaRPr lang="pt-BR" altLang="pt-BR" sz="3600" b="1" cap="all" dirty="0">
              <a:solidFill>
                <a:srgbClr val="ACD248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877771"/>
              </p:ext>
            </p:extLst>
          </p:nvPr>
        </p:nvGraphicFramePr>
        <p:xfrm>
          <a:off x="216099" y="1412776"/>
          <a:ext cx="10297144" cy="3708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04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6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23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65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23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81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235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235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1658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9360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51712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RES. PARCIAL</a:t>
                      </a: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FEV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ACUMU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LADO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Receita Operacional Bruta</a:t>
                      </a:r>
                    </a:p>
                  </a:txBody>
                  <a:tcPr marL="11251" marR="1125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308.370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304.533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249.645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246.289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261.899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329.100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317.124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285.167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309.556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369.138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12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2.980.820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(-) Deduções da Receita Bruta</a:t>
                      </a:r>
                    </a:p>
                  </a:txBody>
                  <a:tcPr marL="11251" marR="1125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16.982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17.035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13.687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13.251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14.480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18.268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17.552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17.123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17.244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20.080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165.703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91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(-) Gastos Operacionais Diretos</a:t>
                      </a:r>
                    </a:p>
                  </a:txBody>
                  <a:tcPr marL="11251" marR="11251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247.570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242.091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240.626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233.573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216.629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223.433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278.012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237.169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257.810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257.750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 fontAlgn="ctr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2.434.663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5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43.818 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45.407 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800" b="1" u="none" strike="noStrike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4.668</a:t>
                      </a:r>
                      <a:r>
                        <a:rPr lang="pt-BR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800" b="1" u="none" strike="noStrike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535)</a:t>
                      </a: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30.791 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87.399 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21.560 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30.875 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34.502 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91.308 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380.455 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7386">
                <a:tc gridSpan="1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800" b="1" u="none" strike="noStrike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55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800" b="1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5.157 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13.175 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1.415 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pt-BR" sz="1800" b="1" u="none" strike="noStrike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(5.479)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17.792 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7.011 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35.153 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43.998 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2.474 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10.437 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131.133 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144091" y="5766391"/>
            <a:ext cx="10441160" cy="830997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chemeClr val="bg1"/>
                </a:solidFill>
              </a:rPr>
              <a:t>60% Despesas Administrativas da UCBS</a:t>
            </a:r>
            <a:endParaRPr lang="pt-BR" sz="2800" dirty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chemeClr val="bg1"/>
                </a:solidFill>
              </a:rPr>
              <a:t>  ALOCADAS NA </a:t>
            </a:r>
            <a:r>
              <a:rPr lang="pt-BR" sz="2400" dirty="0" smtClean="0">
                <a:solidFill>
                  <a:schemeClr val="bg1"/>
                </a:solidFill>
              </a:rPr>
              <a:t>AUDITORIA MÉDICA! 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9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869334" y="4797152"/>
            <a:ext cx="1715918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1" name="Seta para cima 10"/>
          <p:cNvSpPr/>
          <p:nvPr/>
        </p:nvSpPr>
        <p:spPr>
          <a:xfrm>
            <a:off x="7226978" y="1556792"/>
            <a:ext cx="595416" cy="369332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prstClr val="white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EDA5DD9-52EC-46FB-9BAC-874801677091}"/>
              </a:ext>
            </a:extLst>
          </p:cNvPr>
          <p:cNvSpPr txBox="1">
            <a:spLocks/>
          </p:cNvSpPr>
          <p:nvPr/>
        </p:nvSpPr>
        <p:spPr>
          <a:xfrm>
            <a:off x="432123" y="201029"/>
            <a:ext cx="9433048" cy="1246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36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Auditoria médica </a:t>
            </a:r>
          </a:p>
          <a:p>
            <a:pPr algn="ctr"/>
            <a:r>
              <a:rPr lang="pt-BR" altLang="pt-BR" sz="1800" b="1" cap="all" dirty="0" smtClean="0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EVOLUÇÃO jan a out 2018/2019</a:t>
            </a:r>
            <a:endParaRPr lang="pt-BR" altLang="pt-BR" sz="1800" b="1" cap="all" dirty="0">
              <a:solidFill>
                <a:srgbClr val="FFFF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987345" y="2262209"/>
            <a:ext cx="81657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prstClr val="white"/>
                </a:solidFill>
              </a:rPr>
              <a:t>23%</a:t>
            </a:r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184669" y="2483604"/>
            <a:ext cx="81657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prstClr val="white"/>
                </a:solidFill>
              </a:rPr>
              <a:t>13%</a:t>
            </a:r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9" name="Seta para cima 8"/>
          <p:cNvSpPr/>
          <p:nvPr/>
        </p:nvSpPr>
        <p:spPr>
          <a:xfrm>
            <a:off x="5269710" y="2064912"/>
            <a:ext cx="595416" cy="369332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prstClr val="white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056859" y="1975484"/>
            <a:ext cx="1020713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prstClr val="white"/>
                </a:solidFill>
              </a:rPr>
              <a:t>115%</a:t>
            </a:r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12" name="Seta para cima 11"/>
          <p:cNvSpPr/>
          <p:nvPr/>
        </p:nvSpPr>
        <p:spPr>
          <a:xfrm>
            <a:off x="3097903" y="1844824"/>
            <a:ext cx="595416" cy="369332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prstClr val="black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584269" y="6192688"/>
            <a:ext cx="8058595" cy="54868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Evolução positiva adesão novos clientes – Unimed Fortaleza, Cuiabá, </a:t>
            </a:r>
            <a:r>
              <a:rPr lang="pt-BR" dirty="0" err="1" smtClean="0"/>
              <a:t>Benner</a:t>
            </a:r>
            <a:r>
              <a:rPr lang="pt-BR" dirty="0" smtClean="0"/>
              <a:t> e ampliação dos escopos a clientes atuais e DEMANDA Junta  Médica.  </a:t>
            </a:r>
            <a:endParaRPr lang="pt-BR" dirty="0"/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378152"/>
              </p:ext>
            </p:extLst>
          </p:nvPr>
        </p:nvGraphicFramePr>
        <p:xfrm>
          <a:off x="432124" y="2996952"/>
          <a:ext cx="963764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803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EDA5DD9-52EC-46FB-9BAC-874801677091}"/>
              </a:ext>
            </a:extLst>
          </p:cNvPr>
          <p:cNvSpPr txBox="1">
            <a:spLocks/>
          </p:cNvSpPr>
          <p:nvPr/>
        </p:nvSpPr>
        <p:spPr>
          <a:xfrm>
            <a:off x="432123" y="201029"/>
            <a:ext cx="9433048" cy="1246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36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Gestão de conteúdo</a:t>
            </a:r>
            <a:endParaRPr lang="pt-BR" altLang="pt-BR" sz="3600" b="1" cap="all" dirty="0">
              <a:solidFill>
                <a:srgbClr val="ACD248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078063"/>
              </p:ext>
            </p:extLst>
          </p:nvPr>
        </p:nvGraphicFramePr>
        <p:xfrm>
          <a:off x="138498" y="1412780"/>
          <a:ext cx="10339207" cy="38912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6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56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01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91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63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91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596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2762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200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3334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4091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91098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5631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RESULTADO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FEV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ACUMU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LADO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0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Receita </a:t>
                      </a:r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Op. Bruta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endParaRPr lang="pt-BR" sz="14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467.521 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14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498.688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491.624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593.300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530.124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endParaRPr lang="pt-BR" sz="14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517.955 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endParaRPr lang="pt-BR" sz="14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570.081 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endParaRPr lang="pt-BR" sz="14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599.593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680.974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634.717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5.584.578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67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(-) Deduções da Receita Bruta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endParaRPr lang="pt-BR" sz="14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29.026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endParaRPr lang="pt-BR" sz="14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30.483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29.916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38.504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30.247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endParaRPr lang="pt-BR" sz="14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31.985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endParaRPr lang="pt-BR" sz="14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35.643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endParaRPr lang="pt-BR" sz="14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36.944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45.675 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41.190 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349.613 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0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(-) Gastos </a:t>
                      </a:r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Op. Diretos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endParaRPr lang="pt-BR" sz="14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370.995 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14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361.877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393.500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419.404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416.226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endParaRPr lang="pt-BR" sz="14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428.638 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endParaRPr lang="pt-BR" sz="14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434.782 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endParaRPr lang="pt-BR" sz="14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446.419 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479.660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pt-BR" sz="14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461.625 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4.213.127 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0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(+) </a:t>
                      </a:r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Resultado </a:t>
                      </a:r>
                      <a:endParaRPr lang="pt-BR" sz="14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Não Op.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endParaRPr lang="pt-BR" sz="14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1.124 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endParaRPr lang="pt-BR" sz="14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1.121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1.081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1.189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1.091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endParaRPr lang="pt-BR" sz="14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1.081 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endParaRPr lang="pt-BR" sz="14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1.081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endParaRPr lang="pt-BR" sz="14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1.206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1.082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1.081 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11.136 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357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68.625 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107.449 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69.289 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136.581 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84.743 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58.413 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100.738 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117.437 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156.720 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132.982 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1.032.975 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8463">
                <a:tc gridSpan="1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05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62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98.923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103.876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98.629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70.689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120.859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138.959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122.648 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103.912 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134.902 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600" b="1" u="none" strike="noStrike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25.871)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967.525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3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761359"/>
              </p:ext>
            </p:extLst>
          </p:nvPr>
        </p:nvGraphicFramePr>
        <p:xfrm>
          <a:off x="641846" y="2560846"/>
          <a:ext cx="9001000" cy="3267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/>
          <p:cNvSpPr/>
          <p:nvPr/>
        </p:nvSpPr>
        <p:spPr>
          <a:xfrm>
            <a:off x="8869334" y="4797152"/>
            <a:ext cx="1715918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1" name="Seta para cima 10"/>
          <p:cNvSpPr/>
          <p:nvPr/>
        </p:nvSpPr>
        <p:spPr>
          <a:xfrm>
            <a:off x="7226978" y="1628800"/>
            <a:ext cx="595416" cy="369332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prstClr val="white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EDA5DD9-52EC-46FB-9BAC-874801677091}"/>
              </a:ext>
            </a:extLst>
          </p:cNvPr>
          <p:cNvSpPr txBox="1">
            <a:spLocks/>
          </p:cNvSpPr>
          <p:nvPr/>
        </p:nvSpPr>
        <p:spPr>
          <a:xfrm>
            <a:off x="432123" y="201029"/>
            <a:ext cx="9433048" cy="1246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36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Gestão de conteúdo</a:t>
            </a:r>
          </a:p>
          <a:p>
            <a:pPr algn="ctr"/>
            <a:r>
              <a:rPr lang="pt-BR" altLang="pt-BR" sz="1800" b="1" cap="all" dirty="0" smtClean="0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EVOLUÇÃO jan a out 2018/2019</a:t>
            </a:r>
            <a:endParaRPr lang="pt-BR" altLang="pt-BR" sz="1800" b="1" cap="all" dirty="0">
              <a:solidFill>
                <a:srgbClr val="FFFF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711914" y="2262209"/>
            <a:ext cx="81657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prstClr val="white"/>
                </a:solidFill>
              </a:rPr>
              <a:t>38%</a:t>
            </a:r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96637" y="1907540"/>
            <a:ext cx="81657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prstClr val="white"/>
                </a:solidFill>
              </a:rPr>
              <a:t>47%</a:t>
            </a:r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9" name="Seta para cima 8"/>
          <p:cNvSpPr/>
          <p:nvPr/>
        </p:nvSpPr>
        <p:spPr>
          <a:xfrm>
            <a:off x="4981678" y="1488848"/>
            <a:ext cx="595416" cy="369332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prstClr val="white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056859" y="2060848"/>
            <a:ext cx="1020713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prstClr val="white"/>
                </a:solidFill>
              </a:rPr>
              <a:t>7</a:t>
            </a:r>
            <a:r>
              <a:rPr lang="pt-BR" b="1" dirty="0" smtClean="0">
                <a:solidFill>
                  <a:prstClr val="white"/>
                </a:solidFill>
              </a:rPr>
              <a:t>%</a:t>
            </a:r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12" name="Seta para cima 11"/>
          <p:cNvSpPr/>
          <p:nvPr/>
        </p:nvSpPr>
        <p:spPr>
          <a:xfrm>
            <a:off x="2822472" y="1844824"/>
            <a:ext cx="595416" cy="369332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prstClr val="black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584269" y="6192688"/>
            <a:ext cx="8058595" cy="54868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FILIAL LAPA PROJETO BPO  </a:t>
            </a:r>
            <a:r>
              <a:rPr lang="pt-BR" dirty="0" smtClean="0"/>
              <a:t>COM </a:t>
            </a:r>
            <a:r>
              <a:rPr lang="pt-BR" dirty="0" smtClean="0"/>
              <a:t>DESPESAS CONTÁBEIS A PARTIR DE OUT/2018</a:t>
            </a:r>
          </a:p>
          <a:p>
            <a:pPr algn="ctr"/>
            <a:r>
              <a:rPr lang="pt-BR" dirty="0" smtClean="0"/>
              <a:t> atingiu ponto de equilíbrio 2019 com evolução do resultado.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182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8869334" y="4797152"/>
            <a:ext cx="1715918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EDA5DD9-52EC-46FB-9BAC-874801677091}"/>
              </a:ext>
            </a:extLst>
          </p:cNvPr>
          <p:cNvSpPr txBox="1">
            <a:spLocks/>
          </p:cNvSpPr>
          <p:nvPr/>
        </p:nvSpPr>
        <p:spPr>
          <a:xfrm>
            <a:off x="432123" y="201029"/>
            <a:ext cx="9433048" cy="1246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36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Atos complementares</a:t>
            </a:r>
            <a:endParaRPr lang="pt-BR" altLang="pt-BR" sz="3600" b="1" cap="all" dirty="0">
              <a:solidFill>
                <a:srgbClr val="ACD248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7892"/>
              </p:ext>
            </p:extLst>
          </p:nvPr>
        </p:nvGraphicFramePr>
        <p:xfrm>
          <a:off x="207717" y="1412776"/>
          <a:ext cx="10457392" cy="29172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70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91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26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26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26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26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026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260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0260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6433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6433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96433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42773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RESULTADO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FEV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ACUMU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LADO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243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(+/-) </a:t>
                      </a:r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Resultado </a:t>
                      </a:r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Não </a:t>
                      </a:r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operacional</a:t>
                      </a:r>
                    </a:p>
                  </a:txBody>
                  <a:tcPr marL="11165" marR="11165" marT="945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8.198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3.250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4.518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5.046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6.083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7.330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7.709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6.746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8.588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63.297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921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8.198</a:t>
                      </a: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3.250</a:t>
                      </a: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4.518</a:t>
                      </a: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5.046</a:t>
                      </a: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5.829</a:t>
                      </a: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6.083</a:t>
                      </a: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7.330</a:t>
                      </a: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7.709</a:t>
                      </a: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6.746</a:t>
                      </a: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8.588</a:t>
                      </a: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63.297</a:t>
                      </a: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041">
                <a:tc gridSpan="1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921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1.704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2.075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1.752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1.995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2.197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2.016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2.299 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2.487 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2.387 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7.221 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26.133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921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3" name="Retângulo de cantos arredondados 12"/>
          <p:cNvSpPr/>
          <p:nvPr/>
        </p:nvSpPr>
        <p:spPr>
          <a:xfrm>
            <a:off x="1440253" y="4721562"/>
            <a:ext cx="8058595" cy="54868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Evolução por aumento de aplicações financeiras em 2019 – maior rendimento!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142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425011" y="4149080"/>
            <a:ext cx="2160240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EDA5DD9-52EC-46FB-9BAC-874801677091}"/>
              </a:ext>
            </a:extLst>
          </p:cNvPr>
          <p:cNvSpPr txBox="1">
            <a:spLocks/>
          </p:cNvSpPr>
          <p:nvPr/>
        </p:nvSpPr>
        <p:spPr>
          <a:xfrm>
            <a:off x="432123" y="201029"/>
            <a:ext cx="9433048" cy="1246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36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consolidado</a:t>
            </a:r>
            <a:endParaRPr lang="pt-BR" altLang="pt-BR" sz="3600" b="1" cap="all" dirty="0">
              <a:solidFill>
                <a:srgbClr val="ACD248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171171"/>
              </p:ext>
            </p:extLst>
          </p:nvPr>
        </p:nvGraphicFramePr>
        <p:xfrm>
          <a:off x="153918" y="1412776"/>
          <a:ext cx="10647451" cy="4392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53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52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2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1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04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76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288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6249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8694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98694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5506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RESULTADO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FEV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ACUMU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LADO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159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 Receita Líquida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2.052.422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1.968.429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1.874.768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1.920.263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2.394.401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4.108.134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2.734.882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3.876.149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2.290.313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2.747.015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25.966.777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159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(-) Gastos Op. Diretos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1.674.773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1.780.441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1.974.036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1.871.989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2.269.810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4.152.957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2.281.950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2.597.056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1.803.019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2.532.155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22.938.186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(-) </a:t>
                      </a:r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Assistência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Técnica Educacional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59.531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58.583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60.186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68.769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79.128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78.142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90.801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78.212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73.452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77.207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724.011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(+) Outras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Receitas Operacionais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7.804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14.443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3.983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21.720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4.566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34.895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2.871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7.775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659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526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99.240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473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(+) Resultado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Não Operacional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9.537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4.585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5.814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9.340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7.664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7.379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8.626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9.130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66.260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46.567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174.902 </a:t>
                      </a:r>
                      <a:endParaRPr lang="pt-BR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120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65" marR="11165" marT="9452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289.451 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100.916 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193.260)</a:t>
                      </a: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41.190)</a:t>
                      </a: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12.966 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130.946)</a:t>
                      </a: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320.433 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1.163.720 </a:t>
                      </a: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417.842 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123.475 </a:t>
                      </a: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2.063.407 </a:t>
                      </a: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66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869334" y="1405550"/>
            <a:ext cx="1715918" cy="533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EDA5DD9-52EC-46FB-9BAC-874801677091}"/>
              </a:ext>
            </a:extLst>
          </p:cNvPr>
          <p:cNvSpPr txBox="1">
            <a:spLocks/>
          </p:cNvSpPr>
          <p:nvPr/>
        </p:nvSpPr>
        <p:spPr>
          <a:xfrm>
            <a:off x="432123" y="201029"/>
            <a:ext cx="9433048" cy="1246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36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Consolidado</a:t>
            </a:r>
          </a:p>
          <a:p>
            <a:pPr algn="ctr"/>
            <a:r>
              <a:rPr lang="pt-BR" altLang="pt-BR" sz="1800" b="1" cap="all" dirty="0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EVOLUÇÃO jan a </a:t>
            </a:r>
            <a:r>
              <a:rPr lang="pt-BR" altLang="pt-BR" sz="1800" b="1" cap="all" dirty="0" smtClean="0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OUT </a:t>
            </a:r>
            <a:r>
              <a:rPr lang="pt-BR" altLang="pt-BR" sz="1800" b="1" cap="all" dirty="0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2018/2019</a:t>
            </a:r>
          </a:p>
          <a:p>
            <a:pPr algn="ctr"/>
            <a:endParaRPr lang="pt-BR" altLang="pt-BR" sz="1800" b="1" cap="all" dirty="0">
              <a:solidFill>
                <a:srgbClr val="ACD248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791010"/>
              </p:ext>
            </p:extLst>
          </p:nvPr>
        </p:nvGraphicFramePr>
        <p:xfrm>
          <a:off x="669923" y="1412779"/>
          <a:ext cx="9051232" cy="52038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7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63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63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44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71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704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CONSOLIDADO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1" marR="11251" marT="9525" marB="0" anchor="ctr">
                    <a:solidFill>
                      <a:srgbClr val="008B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1" marR="11251" marT="9525" marB="0" anchor="ctr">
                    <a:solidFill>
                      <a:srgbClr val="008B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1" marR="11251" marT="9525" marB="0" anchor="ctr">
                    <a:solidFill>
                      <a:srgbClr val="008B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EVOLUÇÃO</a:t>
                      </a:r>
                      <a:endParaRPr lang="pt-BR" sz="1800" b="1" u="none" strike="noStrike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1" marR="11251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250">
                <a:tc v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DIFERENÇA R$</a:t>
                      </a:r>
                    </a:p>
                  </a:txBody>
                  <a:tcPr marL="11251" marR="11251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11251" marR="11251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76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SOBRAS</a:t>
                      </a:r>
                      <a:endParaRPr lang="pt-BR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1" marR="11251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2.232.127 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2.063.407 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-168.720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-8%</a:t>
                      </a:r>
                      <a:endParaRPr lang="pt-BR" sz="16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4054">
                <a:tc grid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1251" marR="11251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05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05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05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05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91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IRPJ</a:t>
                      </a:r>
                      <a:endParaRPr lang="pt-BR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1" marR="11251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(132.729)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(230.782)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-98.053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91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CSLL</a:t>
                      </a:r>
                      <a:endParaRPr lang="pt-BR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1" marR="11251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(54.982)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(90.282)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-35.299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91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Atos não Coop. Transferidos RATES</a:t>
                      </a:r>
                      <a:endParaRPr lang="pt-BR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1" marR="11251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(328.815)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(406.430)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-77.615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91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Fundo Reserva</a:t>
                      </a:r>
                      <a:endParaRPr lang="pt-BR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1" marR="11251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(216.050)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(205.992)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10.057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-5%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91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RATES</a:t>
                      </a:r>
                      <a:endParaRPr lang="pt-BR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1" marR="11251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(108.025)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(102.996)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5.029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-5%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91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Reversão RATES</a:t>
                      </a:r>
                      <a:endParaRPr lang="pt-BR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1" marR="11251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444.896 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724.011 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279.115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8218"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51" marR="11251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51" marR="11251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51" marR="11251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51" marR="11251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51" marR="11251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75296">
                <a:tc>
                  <a:txBody>
                    <a:bodyPr/>
                    <a:lstStyle/>
                    <a:p>
                      <a:pPr marL="0" algn="ctr" defTabSz="810067" rtl="0" eaLnBrk="1" fontAlgn="b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SOBRAS A</a:t>
                      </a:r>
                      <a:r>
                        <a:rPr lang="pt-BR" sz="18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DISPOSIÇÃO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1" marR="11251" marT="9525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1.836.422 </a:t>
                      </a: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1.750.935 </a:t>
                      </a:r>
                    </a:p>
                  </a:txBody>
                  <a:tcPr marL="0" marR="0" marT="0" marB="0" anchor="ctr">
                    <a:solidFill>
                      <a:srgbClr val="008B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b" latinLnBrk="0" hangingPunct="1"/>
                      <a:r>
                        <a:rPr lang="pt-BR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-85.487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b" latinLnBrk="0" hangingPunct="1"/>
                      <a:r>
                        <a:rPr lang="pt-BR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21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ítulo 1">
            <a:extLst>
              <a:ext uri="{FF2B5EF4-FFF2-40B4-BE49-F238E27FC236}">
                <a16:creationId xmlns:a16="http://schemas.microsoft.com/office/drawing/2014/main" xmlns="" id="{E9A38118-D7C6-4434-8759-385077874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67248"/>
            <a:ext cx="10801350" cy="122584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altLang="pt-BR" sz="4000" dirty="0">
                <a:solidFill>
                  <a:schemeClr val="bg1"/>
                </a:solidFill>
                <a:latin typeface="Unimed Slab" panose="00000500000000000000" pitchFamily="50" charset="0"/>
                <a:cs typeface="Arial" panose="020B0604020202020204" pitchFamily="34" charset="0"/>
              </a:rPr>
              <a:t/>
            </a:r>
            <a:br>
              <a:rPr lang="pt-BR" altLang="pt-BR" sz="4000" dirty="0">
                <a:solidFill>
                  <a:schemeClr val="bg1"/>
                </a:solidFill>
                <a:latin typeface="Unimed Slab" panose="00000500000000000000" pitchFamily="50" charset="0"/>
                <a:cs typeface="Arial" panose="020B0604020202020204" pitchFamily="34" charset="0"/>
              </a:rPr>
            </a:br>
            <a:r>
              <a:rPr lang="pt-BR" altLang="pt-BR" sz="5300" cap="all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POSIÇÃO FINANCEIRA</a:t>
            </a:r>
            <a:br>
              <a:rPr lang="pt-BR" altLang="pt-BR" sz="5300" cap="all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sz="2700" b="1" cap="all" dirty="0" smtClean="0">
                <a:solidFill>
                  <a:srgbClr val="FFFF00"/>
                </a:solidFill>
                <a:cs typeface="Arial" panose="020B0604020202020204" pitchFamily="34" charset="0"/>
              </a:rPr>
              <a:t>DR. Sergio paschoalick </a:t>
            </a:r>
            <a:r>
              <a:rPr lang="pt-BR" altLang="pt-BR" sz="2700" b="1" cap="all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catherino</a:t>
            </a:r>
            <a:endParaRPr lang="pt-BR" altLang="pt-BR" sz="1300" b="1" cap="all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0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8869334" y="1340768"/>
            <a:ext cx="1715918" cy="547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EDA5DD9-52EC-46FB-9BAC-874801677091}"/>
              </a:ext>
            </a:extLst>
          </p:cNvPr>
          <p:cNvSpPr txBox="1">
            <a:spLocks/>
          </p:cNvSpPr>
          <p:nvPr/>
        </p:nvSpPr>
        <p:spPr>
          <a:xfrm>
            <a:off x="432123" y="201029"/>
            <a:ext cx="9433048" cy="1246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36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APLICAÇÕES</a:t>
            </a:r>
          </a:p>
          <a:p>
            <a:pPr algn="ctr"/>
            <a:r>
              <a:rPr lang="pt-BR" altLang="pt-BR" sz="1800" b="1" cap="all" dirty="0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EVOLUÇÃO </a:t>
            </a:r>
            <a:r>
              <a:rPr lang="pt-BR" altLang="pt-BR" sz="1800" b="1" cap="all" dirty="0" smtClean="0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janeiro 2018 a dezembro 2019</a:t>
            </a:r>
            <a:endParaRPr lang="pt-BR" altLang="pt-BR" sz="1800" b="1" cap="all" dirty="0">
              <a:solidFill>
                <a:srgbClr val="FFFF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/>
            <a:endParaRPr lang="pt-BR" altLang="pt-BR" sz="1800" b="1" cap="all" dirty="0">
              <a:solidFill>
                <a:srgbClr val="ACD248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1209920"/>
              </p:ext>
            </p:extLst>
          </p:nvPr>
        </p:nvGraphicFramePr>
        <p:xfrm>
          <a:off x="144091" y="1455111"/>
          <a:ext cx="10585176" cy="3126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759336"/>
              </p:ext>
            </p:extLst>
          </p:nvPr>
        </p:nvGraphicFramePr>
        <p:xfrm>
          <a:off x="1152206" y="4725144"/>
          <a:ext cx="900100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2090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869334" y="1405550"/>
            <a:ext cx="1715918" cy="533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EDA5DD9-52EC-46FB-9BAC-874801677091}"/>
              </a:ext>
            </a:extLst>
          </p:cNvPr>
          <p:cNvSpPr txBox="1">
            <a:spLocks/>
          </p:cNvSpPr>
          <p:nvPr/>
        </p:nvSpPr>
        <p:spPr>
          <a:xfrm>
            <a:off x="432123" y="201029"/>
            <a:ext cx="9433048" cy="1246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36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Ata conselho fiscal 14.12.2019</a:t>
            </a:r>
            <a:endParaRPr lang="pt-BR" altLang="pt-BR" sz="3600" b="1" cap="all" dirty="0">
              <a:solidFill>
                <a:srgbClr val="ACD248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95" y="1447802"/>
            <a:ext cx="8568952" cy="524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61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8869334" y="1340768"/>
            <a:ext cx="1715918" cy="547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EDA5DD9-52EC-46FB-9BAC-874801677091}"/>
              </a:ext>
            </a:extLst>
          </p:cNvPr>
          <p:cNvSpPr txBox="1">
            <a:spLocks/>
          </p:cNvSpPr>
          <p:nvPr/>
        </p:nvSpPr>
        <p:spPr>
          <a:xfrm>
            <a:off x="432123" y="201029"/>
            <a:ext cx="9433048" cy="1246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36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RESULTADOS COOPERATIVAS CRÉDITO</a:t>
            </a:r>
            <a:endParaRPr lang="pt-BR" altLang="pt-BR" sz="1800" b="1" cap="all" dirty="0">
              <a:solidFill>
                <a:srgbClr val="ACD248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434186"/>
              </p:ext>
            </p:extLst>
          </p:nvPr>
        </p:nvGraphicFramePr>
        <p:xfrm>
          <a:off x="1084953" y="2386460"/>
          <a:ext cx="7887554" cy="27707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44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84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2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422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2683">
                <a:tc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r>
                        <a:rPr lang="pt-BR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COOPERATIVAS</a:t>
                      </a:r>
                    </a:p>
                  </a:txBody>
                  <a:tcPr marL="0" marR="0" marT="0" marB="0" anchor="ctr">
                    <a:solidFill>
                      <a:srgbClr val="008C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a OUT 2018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8C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a OUT 2019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8C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EVOLUÇÃO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2683">
                <a:tc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r>
                        <a:rPr lang="pt-BR" sz="16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SICOOB CRED SÃO PAULO</a:t>
                      </a:r>
                    </a:p>
                    <a:p>
                      <a:pPr marL="0" algn="ctr" defTabSz="810067" rtl="0" eaLnBrk="1" fontAlgn="ctr" latinLnBrk="0" hangingPunct="1"/>
                      <a:r>
                        <a:rPr lang="pt-BR" sz="16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(Vale do Paraíba)</a:t>
                      </a:r>
                      <a:endParaRPr lang="pt-BR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1.500.219 </a:t>
                      </a:r>
                      <a:endParaRPr lang="pt-BR" sz="18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567.157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(62%)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2683">
                <a:tc>
                  <a:txBody>
                    <a:bodyPr/>
                    <a:lstStyle/>
                    <a:p>
                      <a:pPr marL="0" algn="ctr" defTabSz="810067" rtl="0" eaLnBrk="1" fontAlgn="ctr" latinLnBrk="0" hangingPunct="1"/>
                      <a:r>
                        <a:rPr lang="pt-BR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UNICRED DO ESTADO DE </a:t>
                      </a:r>
                      <a:r>
                        <a:rPr lang="pt-BR" sz="16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  <a:endParaRPr lang="pt-BR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11.469.693</a:t>
                      </a:r>
                      <a:endParaRPr lang="pt-BR" sz="18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19.622.185</a:t>
                      </a:r>
                      <a:endParaRPr lang="pt-BR" sz="18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71%</a:t>
                      </a:r>
                      <a:endParaRPr lang="pt-BR" sz="18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2683">
                <a:tc>
                  <a:txBody>
                    <a:bodyPr/>
                    <a:lstStyle/>
                    <a:p>
                      <a:pPr marL="0" marR="0" indent="0" algn="ctr" defTabSz="81006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SICOOB UNICENTRO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86.766.062</a:t>
                      </a:r>
                      <a:endParaRPr lang="pt-BR" sz="18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39.375.875</a:t>
                      </a:r>
                      <a:endParaRPr lang="pt-BR" sz="18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(55%)</a:t>
                      </a:r>
                      <a:endParaRPr lang="pt-BR" sz="18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25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ítulo 1">
            <a:extLst>
              <a:ext uri="{FF2B5EF4-FFF2-40B4-BE49-F238E27FC236}">
                <a16:creationId xmlns:a16="http://schemas.microsoft.com/office/drawing/2014/main" xmlns="" id="{E9A38118-D7C6-4434-8759-385077874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67248"/>
            <a:ext cx="10801350" cy="1225848"/>
          </a:xfrm>
        </p:spPr>
        <p:txBody>
          <a:bodyPr>
            <a:normAutofit fontScale="90000"/>
          </a:bodyPr>
          <a:lstStyle/>
          <a:p>
            <a:r>
              <a:rPr lang="pt-BR" altLang="pt-BR" sz="4000" dirty="0">
                <a:solidFill>
                  <a:schemeClr val="bg1"/>
                </a:solidFill>
                <a:latin typeface="Unimed Slab" panose="00000500000000000000" pitchFamily="50" charset="0"/>
                <a:cs typeface="Arial" panose="020B0604020202020204" pitchFamily="34" charset="0"/>
              </a:rPr>
              <a:t/>
            </a:r>
            <a:br>
              <a:rPr lang="pt-BR" altLang="pt-BR" sz="4000" dirty="0">
                <a:solidFill>
                  <a:schemeClr val="bg1"/>
                </a:solidFill>
                <a:latin typeface="Unimed Slab" panose="00000500000000000000" pitchFamily="50" charset="0"/>
                <a:cs typeface="Arial" panose="020B0604020202020204" pitchFamily="34" charset="0"/>
              </a:rPr>
            </a:br>
            <a:r>
              <a:rPr lang="pt-BR" altLang="pt-BR" sz="5300" cap="all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planejamento estratégico</a:t>
            </a:r>
            <a:br>
              <a:rPr lang="pt-BR" altLang="pt-BR" sz="5300" cap="all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sz="2700" b="1" cap="all" dirty="0">
                <a:solidFill>
                  <a:srgbClr val="FFFF00"/>
                </a:solidFill>
                <a:cs typeface="Arial" panose="020B0604020202020204" pitchFamily="34" charset="0"/>
              </a:rPr>
              <a:t>DR. Miguel </a:t>
            </a:r>
            <a:r>
              <a:rPr lang="pt-BR" altLang="pt-BR" sz="2700" b="1" cap="all" dirty="0" err="1">
                <a:solidFill>
                  <a:srgbClr val="FFFF00"/>
                </a:solidFill>
                <a:cs typeface="Arial" panose="020B0604020202020204" pitchFamily="34" charset="0"/>
              </a:rPr>
              <a:t>villa</a:t>
            </a:r>
            <a:r>
              <a:rPr lang="pt-BR" altLang="pt-BR" sz="2700" b="1" cap="all" dirty="0">
                <a:solidFill>
                  <a:srgbClr val="FFFF00"/>
                </a:solidFill>
                <a:cs typeface="Arial" panose="020B0604020202020204" pitchFamily="34" charset="0"/>
              </a:rPr>
              <a:t> nova </a:t>
            </a:r>
            <a:r>
              <a:rPr lang="pt-BR" altLang="pt-BR" sz="2700" b="1" cap="all" dirty="0" err="1">
                <a:solidFill>
                  <a:srgbClr val="FFFF00"/>
                </a:solidFill>
                <a:cs typeface="Arial" panose="020B0604020202020204" pitchFamily="34" charset="0"/>
              </a:rPr>
              <a:t>soeiro</a:t>
            </a:r>
            <a:r>
              <a:rPr lang="pt-BR" altLang="pt-BR" sz="2700" b="1" cap="all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pt-BR" altLang="pt-BR" sz="2700" b="1" cap="all" dirty="0" smtClean="0">
                <a:solidFill>
                  <a:srgbClr val="FFFF00"/>
                </a:solidFill>
                <a:cs typeface="Arial" panose="020B0604020202020204" pitchFamily="34" charset="0"/>
              </a:rPr>
              <a:t>filho</a:t>
            </a:r>
            <a:br>
              <a:rPr lang="pt-BR" altLang="pt-BR" sz="2700" b="1" cap="all" dirty="0" smtClean="0">
                <a:solidFill>
                  <a:srgbClr val="FFFF00"/>
                </a:solidFill>
                <a:cs typeface="Arial" panose="020B0604020202020204" pitchFamily="34" charset="0"/>
              </a:rPr>
            </a:br>
            <a:endParaRPr lang="pt-BR" altLang="pt-BR" sz="2700" b="1" cap="all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440235" y="4221088"/>
            <a:ext cx="112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cap="all">
                <a:solidFill>
                  <a:srgbClr val="FFFF00"/>
                </a:solidFill>
                <a:cs typeface="Arial" panose="020B0604020202020204" pitchFamily="34" charset="0"/>
              </a:rPr>
              <a:t>. </a:t>
            </a:r>
            <a:r>
              <a:rPr lang="pt-BR" altLang="pt-BR" cap="all" dirty="0">
                <a:solidFill>
                  <a:srgbClr val="FFFF00"/>
                </a:solidFill>
                <a:cs typeface="Arial" panose="020B0604020202020204" pitchFamily="34" charset="0"/>
              </a:rPr>
              <a:t>Miguel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96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2176">
            <a:off x="7853232" y="2748902"/>
            <a:ext cx="2562650" cy="18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Espaço Reservado para Texto 2"/>
          <p:cNvSpPr txBox="1">
            <a:spLocks/>
          </p:cNvSpPr>
          <p:nvPr/>
        </p:nvSpPr>
        <p:spPr>
          <a:xfrm>
            <a:off x="1368227" y="1556792"/>
            <a:ext cx="8785299" cy="5149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65656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ETAPA 1</a:t>
            </a:r>
            <a:r>
              <a:rPr lang="pt-BR" sz="2000" b="1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: DIAGNÓSTICO ESTRATÉGICO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ü"/>
            </a:pPr>
            <a:r>
              <a:rPr lang="pt-BR" sz="2200" dirty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Revisão da Proposta de valor dos negócios </a:t>
            </a:r>
            <a:r>
              <a:rPr lang="pt-BR" sz="2200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existentes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ü"/>
            </a:pPr>
            <a:r>
              <a:rPr lang="pt-BR" sz="2200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Posicionamento estratégico: Crescimento/Alavancagem</a:t>
            </a:r>
          </a:p>
          <a:p>
            <a:pPr lvl="1">
              <a:lnSpc>
                <a:spcPct val="100000"/>
              </a:lnSpc>
            </a:pPr>
            <a:endParaRPr lang="pt-BR" sz="2200" dirty="0">
              <a:solidFill>
                <a:srgbClr val="008C50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ETAPA </a:t>
            </a:r>
            <a:r>
              <a:rPr lang="pt-BR" sz="20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2</a:t>
            </a:r>
            <a:r>
              <a:rPr lang="pt-BR" sz="2000" b="1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: REVISÃO IDENTIDADE ORGANIZACIONAL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REFLEXÃO ONDE E COMO ESTAMOS?</a:t>
            </a:r>
            <a:endParaRPr lang="pt-BR" sz="16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ü"/>
            </a:pPr>
            <a:r>
              <a:rPr lang="pt-BR" sz="2200" dirty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Revisão missão, visão e </a:t>
            </a:r>
            <a:r>
              <a:rPr lang="pt-BR" sz="2200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valores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ü"/>
            </a:pPr>
            <a:r>
              <a:rPr lang="pt-BR" sz="2200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Análise SWOT</a:t>
            </a:r>
          </a:p>
          <a:p>
            <a:pPr marL="1257300" lvl="2" indent="-342900">
              <a:lnSpc>
                <a:spcPct val="100000"/>
              </a:lnSpc>
              <a:buFont typeface="Wingdings" pitchFamily="2" charset="2"/>
              <a:buChar char="ü"/>
            </a:pPr>
            <a:r>
              <a:rPr lang="pt-BR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Avaliação do ambiente interno da UCBS: FORCAS E FRAQUEZAS</a:t>
            </a:r>
          </a:p>
          <a:p>
            <a:pPr marL="1257300" lvl="2" indent="-342900">
              <a:lnSpc>
                <a:spcPct val="100000"/>
              </a:lnSpc>
              <a:buFont typeface="Wingdings" pitchFamily="2" charset="2"/>
              <a:buChar char="ü"/>
            </a:pPr>
            <a:r>
              <a:rPr lang="pt-BR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Avaliação do ambiente externo: OPORTUNIDADES E AMEAÇAS</a:t>
            </a:r>
            <a:endParaRPr lang="pt-BR" dirty="0">
              <a:solidFill>
                <a:srgbClr val="008C50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lvl="1">
              <a:lnSpc>
                <a:spcPct val="100000"/>
              </a:lnSpc>
            </a:pPr>
            <a:endParaRPr lang="pt-BR" sz="2200" dirty="0" smtClean="0">
              <a:solidFill>
                <a:srgbClr val="008C50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lvl="1">
              <a:lnSpc>
                <a:spcPct val="100000"/>
              </a:lnSpc>
            </a:pPr>
            <a:endParaRPr lang="pt-BR" sz="2200" dirty="0">
              <a:solidFill>
                <a:srgbClr val="008C50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22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2200" b="1" dirty="0" smtClean="0">
              <a:solidFill>
                <a:srgbClr val="008C50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2200" b="1" dirty="0">
              <a:solidFill>
                <a:srgbClr val="008C50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2200" b="1" dirty="0" smtClean="0">
              <a:solidFill>
                <a:srgbClr val="008C50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2200" b="1" dirty="0">
              <a:solidFill>
                <a:srgbClr val="008C50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lang="pt-BR" sz="2200" b="1" dirty="0">
              <a:solidFill>
                <a:srgbClr val="008C5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FE02E675-DF4A-46B1-8DB2-91E01322D45D}"/>
              </a:ext>
            </a:extLst>
          </p:cNvPr>
          <p:cNvSpPr txBox="1">
            <a:spLocks/>
          </p:cNvSpPr>
          <p:nvPr/>
        </p:nvSpPr>
        <p:spPr>
          <a:xfrm>
            <a:off x="1368227" y="201029"/>
            <a:ext cx="9001000" cy="1246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36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PROCESSO FINALIZADO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pt-BR" altLang="pt-BR" sz="1800" b="1" cap="all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NOVEMBRO 2019</a:t>
            </a:r>
          </a:p>
        </p:txBody>
      </p:sp>
    </p:spTree>
    <p:extLst>
      <p:ext uri="{BB962C8B-B14F-4D97-AF65-F5344CB8AC3E}">
        <p14:creationId xmlns:p14="http://schemas.microsoft.com/office/powerpoint/2010/main" val="10239183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2"/>
          <p:cNvSpPr txBox="1">
            <a:spLocks/>
          </p:cNvSpPr>
          <p:nvPr/>
        </p:nvSpPr>
        <p:spPr>
          <a:xfrm>
            <a:off x="1368227" y="1556792"/>
            <a:ext cx="8785299" cy="5149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65656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2000" b="1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ESTRATÉGIA DE ALAVANCAGEM PARA CRESCIMENTO DO NEGÓCIO</a:t>
            </a:r>
            <a:endParaRPr lang="pt-BR" b="1" dirty="0" smtClean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Principais Forças internas: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ü"/>
            </a:pPr>
            <a:r>
              <a:rPr lang="pt-BR" dirty="0" err="1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Know</a:t>
            </a:r>
            <a:r>
              <a:rPr lang="pt-BR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pt-BR" dirty="0" err="1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How</a:t>
            </a:r>
            <a:r>
              <a:rPr lang="pt-BR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ü"/>
            </a:pPr>
            <a:r>
              <a:rPr lang="pt-BR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Portfólio variado serviços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ü"/>
            </a:pPr>
            <a:r>
              <a:rPr lang="pt-BR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Marca/Localização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ü"/>
            </a:pPr>
            <a:r>
              <a:rPr lang="pt-BR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Liquidez financeira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Principais Oportunidades:</a:t>
            </a:r>
            <a:endParaRPr lang="pt-BR" sz="20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ü"/>
            </a:pPr>
            <a:r>
              <a:rPr lang="pt-BR" dirty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Legislações: terceirização, prontuários eletrônico, digitalização etc</a:t>
            </a:r>
            <a:r>
              <a:rPr lang="pt-BR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.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ü"/>
            </a:pPr>
            <a:r>
              <a:rPr lang="pt-BR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Possibilidade de Parcerias estratégicas</a:t>
            </a:r>
            <a:endParaRPr lang="pt-BR" dirty="0">
              <a:solidFill>
                <a:srgbClr val="008C50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ü"/>
            </a:pPr>
            <a:endParaRPr lang="pt-BR" sz="2200" dirty="0" smtClean="0">
              <a:solidFill>
                <a:srgbClr val="008C50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lang="pt-BR" sz="2200" b="1" dirty="0">
              <a:solidFill>
                <a:srgbClr val="008C5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FE02E675-DF4A-46B1-8DB2-91E01322D45D}"/>
              </a:ext>
            </a:extLst>
          </p:cNvPr>
          <p:cNvSpPr txBox="1">
            <a:spLocks/>
          </p:cNvSpPr>
          <p:nvPr/>
        </p:nvSpPr>
        <p:spPr>
          <a:xfrm>
            <a:off x="1368227" y="201029"/>
            <a:ext cx="9001000" cy="1246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36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PROCESSO FINALIZADO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pt-BR" altLang="pt-BR" sz="1800" b="1" cap="all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NOVEMBRO 2019</a:t>
            </a:r>
          </a:p>
        </p:txBody>
      </p:sp>
      <p:sp>
        <p:nvSpPr>
          <p:cNvPr id="2" name="Retângulo 1"/>
          <p:cNvSpPr/>
          <p:nvPr/>
        </p:nvSpPr>
        <p:spPr>
          <a:xfrm>
            <a:off x="1335954" y="5445224"/>
            <a:ext cx="540067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ETAPA 3</a:t>
            </a:r>
            <a:r>
              <a:rPr lang="pt-BR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: DEFINIÇÃO DOS OBJETIVOS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ü"/>
            </a:pPr>
            <a:r>
              <a:rPr lang="pt-BR" sz="2200" dirty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Revisão do Mapa </a:t>
            </a:r>
            <a:r>
              <a:rPr lang="pt-BR" sz="2200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Estratégico</a:t>
            </a:r>
          </a:p>
          <a:p>
            <a:pPr lvl="1">
              <a:lnSpc>
                <a:spcPct val="100000"/>
              </a:lnSpc>
            </a:pPr>
            <a:endParaRPr lang="pt-BR" sz="2200" dirty="0">
              <a:solidFill>
                <a:srgbClr val="008C5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03" y="5013177"/>
            <a:ext cx="3430774" cy="1693168"/>
          </a:xfrm>
          <a:prstGeom prst="rect">
            <a:avLst/>
          </a:prstGeom>
        </p:spPr>
      </p:pic>
      <p:sp>
        <p:nvSpPr>
          <p:cNvPr id="3" name="Seta para cima 2"/>
          <p:cNvSpPr/>
          <p:nvPr/>
        </p:nvSpPr>
        <p:spPr>
          <a:xfrm rot="5400000">
            <a:off x="6540638" y="5457390"/>
            <a:ext cx="504056" cy="767757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8971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059482539"/>
              </p:ext>
            </p:extLst>
          </p:nvPr>
        </p:nvGraphicFramePr>
        <p:xfrm>
          <a:off x="432141" y="1447800"/>
          <a:ext cx="2808311" cy="4687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" name="Retângulo 25"/>
          <p:cNvSpPr/>
          <p:nvPr/>
        </p:nvSpPr>
        <p:spPr>
          <a:xfrm>
            <a:off x="8869334" y="1340768"/>
            <a:ext cx="1715918" cy="547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EDA5DD9-52EC-46FB-9BAC-874801677091}"/>
              </a:ext>
            </a:extLst>
          </p:cNvPr>
          <p:cNvSpPr txBox="1">
            <a:spLocks/>
          </p:cNvSpPr>
          <p:nvPr/>
        </p:nvSpPr>
        <p:spPr>
          <a:xfrm>
            <a:off x="432123" y="201029"/>
            <a:ext cx="9433048" cy="1246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36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Processos em execução</a:t>
            </a:r>
          </a:p>
          <a:p>
            <a:pPr algn="ctr"/>
            <a:r>
              <a:rPr lang="pt-BR" altLang="pt-BR" sz="1800" b="1" cap="all" dirty="0" smtClean="0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Jan/</a:t>
            </a:r>
            <a:r>
              <a:rPr lang="pt-BR" altLang="pt-BR" sz="1800" b="1" cap="all" dirty="0" err="1" smtClean="0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fev</a:t>
            </a:r>
            <a:r>
              <a:rPr lang="pt-BR" altLang="pt-BR" sz="1800" b="1" cap="all" dirty="0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800" b="1" cap="all" dirty="0" smtClean="0">
                <a:solidFill>
                  <a:srgbClr val="FFFF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2020</a:t>
            </a:r>
            <a:endParaRPr lang="pt-BR" altLang="pt-BR" sz="1800" b="1" cap="all" dirty="0">
              <a:solidFill>
                <a:srgbClr val="FFFF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946641" y="665312"/>
            <a:ext cx="505180" cy="619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80195" y="19888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</a:rPr>
              <a:t>DEZ /2019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2052" name="Picture 4" descr="Resultado de imagem para scop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5" y="3933056"/>
            <a:ext cx="3177797" cy="181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upo 31"/>
          <p:cNvGrpSpPr/>
          <p:nvPr/>
        </p:nvGrpSpPr>
        <p:grpSpPr>
          <a:xfrm>
            <a:off x="288107" y="5748940"/>
            <a:ext cx="3340264" cy="648072"/>
            <a:chOff x="1823" y="0"/>
            <a:chExt cx="3340264" cy="648072"/>
          </a:xfrm>
        </p:grpSpPr>
        <p:sp>
          <p:nvSpPr>
            <p:cNvPr id="33" name="Retângulo 32"/>
            <p:cNvSpPr/>
            <p:nvPr/>
          </p:nvSpPr>
          <p:spPr>
            <a:xfrm>
              <a:off x="1823" y="0"/>
              <a:ext cx="2804664" cy="56536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Retângulo 46"/>
            <p:cNvSpPr/>
            <p:nvPr/>
          </p:nvSpPr>
          <p:spPr>
            <a:xfrm>
              <a:off x="1823" y="82705"/>
              <a:ext cx="3340264" cy="5653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FERRAMENTA DE GESTÃO 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SCOPI</a:t>
              </a:r>
              <a:endParaRPr lang="pt-BR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aphicFrame>
        <p:nvGraphicFramePr>
          <p:cNvPr id="53" name="Diagrama 52"/>
          <p:cNvGraphicFramePr/>
          <p:nvPr>
            <p:extLst>
              <p:ext uri="{D42A27DB-BD31-4B8C-83A1-F6EECF244321}">
                <p14:modId xmlns:p14="http://schemas.microsoft.com/office/powerpoint/2010/main" val="1351298582"/>
              </p:ext>
            </p:extLst>
          </p:nvPr>
        </p:nvGraphicFramePr>
        <p:xfrm>
          <a:off x="7390921" y="3405097"/>
          <a:ext cx="3194334" cy="448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4" name="Grupo 3"/>
          <p:cNvGrpSpPr/>
          <p:nvPr/>
        </p:nvGrpSpPr>
        <p:grpSpPr>
          <a:xfrm>
            <a:off x="3888525" y="2492896"/>
            <a:ext cx="2808311" cy="4687687"/>
            <a:chOff x="3888507" y="2203323"/>
            <a:chExt cx="2808311" cy="4687687"/>
          </a:xfrm>
        </p:grpSpPr>
        <p:graphicFrame>
          <p:nvGraphicFramePr>
            <p:cNvPr id="49" name="Diagrama 48"/>
            <p:cNvGraphicFramePr/>
            <p:nvPr>
              <p:extLst>
                <p:ext uri="{D42A27DB-BD31-4B8C-83A1-F6EECF244321}">
                  <p14:modId xmlns:p14="http://schemas.microsoft.com/office/powerpoint/2010/main" val="2919203605"/>
                </p:ext>
              </p:extLst>
            </p:nvPr>
          </p:nvGraphicFramePr>
          <p:xfrm>
            <a:off x="3888507" y="2203323"/>
            <a:ext cx="2808311" cy="46876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sp>
          <p:nvSpPr>
            <p:cNvPr id="58" name="CaixaDeTexto 57"/>
            <p:cNvSpPr txBox="1"/>
            <p:nvPr/>
          </p:nvSpPr>
          <p:spPr>
            <a:xfrm>
              <a:off x="4392563" y="2780928"/>
              <a:ext cx="1834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prstClr val="white"/>
                  </a:solidFill>
                </a:rPr>
                <a:t>JAN – FEV 2020</a:t>
              </a:r>
              <a:endParaRPr lang="pt-BR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59" name="CaixaDeTexto 58"/>
          <p:cNvSpPr txBox="1"/>
          <p:nvPr/>
        </p:nvSpPr>
        <p:spPr>
          <a:xfrm>
            <a:off x="8425013" y="40677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</a:rPr>
              <a:t>FEV -2020</a:t>
            </a:r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2" name="Seta dobrada 1"/>
          <p:cNvSpPr/>
          <p:nvPr/>
        </p:nvSpPr>
        <p:spPr>
          <a:xfrm rot="5400000">
            <a:off x="3367443" y="1409552"/>
            <a:ext cx="815772" cy="918867"/>
          </a:xfrm>
          <a:prstGeom prst="bentArrow">
            <a:avLst>
              <a:gd name="adj1" fmla="val 34747"/>
              <a:gd name="adj2" fmla="val 25000"/>
              <a:gd name="adj3" fmla="val 25000"/>
              <a:gd name="adj4" fmla="val 43750"/>
            </a:avLst>
          </a:prstGeom>
          <a:solidFill>
            <a:srgbClr val="008C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0" name="Seta dobrada 59"/>
          <p:cNvSpPr/>
          <p:nvPr/>
        </p:nvSpPr>
        <p:spPr>
          <a:xfrm rot="5400000">
            <a:off x="6892383" y="2417700"/>
            <a:ext cx="815772" cy="918867"/>
          </a:xfrm>
          <a:prstGeom prst="bentArrow">
            <a:avLst>
              <a:gd name="adj1" fmla="val 34747"/>
              <a:gd name="adj2" fmla="val 25000"/>
              <a:gd name="adj3" fmla="val 25000"/>
              <a:gd name="adj4" fmla="val 43750"/>
            </a:avLst>
          </a:prstGeom>
          <a:solidFill>
            <a:srgbClr val="008C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1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de cantos arredondados 12"/>
          <p:cNvSpPr/>
          <p:nvPr/>
        </p:nvSpPr>
        <p:spPr>
          <a:xfrm>
            <a:off x="2664371" y="2420888"/>
            <a:ext cx="2340260" cy="93610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FORTALECER ECONOMICAMENTE A COOPERATIVA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62" name="Retângulo de cantos arredondados 61"/>
          <p:cNvSpPr/>
          <p:nvPr/>
        </p:nvSpPr>
        <p:spPr>
          <a:xfrm>
            <a:off x="5364671" y="2420888"/>
            <a:ext cx="2340260" cy="93610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AUMENTAR VALOR AS SÓCIAS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946641" y="620688"/>
            <a:ext cx="505180" cy="619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8869334" y="1340768"/>
            <a:ext cx="1715918" cy="547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8" name="Retângulo de cantos arredondados 67"/>
          <p:cNvSpPr/>
          <p:nvPr/>
        </p:nvSpPr>
        <p:spPr>
          <a:xfrm>
            <a:off x="8064972" y="4581128"/>
            <a:ext cx="2376263" cy="936104"/>
          </a:xfrm>
          <a:prstGeom prst="roundRect">
            <a:avLst/>
          </a:prstGeom>
          <a:solidFill>
            <a:srgbClr val="008C50"/>
          </a:solidFill>
          <a:ln>
            <a:solidFill>
              <a:srgbClr val="008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MELHORAR PROCESSOS GESTÃO DE MERCADO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64" name="Retângulo de cantos arredondados 63"/>
          <p:cNvSpPr/>
          <p:nvPr/>
        </p:nvSpPr>
        <p:spPr>
          <a:xfrm>
            <a:off x="5364671" y="4581128"/>
            <a:ext cx="2340260" cy="936104"/>
          </a:xfrm>
          <a:prstGeom prst="roundRect">
            <a:avLst/>
          </a:prstGeom>
          <a:solidFill>
            <a:srgbClr val="008C50"/>
          </a:solidFill>
          <a:ln>
            <a:solidFill>
              <a:srgbClr val="008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PROMOVER A CONTINUIDADE GDOC COM INOVAÇÃO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664371" y="4581128"/>
            <a:ext cx="2340260" cy="936104"/>
          </a:xfrm>
          <a:prstGeom prst="roundRect">
            <a:avLst/>
          </a:prstGeom>
          <a:solidFill>
            <a:srgbClr val="008C50"/>
          </a:solidFill>
          <a:ln>
            <a:solidFill>
              <a:srgbClr val="008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APRIMORAR SERVIÇOS EM GESTÃO DE SAÚDE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96" name="Seta para cima 95"/>
          <p:cNvSpPr/>
          <p:nvPr/>
        </p:nvSpPr>
        <p:spPr>
          <a:xfrm>
            <a:off x="3420455" y="5445224"/>
            <a:ext cx="792088" cy="288032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9" y="188640"/>
            <a:ext cx="10477500" cy="1228725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/>
        </p:nvSpPr>
        <p:spPr>
          <a:xfrm>
            <a:off x="2677071" y="1340768"/>
            <a:ext cx="7692156" cy="643483"/>
          </a:xfrm>
          <a:prstGeom prst="roundRect">
            <a:avLst/>
          </a:prstGeom>
          <a:solidFill>
            <a:srgbClr val="008C50"/>
          </a:solidFill>
          <a:ln>
            <a:solidFill>
              <a:srgbClr val="00808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AGREGAR VALOR AS ASSOCIADAS E CLIENTES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44091" y="2420888"/>
            <a:ext cx="2232248" cy="93610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PERSCPECTIVA FINANCEIRA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4091" y="3501008"/>
            <a:ext cx="2232248" cy="93610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RELACIONAMENTO CLIENTE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44091" y="4581128"/>
            <a:ext cx="2232248" cy="936104"/>
          </a:xfrm>
          <a:prstGeom prst="rect">
            <a:avLst/>
          </a:prstGeom>
          <a:solidFill>
            <a:srgbClr val="008C50"/>
          </a:solidFill>
          <a:ln>
            <a:solidFill>
              <a:srgbClr val="008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PROCESSOS INTERNOS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44091" y="5661248"/>
            <a:ext cx="2232248" cy="936104"/>
          </a:xfrm>
          <a:prstGeom prst="rect">
            <a:avLst/>
          </a:prstGeom>
          <a:solidFill>
            <a:srgbClr val="D60093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APRENDIZAGEM E CRESCIMENTO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2664371" y="3501008"/>
            <a:ext cx="1512168" cy="93610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AUMENTAR A SATISFAÇÃO CLIENTES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63" name="Retângulo de cantos arredondados 62"/>
          <p:cNvSpPr/>
          <p:nvPr/>
        </p:nvSpPr>
        <p:spPr>
          <a:xfrm>
            <a:off x="4248547" y="3501008"/>
            <a:ext cx="1512168" cy="93610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AUMENTAR A PARTICIPAÇÃO PORTFÓLIO SERVIÇOS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66" name="Retângulo de cantos arredondados 65"/>
          <p:cNvSpPr/>
          <p:nvPr/>
        </p:nvSpPr>
        <p:spPr>
          <a:xfrm>
            <a:off x="8100975" y="2420888"/>
            <a:ext cx="2340260" cy="93610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AUMENTAR O MARKET SHARE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67" name="Retângulo de cantos arredondados 66"/>
          <p:cNvSpPr/>
          <p:nvPr/>
        </p:nvSpPr>
        <p:spPr>
          <a:xfrm>
            <a:off x="5832723" y="3501008"/>
            <a:ext cx="1512168" cy="93610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DESENVOLVER NOVOS NEGÓCIOS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71" name="Retângulo de cantos arredondados 70"/>
          <p:cNvSpPr/>
          <p:nvPr/>
        </p:nvSpPr>
        <p:spPr>
          <a:xfrm>
            <a:off x="7416899" y="3501008"/>
            <a:ext cx="1512168" cy="93610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FOMENTAR PARCERIAS ESTRATÉGICAS</a:t>
            </a:r>
          </a:p>
        </p:txBody>
      </p:sp>
      <p:sp>
        <p:nvSpPr>
          <p:cNvPr id="75" name="Retângulo de cantos arredondados 74"/>
          <p:cNvSpPr/>
          <p:nvPr/>
        </p:nvSpPr>
        <p:spPr>
          <a:xfrm>
            <a:off x="9001075" y="3501008"/>
            <a:ext cx="1512168" cy="93610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FORTALECER IMAGEM UCBS NO SISTEMA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78" name="Retângulo de cantos arredondados 77"/>
          <p:cNvSpPr/>
          <p:nvPr/>
        </p:nvSpPr>
        <p:spPr>
          <a:xfrm>
            <a:off x="2664371" y="5733256"/>
            <a:ext cx="2340260" cy="936104"/>
          </a:xfrm>
          <a:prstGeom prst="roundRect">
            <a:avLst/>
          </a:prstGeom>
          <a:solidFill>
            <a:srgbClr val="D60093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DESENVOLVER COMPETÊNCIAS ORGANIZACIONAIS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79" name="Retângulo de cantos arredondados 78"/>
          <p:cNvSpPr/>
          <p:nvPr/>
        </p:nvSpPr>
        <p:spPr>
          <a:xfrm>
            <a:off x="5364671" y="5733256"/>
            <a:ext cx="2340260" cy="936104"/>
          </a:xfrm>
          <a:prstGeom prst="roundRect">
            <a:avLst/>
          </a:prstGeom>
          <a:solidFill>
            <a:srgbClr val="D60093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IMPLANTAR CULTURA INOVAÇÃO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80" name="Retângulo de cantos arredondados 79"/>
          <p:cNvSpPr/>
          <p:nvPr/>
        </p:nvSpPr>
        <p:spPr>
          <a:xfrm>
            <a:off x="8064972" y="5733256"/>
            <a:ext cx="2376263" cy="936104"/>
          </a:xfrm>
          <a:prstGeom prst="roundRect">
            <a:avLst/>
          </a:prstGeom>
          <a:solidFill>
            <a:srgbClr val="D60093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ALINHAR A ORGANIZAÇÃO A ESTRATÉGIA</a:t>
            </a:r>
            <a:endParaRPr lang="pt-BR" sz="1400" b="1" dirty="0">
              <a:solidFill>
                <a:schemeClr val="bg1"/>
              </a:solidFill>
            </a:endParaRPr>
          </a:p>
        </p:txBody>
      </p:sp>
      <p:cxnSp>
        <p:nvCxnSpPr>
          <p:cNvPr id="85" name="Conector em curva 84"/>
          <p:cNvCxnSpPr>
            <a:stCxn id="15" idx="1"/>
            <a:endCxn id="14" idx="1"/>
          </p:cNvCxnSpPr>
          <p:nvPr/>
        </p:nvCxnSpPr>
        <p:spPr>
          <a:xfrm rot="10800000">
            <a:off x="2664371" y="3969060"/>
            <a:ext cx="12700" cy="1080120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Seta para cima 96"/>
          <p:cNvSpPr/>
          <p:nvPr/>
        </p:nvSpPr>
        <p:spPr>
          <a:xfrm>
            <a:off x="6156759" y="5445224"/>
            <a:ext cx="792088" cy="288032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8" name="Seta para cima 97"/>
          <p:cNvSpPr/>
          <p:nvPr/>
        </p:nvSpPr>
        <p:spPr>
          <a:xfrm>
            <a:off x="8857059" y="5445224"/>
            <a:ext cx="792088" cy="288032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9" name="Conector em curva 148"/>
          <p:cNvCxnSpPr>
            <a:stCxn id="64" idx="0"/>
            <a:endCxn id="67" idx="1"/>
          </p:cNvCxnSpPr>
          <p:nvPr/>
        </p:nvCxnSpPr>
        <p:spPr>
          <a:xfrm rot="16200000" flipV="1">
            <a:off x="5877728" y="3924055"/>
            <a:ext cx="612068" cy="702078"/>
          </a:xfrm>
          <a:prstGeom prst="curvedConnector4">
            <a:avLst>
              <a:gd name="adj1" fmla="val 11765"/>
              <a:gd name="adj2" fmla="val 108236"/>
            </a:avLst>
          </a:prstGeom>
          <a:ln w="190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ector em curva 153"/>
          <p:cNvCxnSpPr>
            <a:stCxn id="68" idx="3"/>
            <a:endCxn id="75" idx="3"/>
          </p:cNvCxnSpPr>
          <p:nvPr/>
        </p:nvCxnSpPr>
        <p:spPr>
          <a:xfrm flipV="1">
            <a:off x="10441235" y="3969060"/>
            <a:ext cx="72008" cy="1080120"/>
          </a:xfrm>
          <a:prstGeom prst="curvedConnector3">
            <a:avLst>
              <a:gd name="adj1" fmla="val 417465"/>
            </a:avLst>
          </a:prstGeom>
          <a:ln w="190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ector em curva 157"/>
          <p:cNvCxnSpPr/>
          <p:nvPr/>
        </p:nvCxnSpPr>
        <p:spPr>
          <a:xfrm flipV="1">
            <a:off x="3834501" y="4293096"/>
            <a:ext cx="630070" cy="45005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ector em curva 160"/>
          <p:cNvCxnSpPr>
            <a:stCxn id="68" idx="0"/>
            <a:endCxn id="71" idx="2"/>
          </p:cNvCxnSpPr>
          <p:nvPr/>
        </p:nvCxnSpPr>
        <p:spPr>
          <a:xfrm rot="16200000" flipV="1">
            <a:off x="8641036" y="3969059"/>
            <a:ext cx="144016" cy="108012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ector em curva 165"/>
          <p:cNvCxnSpPr>
            <a:stCxn id="64" idx="1"/>
            <a:endCxn id="63" idx="2"/>
          </p:cNvCxnSpPr>
          <p:nvPr/>
        </p:nvCxnSpPr>
        <p:spPr>
          <a:xfrm rot="10800000">
            <a:off x="5004631" y="4437112"/>
            <a:ext cx="360040" cy="612068"/>
          </a:xfrm>
          <a:prstGeom prst="curvedConnector2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ector em curva 168"/>
          <p:cNvCxnSpPr>
            <a:stCxn id="14" idx="0"/>
            <a:endCxn id="13" idx="1"/>
          </p:cNvCxnSpPr>
          <p:nvPr/>
        </p:nvCxnSpPr>
        <p:spPr>
          <a:xfrm rot="16200000" flipV="1">
            <a:off x="2736379" y="2816932"/>
            <a:ext cx="612068" cy="756084"/>
          </a:xfrm>
          <a:prstGeom prst="curvedConnector4">
            <a:avLst>
              <a:gd name="adj1" fmla="val 11765"/>
              <a:gd name="adj2" fmla="val 130235"/>
            </a:avLst>
          </a:prstGeom>
          <a:ln w="190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ector em curva 171"/>
          <p:cNvCxnSpPr/>
          <p:nvPr/>
        </p:nvCxnSpPr>
        <p:spPr>
          <a:xfrm rot="5400000" flipH="1" flipV="1">
            <a:off x="6732823" y="3212977"/>
            <a:ext cx="360041" cy="21602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 em curva 175"/>
          <p:cNvCxnSpPr>
            <a:stCxn id="63" idx="0"/>
          </p:cNvCxnSpPr>
          <p:nvPr/>
        </p:nvCxnSpPr>
        <p:spPr>
          <a:xfrm rot="16200000" flipV="1">
            <a:off x="4554581" y="3050958"/>
            <a:ext cx="360040" cy="540060"/>
          </a:xfrm>
          <a:prstGeom prst="curvedConnector2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ector em curva 205"/>
          <p:cNvCxnSpPr/>
          <p:nvPr/>
        </p:nvCxnSpPr>
        <p:spPr>
          <a:xfrm rot="16200000" flipV="1">
            <a:off x="9451127" y="3194975"/>
            <a:ext cx="360040" cy="252026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ector em curva 230"/>
          <p:cNvCxnSpPr>
            <a:stCxn id="71" idx="0"/>
          </p:cNvCxnSpPr>
          <p:nvPr/>
        </p:nvCxnSpPr>
        <p:spPr>
          <a:xfrm rot="16200000" flipV="1">
            <a:off x="7686929" y="3014954"/>
            <a:ext cx="360040" cy="612068"/>
          </a:xfrm>
          <a:prstGeom prst="curvedConnector2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Seta para cima 233"/>
          <p:cNvSpPr/>
          <p:nvPr/>
        </p:nvSpPr>
        <p:spPr>
          <a:xfrm>
            <a:off x="3384451" y="2132856"/>
            <a:ext cx="792088" cy="288032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5" name="Seta para cima 234"/>
          <p:cNvSpPr/>
          <p:nvPr/>
        </p:nvSpPr>
        <p:spPr>
          <a:xfrm>
            <a:off x="6192763" y="2132856"/>
            <a:ext cx="792088" cy="288032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6" name="Seta para cima 235"/>
          <p:cNvSpPr/>
          <p:nvPr/>
        </p:nvSpPr>
        <p:spPr>
          <a:xfrm>
            <a:off x="8893063" y="2132856"/>
            <a:ext cx="792088" cy="288032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5" name="Conector em curva 244"/>
          <p:cNvCxnSpPr>
            <a:stCxn id="64" idx="3"/>
            <a:endCxn id="71" idx="1"/>
          </p:cNvCxnSpPr>
          <p:nvPr/>
        </p:nvCxnSpPr>
        <p:spPr>
          <a:xfrm flipH="1" flipV="1">
            <a:off x="7416899" y="3969060"/>
            <a:ext cx="288032" cy="1080120"/>
          </a:xfrm>
          <a:prstGeom prst="curvedConnector5">
            <a:avLst>
              <a:gd name="adj1" fmla="val -44575"/>
              <a:gd name="adj2" fmla="val 50000"/>
              <a:gd name="adj3" fmla="val 140226"/>
            </a:avLst>
          </a:prstGeom>
          <a:ln w="190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Conector em curva 270"/>
          <p:cNvCxnSpPr>
            <a:stCxn id="66" idx="1"/>
          </p:cNvCxnSpPr>
          <p:nvPr/>
        </p:nvCxnSpPr>
        <p:spPr>
          <a:xfrm rot="10800000">
            <a:off x="7560915" y="2420888"/>
            <a:ext cx="540060" cy="468052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ector em curva 273"/>
          <p:cNvCxnSpPr/>
          <p:nvPr/>
        </p:nvCxnSpPr>
        <p:spPr>
          <a:xfrm rot="10800000">
            <a:off x="4824614" y="2654914"/>
            <a:ext cx="540059" cy="309196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Conector em curva 286"/>
          <p:cNvCxnSpPr>
            <a:stCxn id="66" idx="0"/>
          </p:cNvCxnSpPr>
          <p:nvPr/>
        </p:nvCxnSpPr>
        <p:spPr>
          <a:xfrm rot="16200000" flipH="1" flipV="1">
            <a:off x="6738648" y="-105215"/>
            <a:ext cx="6354" cy="5058560"/>
          </a:xfrm>
          <a:prstGeom prst="curvedConnector4">
            <a:avLst>
              <a:gd name="adj1" fmla="val -5174819"/>
              <a:gd name="adj2" fmla="val 70480"/>
            </a:avLst>
          </a:prstGeom>
          <a:ln w="190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30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ítulo 1">
            <a:extLst>
              <a:ext uri="{FF2B5EF4-FFF2-40B4-BE49-F238E27FC236}">
                <a16:creationId xmlns:a16="http://schemas.microsoft.com/office/drawing/2014/main" xmlns="" id="{E9A38118-D7C6-4434-8759-385077874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24944"/>
            <a:ext cx="10801350" cy="1225848"/>
          </a:xfrm>
        </p:spPr>
        <p:txBody>
          <a:bodyPr>
            <a:normAutofit fontScale="90000"/>
          </a:bodyPr>
          <a:lstStyle/>
          <a:p>
            <a:r>
              <a:rPr lang="pt-BR" altLang="pt-BR" sz="4000" cap="all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Implantação </a:t>
            </a:r>
            <a:r>
              <a:rPr lang="pt-BR" altLang="pt-BR" sz="4000" cap="all" dirty="0" err="1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lgpd</a:t>
            </a:r>
            <a:r>
              <a:rPr lang="pt-BR" altLang="pt-BR" sz="4000" cap="all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4000" cap="all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sz="2700" b="1" cap="all" dirty="0">
                <a:solidFill>
                  <a:srgbClr val="FFFF00"/>
                </a:solidFill>
                <a:cs typeface="Arial" panose="020B0604020202020204" pitchFamily="34" charset="0"/>
              </a:rPr>
              <a:t>Dra. Rosália </a:t>
            </a:r>
            <a:r>
              <a:rPr lang="pt-BR" altLang="pt-BR" sz="2700" b="1" cap="all" dirty="0" err="1">
                <a:solidFill>
                  <a:srgbClr val="FFFF00"/>
                </a:solidFill>
                <a:cs typeface="Arial" panose="020B0604020202020204" pitchFamily="34" charset="0"/>
              </a:rPr>
              <a:t>ometto</a:t>
            </a:r>
            <a:r>
              <a:rPr lang="pt-BR" altLang="pt-BR" sz="2700" b="1" cap="all" dirty="0">
                <a:solidFill>
                  <a:srgbClr val="FFFF00"/>
                </a:solidFill>
                <a:cs typeface="Arial" panose="020B0604020202020204" pitchFamily="34" charset="0"/>
              </a:rPr>
              <a:t/>
            </a:r>
            <a:br>
              <a:rPr lang="pt-BR" altLang="pt-BR" sz="2700" b="1" cap="all" dirty="0">
                <a:solidFill>
                  <a:srgbClr val="FFFF00"/>
                </a:solidFill>
                <a:cs typeface="Arial" panose="020B0604020202020204" pitchFamily="34" charset="0"/>
              </a:rPr>
            </a:br>
            <a:endParaRPr lang="pt-BR" altLang="pt-BR" sz="2700" b="1" cap="all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="" xmlns:a16="http://schemas.microsoft.com/office/drawing/2014/main" id="{E35A04CF-97D4-4FF7-B359-C546B1F62E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080134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0">
            <a:extLst>
              <a:ext uri="{FF2B5EF4-FFF2-40B4-BE49-F238E27FC236}">
                <a16:creationId xmlns="" xmlns:a16="http://schemas.microsoft.com/office/drawing/2014/main" id="{1DE7243B-5109-444B-8FAF-7437C66BC0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3917024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2">
            <a:extLst>
              <a:ext uri="{FF2B5EF4-FFF2-40B4-BE49-F238E27FC236}">
                <a16:creationId xmlns="" xmlns:a16="http://schemas.microsoft.com/office/drawing/2014/main" id="{4C5D6221-DA7B-4611-AA26-7D8E349FDE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3749489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DCF6924-34D0-48A1-AE16-28546D82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08" y="520026"/>
            <a:ext cx="3168074" cy="322621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pt-BR" sz="2400" b="1" dirty="0">
                <a:solidFill>
                  <a:srgbClr val="FFFFFF"/>
                </a:solidFill>
              </a:rPr>
              <a:t>LGPD</a:t>
            </a:r>
            <a:r>
              <a:rPr lang="pt-BR" sz="2400" dirty="0">
                <a:solidFill>
                  <a:srgbClr val="FFFFFF"/>
                </a:solidFill>
              </a:rPr>
              <a:t> </a:t>
            </a:r>
            <a:br>
              <a:rPr lang="pt-BR" sz="2400" dirty="0">
                <a:solidFill>
                  <a:srgbClr val="FFFFFF"/>
                </a:solidFill>
              </a:rPr>
            </a:br>
            <a:r>
              <a:rPr lang="pt-BR" sz="1800" dirty="0">
                <a:solidFill>
                  <a:srgbClr val="FFFFFF"/>
                </a:solidFill>
              </a:rPr>
              <a:t>(13708/18  14.08.20)</a:t>
            </a:r>
            <a:br>
              <a:rPr lang="pt-BR" sz="1800" dirty="0">
                <a:solidFill>
                  <a:srgbClr val="FFFFFF"/>
                </a:solidFill>
              </a:rPr>
            </a:br>
            <a:r>
              <a:rPr lang="pt-BR" sz="1800" dirty="0">
                <a:solidFill>
                  <a:srgbClr val="FFFFFF"/>
                </a:solidFill>
              </a:rPr>
              <a:t/>
            </a:r>
            <a:br>
              <a:rPr lang="pt-BR" sz="1800" dirty="0">
                <a:solidFill>
                  <a:srgbClr val="FFFFFF"/>
                </a:solidFill>
              </a:rPr>
            </a:br>
            <a:r>
              <a:rPr lang="pt-BR" sz="2400" b="1" dirty="0">
                <a:solidFill>
                  <a:srgbClr val="FFFFFF"/>
                </a:solidFill>
              </a:rPr>
              <a:t>ADEQUAÇÃO FUNCIONAL DA UCBS - 30.06.20</a:t>
            </a:r>
            <a:r>
              <a:rPr lang="pt-BR" sz="2400" dirty="0">
                <a:solidFill>
                  <a:srgbClr val="FFFFFF"/>
                </a:solidFill>
              </a:rPr>
              <a:t/>
            </a:r>
            <a:br>
              <a:rPr lang="pt-BR" sz="2400" dirty="0">
                <a:solidFill>
                  <a:srgbClr val="FFFFFF"/>
                </a:solidFill>
              </a:rPr>
            </a:br>
            <a:r>
              <a:rPr lang="pt-BR" sz="1800" dirty="0">
                <a:solidFill>
                  <a:srgbClr val="FFFFFF"/>
                </a:solidFill>
              </a:rPr>
              <a:t>Trabalhados 80 dias úteis</a:t>
            </a:r>
            <a:br>
              <a:rPr lang="pt-BR" sz="1800" dirty="0">
                <a:solidFill>
                  <a:srgbClr val="FFFFFF"/>
                </a:solidFill>
              </a:rPr>
            </a:br>
            <a:r>
              <a:rPr lang="pt-BR" sz="1800" dirty="0">
                <a:solidFill>
                  <a:srgbClr val="FFFFFF"/>
                </a:solidFill>
              </a:rPr>
              <a:t>Faltam 130 úteis</a:t>
            </a:r>
            <a:br>
              <a:rPr lang="pt-BR" sz="1800" dirty="0">
                <a:solidFill>
                  <a:srgbClr val="FFFFFF"/>
                </a:solidFill>
              </a:rPr>
            </a:br>
            <a:r>
              <a:rPr lang="pt-BR" sz="2500" dirty="0">
                <a:solidFill>
                  <a:srgbClr val="FFFFFF"/>
                </a:solidFill>
              </a:rPr>
              <a:t/>
            </a:r>
            <a:br>
              <a:rPr lang="pt-BR" sz="2500" dirty="0">
                <a:solidFill>
                  <a:srgbClr val="FFFFFF"/>
                </a:solidFill>
              </a:rPr>
            </a:br>
            <a:r>
              <a:rPr lang="pt-BR" sz="1800" b="1" dirty="0">
                <a:solidFill>
                  <a:srgbClr val="FFFFFF"/>
                </a:solidFill>
              </a:rPr>
              <a:t>DPO Rosália Ometto</a:t>
            </a:r>
            <a:r>
              <a:rPr lang="pt-BR" sz="2500" dirty="0">
                <a:solidFill>
                  <a:srgbClr val="FFFFFF"/>
                </a:solidFill>
              </a:rPr>
              <a:t/>
            </a:r>
            <a:br>
              <a:rPr lang="pt-BR" sz="2500" dirty="0">
                <a:solidFill>
                  <a:srgbClr val="FFFFFF"/>
                </a:solidFill>
              </a:rPr>
            </a:br>
            <a:r>
              <a:rPr lang="pt-BR" sz="1800" dirty="0">
                <a:solidFill>
                  <a:srgbClr val="FFFFFF"/>
                </a:solidFill>
              </a:rPr>
              <a:t>por Dir. </a:t>
            </a:r>
            <a:r>
              <a:rPr lang="pt-BR" sz="1800" dirty="0" err="1">
                <a:solidFill>
                  <a:srgbClr val="FFFFFF"/>
                </a:solidFill>
              </a:rPr>
              <a:t>Exec</a:t>
            </a:r>
            <a:r>
              <a:rPr lang="pt-BR" sz="1800" dirty="0">
                <a:solidFill>
                  <a:srgbClr val="FFFFFF"/>
                </a:solidFill>
              </a:rPr>
              <a:t>. 02.12.19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430E1C5-7751-408E-A7F0-42A8E2A49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97395" y="379451"/>
            <a:ext cx="2947226" cy="59429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000" b="1" dirty="0"/>
              <a:t>Já iniciados:</a:t>
            </a:r>
          </a:p>
          <a:p>
            <a:r>
              <a:rPr lang="pt-BR" sz="2000" b="1" dirty="0"/>
              <a:t>Comitê LGPD </a:t>
            </a:r>
            <a:r>
              <a:rPr lang="pt-BR" sz="1400" dirty="0"/>
              <a:t>(14.10.19)</a:t>
            </a:r>
          </a:p>
          <a:p>
            <a:r>
              <a:rPr lang="pt-BR" sz="2000" b="1" dirty="0"/>
              <a:t>Reuniões semanais</a:t>
            </a:r>
          </a:p>
          <a:p>
            <a:r>
              <a:rPr lang="pt-BR" sz="2000" b="1" dirty="0"/>
              <a:t>Material de apoio </a:t>
            </a:r>
            <a:r>
              <a:rPr lang="pt-BR" sz="2000" dirty="0"/>
              <a:t>disponibilizado U. Brasil </a:t>
            </a:r>
            <a:r>
              <a:rPr lang="pt-BR" sz="1400" dirty="0"/>
              <a:t>(11.19)</a:t>
            </a:r>
          </a:p>
          <a:p>
            <a:r>
              <a:rPr lang="pt-BR" sz="2000" b="1" dirty="0"/>
              <a:t>Inventário Stakeholders</a:t>
            </a:r>
          </a:p>
          <a:p>
            <a:r>
              <a:rPr lang="pt-BR" sz="2000" b="1" dirty="0"/>
              <a:t>Revisão dos processos</a:t>
            </a:r>
          </a:p>
          <a:p>
            <a:r>
              <a:rPr lang="pt-BR" sz="2000" b="1" dirty="0"/>
              <a:t>Revisão das políticas e códigos de conduta </a:t>
            </a:r>
            <a:r>
              <a:rPr lang="pt-BR" sz="1400" dirty="0"/>
              <a:t>(25 existentes para revisão e criar as novas necessárias)</a:t>
            </a:r>
          </a:p>
          <a:p>
            <a:r>
              <a:rPr lang="pt-BR" sz="2000" b="1" dirty="0"/>
              <a:t>Levantamentos inicial dos dados</a:t>
            </a:r>
          </a:p>
          <a:p>
            <a:r>
              <a:rPr lang="pt-BR" sz="2000" b="1" dirty="0"/>
              <a:t>Treinamentos Específicos </a:t>
            </a:r>
            <a:r>
              <a:rPr lang="pt-BR" sz="1400" dirty="0"/>
              <a:t>(4 treinamentos pela UCBS + 6 pessoais DPO Rosália)</a:t>
            </a:r>
          </a:p>
          <a:p>
            <a:r>
              <a:rPr lang="pt-BR" sz="2000" b="1" dirty="0"/>
              <a:t>Treinamentos Gerais </a:t>
            </a:r>
            <a:r>
              <a:rPr lang="pt-BR" sz="1400" dirty="0"/>
              <a:t>(103 no ano/45 desenvolvimento pessoal)</a:t>
            </a:r>
          </a:p>
          <a:p>
            <a:pPr marL="0" indent="0">
              <a:buNone/>
            </a:pPr>
            <a:endParaRPr lang="pt-BR" sz="14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90E7637F-C374-4208-AF23-940135FE4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5219" y="379450"/>
            <a:ext cx="3105424" cy="59429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000" b="1" dirty="0"/>
              <a:t>Realizar a partir de prioridades:</a:t>
            </a:r>
          </a:p>
          <a:p>
            <a:r>
              <a:rPr lang="pt-BR" sz="2000" dirty="0"/>
              <a:t>Revisão Estatuto Social </a:t>
            </a:r>
            <a:r>
              <a:rPr lang="pt-BR" sz="1400" dirty="0"/>
              <a:t>(03.20)</a:t>
            </a:r>
          </a:p>
          <a:p>
            <a:r>
              <a:rPr lang="pt-BR" sz="2000" dirty="0"/>
              <a:t>Revisão Contratos </a:t>
            </a:r>
            <a:r>
              <a:rPr lang="pt-BR" sz="1400" dirty="0"/>
              <a:t>(400 contratos + 91 de colaboradores – 05.20)</a:t>
            </a:r>
          </a:p>
          <a:p>
            <a:r>
              <a:rPr lang="pt-BR" sz="2000" dirty="0"/>
              <a:t>Executar inventário de milhões de dados pessoais </a:t>
            </a:r>
            <a:r>
              <a:rPr lang="pt-BR" sz="1400" dirty="0"/>
              <a:t>(150 milhões de </a:t>
            </a:r>
            <a:r>
              <a:rPr lang="pt-BR" sz="1400" dirty="0" err="1"/>
              <a:t>docs</a:t>
            </a:r>
            <a:r>
              <a:rPr lang="pt-BR" sz="1400" dirty="0"/>
              <a:t> / 5 milhões de vidas/</a:t>
            </a:r>
            <a:r>
              <a:rPr lang="pt-BR" sz="1400" dirty="0" err="1"/>
              <a:t>docs</a:t>
            </a:r>
            <a:r>
              <a:rPr lang="pt-BR" sz="1400" dirty="0"/>
              <a:t>)</a:t>
            </a:r>
          </a:p>
          <a:p>
            <a:r>
              <a:rPr lang="pt-BR" sz="2000" dirty="0"/>
              <a:t>Estabelecer Governança do Programa de proteção de dados </a:t>
            </a:r>
            <a:r>
              <a:rPr lang="pt-BR" sz="1400" dirty="0"/>
              <a:t>(Comitê de Risco dos </a:t>
            </a:r>
            <a:r>
              <a:rPr lang="pt-BR" sz="1400" dirty="0" err="1"/>
              <a:t>DPOs</a:t>
            </a:r>
            <a:r>
              <a:rPr lang="pt-BR" sz="1400" dirty="0"/>
              <a:t> das Associadas)</a:t>
            </a:r>
          </a:p>
          <a:p>
            <a:r>
              <a:rPr lang="pt-BR" sz="2200" dirty="0"/>
              <a:t>Investimento em </a:t>
            </a:r>
            <a:r>
              <a:rPr lang="pt-BR" sz="2200" dirty="0" err="1"/>
              <a:t>Cibersegurança</a:t>
            </a:r>
            <a:r>
              <a:rPr lang="pt-BR" sz="2200" dirty="0"/>
              <a:t> </a:t>
            </a:r>
            <a:r>
              <a:rPr lang="pt-BR" sz="1400" dirty="0"/>
              <a:t>(mitigação de riscos e de incidentes de vazamento de dados)</a:t>
            </a:r>
          </a:p>
          <a:p>
            <a:r>
              <a:rPr lang="pt-BR" sz="2000" dirty="0"/>
              <a:t>Continuar Treinamentos Gerais e Específicos</a:t>
            </a:r>
          </a:p>
          <a:p>
            <a:r>
              <a:rPr lang="pt-BR" sz="2000" dirty="0"/>
              <a:t>Finalizar revisão das políticas, códigos de conduta </a:t>
            </a:r>
            <a:r>
              <a:rPr lang="pt-BR" sz="1400" dirty="0"/>
              <a:t>(05.20)</a:t>
            </a:r>
          </a:p>
          <a:p>
            <a:endParaRPr lang="pt-BR" sz="1400" dirty="0"/>
          </a:p>
        </p:txBody>
      </p:sp>
      <p:sp>
        <p:nvSpPr>
          <p:cNvPr id="6" name="Texto Explicativo: Linha Dobrada 5">
            <a:extLst>
              <a:ext uri="{FF2B5EF4-FFF2-40B4-BE49-F238E27FC236}">
                <a16:creationId xmlns="" xmlns:a16="http://schemas.microsoft.com/office/drawing/2014/main" id="{14A08784-821B-434D-9FAA-F7EC631C37C2}"/>
              </a:ext>
            </a:extLst>
          </p:cNvPr>
          <p:cNvSpPr/>
          <p:nvPr/>
        </p:nvSpPr>
        <p:spPr>
          <a:xfrm>
            <a:off x="1763721" y="4433586"/>
            <a:ext cx="1681924" cy="2044964"/>
          </a:xfrm>
          <a:prstGeom prst="borderCallout2">
            <a:avLst>
              <a:gd name="adj1" fmla="val 18750"/>
              <a:gd name="adj2" fmla="val -8333"/>
              <a:gd name="adj3" fmla="val 18324"/>
              <a:gd name="adj4" fmla="val -74007"/>
              <a:gd name="adj5" fmla="val -131940"/>
              <a:gd name="adj6" fmla="val -7373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ENVOLVIMENTO DE TODA UCBS</a:t>
            </a:r>
          </a:p>
          <a:p>
            <a:pPr algn="ctr"/>
            <a:r>
              <a:rPr lang="pt-BR" dirty="0"/>
              <a:t>= </a:t>
            </a:r>
          </a:p>
          <a:p>
            <a:pPr algn="ctr"/>
            <a:r>
              <a:rPr lang="pt-BR" dirty="0"/>
              <a:t>sucesso da mudança de cultura</a:t>
            </a:r>
          </a:p>
        </p:txBody>
      </p:sp>
    </p:spTree>
    <p:extLst>
      <p:ext uri="{BB962C8B-B14F-4D97-AF65-F5344CB8AC3E}">
        <p14:creationId xmlns:p14="http://schemas.microsoft.com/office/powerpoint/2010/main" val="124224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F7D788E-2C1B-4EF4-8719-12613771FF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080135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DCF6924-34D0-48A1-AE16-28546D82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15" y="785516"/>
            <a:ext cx="2128064" cy="1572954"/>
          </a:xfrm>
        </p:spPr>
        <p:txBody>
          <a:bodyPr>
            <a:noAutofit/>
          </a:bodyPr>
          <a:lstStyle/>
          <a:p>
            <a:r>
              <a:rPr lang="pt-BR" sz="1400" b="1" dirty="0">
                <a:solidFill>
                  <a:srgbClr val="FFFFFF"/>
                </a:solidFill>
              </a:rPr>
              <a:t>LGPD</a:t>
            </a:r>
            <a:r>
              <a:rPr lang="pt-BR" sz="1400" dirty="0">
                <a:solidFill>
                  <a:srgbClr val="FFFFFF"/>
                </a:solidFill>
              </a:rPr>
              <a:t> </a:t>
            </a:r>
            <a:br>
              <a:rPr lang="pt-BR" sz="1400" dirty="0">
                <a:solidFill>
                  <a:srgbClr val="FFFFFF"/>
                </a:solidFill>
              </a:rPr>
            </a:br>
            <a:r>
              <a:rPr lang="pt-BR" sz="1400" dirty="0">
                <a:solidFill>
                  <a:srgbClr val="FFFFFF"/>
                </a:solidFill>
              </a:rPr>
              <a:t>(13708/18  14.08.20)</a:t>
            </a:r>
            <a:br>
              <a:rPr lang="pt-BR" sz="1400" dirty="0">
                <a:solidFill>
                  <a:srgbClr val="FFFFFF"/>
                </a:solidFill>
              </a:rPr>
            </a:br>
            <a:r>
              <a:rPr lang="pt-BR" sz="1400" dirty="0">
                <a:solidFill>
                  <a:srgbClr val="FFFFFF"/>
                </a:solidFill>
              </a:rPr>
              <a:t/>
            </a:r>
            <a:br>
              <a:rPr lang="pt-BR" sz="1400" dirty="0">
                <a:solidFill>
                  <a:srgbClr val="FFFFFF"/>
                </a:solidFill>
              </a:rPr>
            </a:br>
            <a:r>
              <a:rPr lang="pt-BR" sz="1400" b="1" dirty="0">
                <a:solidFill>
                  <a:srgbClr val="FFFFFF"/>
                </a:solidFill>
              </a:rPr>
              <a:t>ADEQUAÇÃO FUNCIONAL DA UCBS - 30.06.20</a:t>
            </a:r>
            <a:r>
              <a:rPr lang="pt-BR" sz="1400" dirty="0">
                <a:solidFill>
                  <a:srgbClr val="FFFFFF"/>
                </a:solidFill>
              </a:rPr>
              <a:t/>
            </a:r>
            <a:br>
              <a:rPr lang="pt-BR" sz="1400" dirty="0">
                <a:solidFill>
                  <a:srgbClr val="FFFFFF"/>
                </a:solidFill>
              </a:rPr>
            </a:br>
            <a:r>
              <a:rPr lang="pt-BR" sz="1400" dirty="0">
                <a:solidFill>
                  <a:srgbClr val="FFFFFF"/>
                </a:solidFill>
              </a:rPr>
              <a:t>Trabalhados 80 dias úteis</a:t>
            </a:r>
            <a:br>
              <a:rPr lang="pt-BR" sz="1400" dirty="0">
                <a:solidFill>
                  <a:srgbClr val="FFFFFF"/>
                </a:solidFill>
              </a:rPr>
            </a:br>
            <a:r>
              <a:rPr lang="pt-BR" sz="1400" dirty="0">
                <a:solidFill>
                  <a:srgbClr val="FFFFFF"/>
                </a:solidFill>
              </a:rPr>
              <a:t>Faltam 130 úteis</a:t>
            </a:r>
            <a:br>
              <a:rPr lang="pt-BR" sz="1400" dirty="0">
                <a:solidFill>
                  <a:srgbClr val="FFFFFF"/>
                </a:solidFill>
              </a:rPr>
            </a:br>
            <a:r>
              <a:rPr lang="pt-BR" sz="1400" dirty="0">
                <a:solidFill>
                  <a:srgbClr val="FFFFFF"/>
                </a:solidFill>
              </a:rPr>
              <a:t/>
            </a:r>
            <a:br>
              <a:rPr lang="pt-BR" sz="1400" dirty="0">
                <a:solidFill>
                  <a:srgbClr val="FFFFFF"/>
                </a:solidFill>
              </a:rPr>
            </a:br>
            <a:r>
              <a:rPr lang="pt-BR" sz="1400" b="1" dirty="0">
                <a:solidFill>
                  <a:srgbClr val="FFFFFF"/>
                </a:solidFill>
              </a:rPr>
              <a:t>DPO Rosália Ometto</a:t>
            </a:r>
            <a:r>
              <a:rPr lang="pt-BR" sz="1400" dirty="0">
                <a:solidFill>
                  <a:srgbClr val="FFFFFF"/>
                </a:solidFill>
              </a:rPr>
              <a:t/>
            </a:r>
            <a:br>
              <a:rPr lang="pt-BR" sz="1400" dirty="0">
                <a:solidFill>
                  <a:srgbClr val="FFFFFF"/>
                </a:solidFill>
              </a:rPr>
            </a:br>
            <a:r>
              <a:rPr lang="pt-BR" sz="1400" dirty="0">
                <a:solidFill>
                  <a:srgbClr val="FFFFFF"/>
                </a:solidFill>
              </a:rPr>
              <a:t>por Dir. </a:t>
            </a:r>
            <a:r>
              <a:rPr lang="pt-BR" sz="1400" dirty="0" err="1">
                <a:solidFill>
                  <a:srgbClr val="FFFFFF"/>
                </a:solidFill>
              </a:rPr>
              <a:t>Exec</a:t>
            </a:r>
            <a:r>
              <a:rPr lang="pt-BR" sz="1400" dirty="0">
                <a:solidFill>
                  <a:srgbClr val="FFFFFF"/>
                </a:solidFill>
              </a:rPr>
              <a:t>. 02.12.19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7C54E824-C0F4-480B-BC88-689F50C45F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79695" y="549"/>
            <a:ext cx="3853608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58DEA6A1-FC5C-4E6E-BBBF-7E472949B3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780753" y="1421356"/>
            <a:ext cx="4020598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96AAAC3B-1954-46B7-BBAC-27DFF5B529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24276" y="0"/>
            <a:ext cx="3564446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430E1C5-7751-408E-A7F0-42A8E2A49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34370" y="255847"/>
            <a:ext cx="2550090" cy="2182553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1900" b="1" dirty="0"/>
              <a:t>MAIOR VULNERABILIDADE</a:t>
            </a:r>
          </a:p>
          <a:p>
            <a:pPr marL="0" indent="0" algn="ctr">
              <a:buNone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Ser humano</a:t>
            </a:r>
          </a:p>
          <a:p>
            <a:pPr marL="0" indent="0" algn="ctr">
              <a:buNone/>
            </a:pPr>
            <a:r>
              <a:rPr lang="pt-BR" sz="1800" b="1" dirty="0"/>
              <a:t>UCBS menos de 100 pessoas</a:t>
            </a:r>
          </a:p>
          <a:p>
            <a:pPr marL="0" indent="0" algn="ctr">
              <a:buNone/>
            </a:pPr>
            <a:endParaRPr lang="pt-BR" sz="1800" b="1" dirty="0"/>
          </a:p>
          <a:p>
            <a:pPr marL="0" indent="0" algn="ctr">
              <a:buNone/>
            </a:pPr>
            <a:r>
              <a:rPr lang="pt-BR" sz="1800" b="1" dirty="0"/>
              <a:t>MAIOR DESAFIO</a:t>
            </a:r>
          </a:p>
          <a:p>
            <a:pPr marL="0" indent="0" algn="ctr">
              <a:buNone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tempo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A5AD6500-BB62-4AAC-9D2F-C10DDC90CB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925282" y="1584495"/>
            <a:ext cx="3876070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90E7637F-C374-4208-AF23-940135FE4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90845" y="2257425"/>
            <a:ext cx="3217047" cy="4028902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2600" b="1" dirty="0">
                <a:solidFill>
                  <a:schemeClr val="accent6">
                    <a:lumMod val="50000"/>
                  </a:schemeClr>
                </a:solidFill>
              </a:rPr>
              <a:t>DADOS INICIAIS</a:t>
            </a:r>
          </a:p>
          <a:p>
            <a:r>
              <a:rPr lang="pt-BR" sz="2200" b="1" dirty="0"/>
              <a:t>3 milhões vida </a:t>
            </a:r>
            <a:r>
              <a:rPr lang="pt-BR" sz="2200" b="1" dirty="0" smtClean="0"/>
              <a:t>Auditoria</a:t>
            </a:r>
            <a:endParaRPr lang="pt-BR" sz="2200" b="1" dirty="0"/>
          </a:p>
          <a:p>
            <a:r>
              <a:rPr lang="pt-BR" sz="2200" b="1" dirty="0"/>
              <a:t>195 mil vidas Projeto </a:t>
            </a:r>
            <a:r>
              <a:rPr lang="pt-BR" sz="2200" b="1" dirty="0" smtClean="0"/>
              <a:t>Coração</a:t>
            </a:r>
            <a:endParaRPr lang="pt-BR" sz="2200" b="1" dirty="0"/>
          </a:p>
          <a:p>
            <a:r>
              <a:rPr lang="pt-BR" sz="2200" b="1" dirty="0"/>
              <a:t>70 mil contas médicas </a:t>
            </a:r>
            <a:r>
              <a:rPr lang="pt-BR" sz="2200" b="1" dirty="0" smtClean="0"/>
              <a:t>BPO</a:t>
            </a:r>
            <a:endParaRPr lang="pt-BR" sz="2200" b="1" dirty="0"/>
          </a:p>
          <a:p>
            <a:r>
              <a:rPr lang="pt-BR" sz="2200" b="1" dirty="0"/>
              <a:t>1 milhão e 750 mil guias </a:t>
            </a:r>
            <a:r>
              <a:rPr lang="pt-BR" sz="2200" b="1" dirty="0" smtClean="0"/>
              <a:t>BPO</a:t>
            </a:r>
            <a:endParaRPr lang="pt-BR" sz="2200" b="1" dirty="0"/>
          </a:p>
          <a:p>
            <a:r>
              <a:rPr lang="pt-BR" sz="2200" b="1" dirty="0"/>
              <a:t>5 milhões doc. </a:t>
            </a:r>
            <a:r>
              <a:rPr lang="pt-BR" sz="2200" b="1" dirty="0" smtClean="0"/>
              <a:t>implantados GDOC</a:t>
            </a:r>
            <a:endParaRPr lang="pt-BR" sz="2200" b="1" dirty="0"/>
          </a:p>
          <a:p>
            <a:r>
              <a:rPr lang="pt-BR" sz="2200" b="1" dirty="0" smtClean="0"/>
              <a:t>290 </a:t>
            </a:r>
            <a:r>
              <a:rPr lang="pt-BR" sz="2200" b="1" dirty="0"/>
              <a:t>mil caixas </a:t>
            </a:r>
            <a:r>
              <a:rPr lang="pt-BR" sz="2200" b="1" dirty="0" smtClean="0"/>
              <a:t>GDOC</a:t>
            </a:r>
            <a:endParaRPr lang="pt-BR" sz="2200" b="1" dirty="0"/>
          </a:p>
          <a:p>
            <a:r>
              <a:rPr lang="pt-BR" sz="2200" b="1" dirty="0"/>
              <a:t>145 milhões de folhas GDOC</a:t>
            </a:r>
          </a:p>
        </p:txBody>
      </p:sp>
      <p:sp>
        <p:nvSpPr>
          <p:cNvPr id="8" name="Balão de Fala: Retângulo com Cantos Arredondados 7">
            <a:extLst>
              <a:ext uri="{FF2B5EF4-FFF2-40B4-BE49-F238E27FC236}">
                <a16:creationId xmlns="" xmlns:a16="http://schemas.microsoft.com/office/drawing/2014/main" id="{D8F2A5C6-B7F0-408C-8584-2D37808BB488}"/>
              </a:ext>
            </a:extLst>
          </p:cNvPr>
          <p:cNvSpPr/>
          <p:nvPr/>
        </p:nvSpPr>
        <p:spPr>
          <a:xfrm>
            <a:off x="801662" y="3143437"/>
            <a:ext cx="2278031" cy="1380938"/>
          </a:xfrm>
          <a:prstGeom prst="wedgeRoundRectCallou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Mudança de cultura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Realidade disruptiva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="" xmlns:a16="http://schemas.microsoft.com/office/drawing/2014/main" id="{33DEEF6D-6FC6-496E-84BD-40C8BC0342AD}"/>
              </a:ext>
            </a:extLst>
          </p:cNvPr>
          <p:cNvSpPr/>
          <p:nvPr/>
        </p:nvSpPr>
        <p:spPr>
          <a:xfrm>
            <a:off x="497875" y="4933950"/>
            <a:ext cx="3236494" cy="1352376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Necessidade de:</a:t>
            </a:r>
          </a:p>
          <a:p>
            <a:pPr algn="ctr"/>
            <a:r>
              <a:rPr lang="pt-BR" b="1" dirty="0"/>
              <a:t>ENGAJAMENTO</a:t>
            </a:r>
          </a:p>
          <a:p>
            <a:pPr algn="ctr"/>
            <a:r>
              <a:rPr lang="pt-BR" b="1" dirty="0"/>
              <a:t>CONSCIENTIZAÇÃO</a:t>
            </a:r>
          </a:p>
          <a:p>
            <a:pPr algn="ctr"/>
            <a:r>
              <a:rPr lang="pt-BR" b="1" dirty="0"/>
              <a:t>SE SENTIR PARTICIPANTE </a:t>
            </a:r>
          </a:p>
        </p:txBody>
      </p:sp>
    </p:spTree>
    <p:extLst>
      <p:ext uri="{BB962C8B-B14F-4D97-AF65-F5344CB8AC3E}">
        <p14:creationId xmlns:p14="http://schemas.microsoft.com/office/powerpoint/2010/main" val="26335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ângulo: Cantos Arredondados 39">
            <a:extLst>
              <a:ext uri="{FF2B5EF4-FFF2-40B4-BE49-F238E27FC236}">
                <a16:creationId xmlns="" xmlns:a16="http://schemas.microsoft.com/office/drawing/2014/main" id="{6CD0E016-437D-4EF4-B988-F44D2CC17EE6}"/>
              </a:ext>
            </a:extLst>
          </p:cNvPr>
          <p:cNvSpPr/>
          <p:nvPr/>
        </p:nvSpPr>
        <p:spPr>
          <a:xfrm>
            <a:off x="7438306" y="2468781"/>
            <a:ext cx="3002929" cy="159577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="" xmlns:a16="http://schemas.microsoft.com/office/drawing/2014/main" id="{BA80E021-DC12-440F-8022-4FE1F44D7598}"/>
              </a:ext>
            </a:extLst>
          </p:cNvPr>
          <p:cNvSpPr/>
          <p:nvPr/>
        </p:nvSpPr>
        <p:spPr>
          <a:xfrm>
            <a:off x="7136650" y="4648619"/>
            <a:ext cx="3295246" cy="213863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="" xmlns:a16="http://schemas.microsoft.com/office/drawing/2014/main" id="{4F7BC8EA-159F-4C48-A1AD-A15DDA417E28}"/>
              </a:ext>
            </a:extLst>
          </p:cNvPr>
          <p:cNvSpPr/>
          <p:nvPr/>
        </p:nvSpPr>
        <p:spPr>
          <a:xfrm>
            <a:off x="3521112" y="2945283"/>
            <a:ext cx="3246806" cy="3220021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b="1" dirty="0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="" xmlns:a16="http://schemas.microsoft.com/office/drawing/2014/main" id="{7781215B-244D-43BA-9135-6C60A5B81EB6}"/>
              </a:ext>
            </a:extLst>
          </p:cNvPr>
          <p:cNvSpPr/>
          <p:nvPr/>
        </p:nvSpPr>
        <p:spPr>
          <a:xfrm>
            <a:off x="4104513" y="847724"/>
            <a:ext cx="2598752" cy="142924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/>
          </a:p>
        </p:txBody>
      </p:sp>
      <p:sp>
        <p:nvSpPr>
          <p:cNvPr id="35" name="Freeform: Shape 24">
            <a:extLst>
              <a:ext uri="{FF2B5EF4-FFF2-40B4-BE49-F238E27FC236}">
                <a16:creationId xmlns="" xmlns:a16="http://schemas.microsoft.com/office/drawing/2014/main" id="{1DE7243B-5109-444B-8FAF-7437C66BC0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3917024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26">
            <a:extLst>
              <a:ext uri="{FF2B5EF4-FFF2-40B4-BE49-F238E27FC236}">
                <a16:creationId xmlns="" xmlns:a16="http://schemas.microsoft.com/office/drawing/2014/main" id="{4C5D6221-DA7B-4611-AA26-7D8E349FDE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3749489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DCF6924-34D0-48A1-AE16-28546D82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38" y="545715"/>
            <a:ext cx="3148621" cy="1646430"/>
          </a:xfrm>
        </p:spPr>
        <p:txBody>
          <a:bodyPr anchor="t">
            <a:no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LGPD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dirty="0">
                <a:solidFill>
                  <a:schemeClr val="bg1"/>
                </a:solidFill>
              </a:rPr>
              <a:t>(13708/18  14.08.20)</a:t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dirty="0">
                <a:solidFill>
                  <a:schemeClr val="bg1"/>
                </a:solidFill>
              </a:rPr>
              <a:t/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b="1" dirty="0">
                <a:solidFill>
                  <a:schemeClr val="bg1"/>
                </a:solidFill>
              </a:rPr>
              <a:t>ADEQUAÇÃO FUNCIONAL DA UCBS - 30.06.20</a:t>
            </a:r>
            <a:r>
              <a:rPr lang="pt-BR" sz="1600" dirty="0">
                <a:solidFill>
                  <a:schemeClr val="bg1"/>
                </a:solidFill>
              </a:rPr>
              <a:t/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dirty="0">
                <a:solidFill>
                  <a:schemeClr val="bg1"/>
                </a:solidFill>
              </a:rPr>
              <a:t>Trabalhados 80 dias úteis</a:t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dirty="0">
                <a:solidFill>
                  <a:schemeClr val="bg1"/>
                </a:solidFill>
              </a:rPr>
              <a:t>Faltam 130 úteis</a:t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dirty="0">
                <a:solidFill>
                  <a:schemeClr val="bg1"/>
                </a:solidFill>
              </a:rPr>
              <a:t/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b="1" dirty="0">
                <a:solidFill>
                  <a:schemeClr val="bg1"/>
                </a:solidFill>
              </a:rPr>
              <a:t>DPO Rosália Ometto</a:t>
            </a:r>
            <a:r>
              <a:rPr lang="pt-BR" sz="1600" dirty="0">
                <a:solidFill>
                  <a:schemeClr val="bg1"/>
                </a:solidFill>
              </a:rPr>
              <a:t/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dirty="0">
                <a:solidFill>
                  <a:schemeClr val="bg1"/>
                </a:solidFill>
              </a:rPr>
              <a:t>por Dir. </a:t>
            </a:r>
            <a:r>
              <a:rPr lang="pt-BR" sz="1600" dirty="0" err="1">
                <a:solidFill>
                  <a:schemeClr val="bg1"/>
                </a:solidFill>
              </a:rPr>
              <a:t>Exec</a:t>
            </a:r>
            <a:r>
              <a:rPr lang="pt-BR" sz="1600" dirty="0">
                <a:solidFill>
                  <a:schemeClr val="bg1"/>
                </a:solidFill>
              </a:rPr>
              <a:t>. 02.12.19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430E1C5-7751-408E-A7F0-42A8E2A49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66328" y="3096895"/>
            <a:ext cx="3246515" cy="31255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1800" b="1" dirty="0">
                <a:solidFill>
                  <a:schemeClr val="accent6"/>
                </a:solidFill>
              </a:rPr>
              <a:t>DESAFIOS ou RESTRIÇÕES</a:t>
            </a:r>
          </a:p>
          <a:p>
            <a:r>
              <a:rPr lang="pt-BR" sz="1600" b="1" dirty="0"/>
              <a:t>LIMITAÇÃO</a:t>
            </a:r>
          </a:p>
          <a:p>
            <a:r>
              <a:rPr lang="pt-BR" sz="1600" b="1" dirty="0"/>
              <a:t>De pessoas</a:t>
            </a:r>
          </a:p>
          <a:p>
            <a:r>
              <a:rPr lang="pt-BR" sz="1600" b="1" dirty="0"/>
              <a:t>De tempo</a:t>
            </a:r>
          </a:p>
          <a:p>
            <a:r>
              <a:rPr lang="pt-BR" sz="1600" b="1" dirty="0"/>
              <a:t>Técnica disponível</a:t>
            </a:r>
          </a:p>
          <a:p>
            <a:r>
              <a:rPr lang="pt-BR" sz="1600" b="1" dirty="0"/>
              <a:t>Das imposições legais e normativas</a:t>
            </a:r>
          </a:p>
          <a:p>
            <a:r>
              <a:rPr lang="pt-BR" sz="1600" b="1" dirty="0"/>
              <a:t>Das imposições contratuais</a:t>
            </a:r>
          </a:p>
          <a:p>
            <a:r>
              <a:rPr lang="pt-BR" sz="1600" b="1" dirty="0"/>
              <a:t>De investimento</a:t>
            </a:r>
          </a:p>
          <a:p>
            <a:r>
              <a:rPr lang="pt-BR" sz="1600" b="1" dirty="0"/>
              <a:t>De amparo  da proposta apresentada</a:t>
            </a:r>
          </a:p>
          <a:p>
            <a:pPr marL="0" indent="0">
              <a:buNone/>
            </a:pPr>
            <a:endParaRPr lang="pt-BR" sz="1300" dirty="0"/>
          </a:p>
        </p:txBody>
      </p:sp>
      <p:sp>
        <p:nvSpPr>
          <p:cNvPr id="6" name="Texto Explicativo: Linha Dobrada 5">
            <a:extLst>
              <a:ext uri="{FF2B5EF4-FFF2-40B4-BE49-F238E27FC236}">
                <a16:creationId xmlns="" xmlns:a16="http://schemas.microsoft.com/office/drawing/2014/main" id="{14A08784-821B-434D-9FAA-F7EC631C37C2}"/>
              </a:ext>
            </a:extLst>
          </p:cNvPr>
          <p:cNvSpPr/>
          <p:nvPr/>
        </p:nvSpPr>
        <p:spPr>
          <a:xfrm>
            <a:off x="216099" y="3303005"/>
            <a:ext cx="2355045" cy="1576689"/>
          </a:xfrm>
          <a:prstGeom prst="borderCallout2">
            <a:avLst>
              <a:gd name="adj1" fmla="val -6464"/>
              <a:gd name="adj2" fmla="val 64061"/>
              <a:gd name="adj3" fmla="val -53390"/>
              <a:gd name="adj4" fmla="val 110348"/>
              <a:gd name="adj5" fmla="val -80168"/>
              <a:gd name="adj6" fmla="val 8898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b="1" dirty="0"/>
              <a:t>VULNERABILIDADE</a:t>
            </a:r>
          </a:p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chemeClr val="tx1"/>
                </a:solidFill>
              </a:rPr>
              <a:t>PODE se tornar</a:t>
            </a:r>
          </a:p>
          <a:p>
            <a:pPr algn="ctr">
              <a:spcAft>
                <a:spcPts val="600"/>
              </a:spcAft>
            </a:pPr>
            <a:r>
              <a:rPr lang="pt-BR" b="1" dirty="0"/>
              <a:t>OPORTUNIDADE</a:t>
            </a: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="" xmlns:a16="http://schemas.microsoft.com/office/drawing/2014/main" id="{9571653A-CBE6-4D3C-BD1B-DDBB45B07433}"/>
              </a:ext>
            </a:extLst>
          </p:cNvPr>
          <p:cNvSpPr txBox="1">
            <a:spLocks/>
          </p:cNvSpPr>
          <p:nvPr/>
        </p:nvSpPr>
        <p:spPr>
          <a:xfrm>
            <a:off x="4136982" y="970703"/>
            <a:ext cx="2476340" cy="12221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800" b="1" dirty="0">
                <a:solidFill>
                  <a:schemeClr val="accent6"/>
                </a:solidFill>
              </a:rPr>
              <a:t>DESFECHO</a:t>
            </a:r>
          </a:p>
          <a:p>
            <a:r>
              <a:rPr lang="pt-BR" sz="1600" b="1" dirty="0"/>
              <a:t>Entrega com adequação mínima</a:t>
            </a:r>
          </a:p>
          <a:p>
            <a:r>
              <a:rPr lang="pt-BR" sz="1600" b="1" dirty="0"/>
              <a:t>Possibilidade de vender </a:t>
            </a:r>
            <a:r>
              <a:rPr lang="pt-BR" sz="1600" b="1" dirty="0" err="1"/>
              <a:t>know</a:t>
            </a:r>
            <a:r>
              <a:rPr lang="pt-BR" sz="1600" b="1" dirty="0"/>
              <a:t> </a:t>
            </a:r>
            <a:r>
              <a:rPr lang="pt-BR" sz="1600" b="1" dirty="0" err="1"/>
              <a:t>how</a:t>
            </a:r>
            <a:endParaRPr lang="pt-BR" sz="1600" b="1" dirty="0"/>
          </a:p>
          <a:p>
            <a:pPr marL="0" indent="0">
              <a:buFont typeface="Arial" panose="020B0604020202020204" pitchFamily="34" charset="0"/>
              <a:buNone/>
            </a:pPr>
            <a:endParaRPr lang="pt-BR" sz="1300" dirty="0"/>
          </a:p>
        </p:txBody>
      </p:sp>
      <p:sp>
        <p:nvSpPr>
          <p:cNvPr id="21" name="Espaço Reservado para Conteúdo 2">
            <a:extLst>
              <a:ext uri="{FF2B5EF4-FFF2-40B4-BE49-F238E27FC236}">
                <a16:creationId xmlns="" xmlns:a16="http://schemas.microsoft.com/office/drawing/2014/main" id="{F2FF16FF-C7A7-4E86-BB71-FE5EBE9AF95A}"/>
              </a:ext>
            </a:extLst>
          </p:cNvPr>
          <p:cNvSpPr txBox="1">
            <a:spLocks/>
          </p:cNvSpPr>
          <p:nvPr/>
        </p:nvSpPr>
        <p:spPr>
          <a:xfrm>
            <a:off x="7315876" y="4829595"/>
            <a:ext cx="3116021" cy="18911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pt-BR" sz="1800" b="1" dirty="0">
                <a:solidFill>
                  <a:schemeClr val="accent6"/>
                </a:solidFill>
              </a:rPr>
              <a:t>INVESTIMENTOS</a:t>
            </a:r>
          </a:p>
          <a:p>
            <a:pPr marL="202517" indent="-202517" defTabSz="810067">
              <a:spcBef>
                <a:spcPts val="886"/>
              </a:spcBef>
            </a:pPr>
            <a:r>
              <a:rPr lang="pt-BR" sz="1500" b="1" dirty="0"/>
              <a:t>Software / Hardware</a:t>
            </a:r>
          </a:p>
          <a:p>
            <a:pPr marL="202517" indent="-202517" defTabSz="810067">
              <a:spcBef>
                <a:spcPts val="886"/>
              </a:spcBef>
            </a:pPr>
            <a:r>
              <a:rPr lang="pt-BR" sz="1500" b="1" dirty="0"/>
              <a:t>Readequação de contratos</a:t>
            </a:r>
          </a:p>
          <a:p>
            <a:pPr marL="202517" indent="-202517" defTabSz="810067">
              <a:spcBef>
                <a:spcPts val="886"/>
              </a:spcBef>
            </a:pPr>
            <a:r>
              <a:rPr lang="pt-BR" sz="1500" b="1" dirty="0"/>
              <a:t>Treinamentos</a:t>
            </a:r>
          </a:p>
          <a:p>
            <a:pPr marL="202517" indent="-202517" defTabSz="810067">
              <a:spcBef>
                <a:spcPts val="886"/>
              </a:spcBef>
            </a:pPr>
            <a:r>
              <a:rPr lang="pt-BR" sz="1500" b="1" dirty="0"/>
              <a:t>Conscientização de associadas, de clientes, de parceiros e de colaboradores</a:t>
            </a:r>
          </a:p>
          <a:p>
            <a:pPr marL="202517" indent="-202517" defTabSz="810067">
              <a:spcBef>
                <a:spcPts val="886"/>
              </a:spcBef>
            </a:pPr>
            <a:r>
              <a:rPr lang="pt-BR" sz="1500" b="1" dirty="0"/>
              <a:t>Adequação contínua</a:t>
            </a:r>
          </a:p>
          <a:p>
            <a:endParaRPr lang="pt-BR" sz="1300" dirty="0"/>
          </a:p>
          <a:p>
            <a:pPr marL="0" indent="0">
              <a:buFont typeface="Arial" panose="020B0604020202020204" pitchFamily="34" charset="0"/>
              <a:buNone/>
            </a:pPr>
            <a:endParaRPr lang="pt-BR" sz="1300" dirty="0"/>
          </a:p>
        </p:txBody>
      </p:sp>
      <p:sp>
        <p:nvSpPr>
          <p:cNvPr id="22" name="Espaço Reservado para Conteúdo 2">
            <a:extLst>
              <a:ext uri="{FF2B5EF4-FFF2-40B4-BE49-F238E27FC236}">
                <a16:creationId xmlns="" xmlns:a16="http://schemas.microsoft.com/office/drawing/2014/main" id="{E02C6099-1AFA-4C5C-8422-F8BC3EA10D78}"/>
              </a:ext>
            </a:extLst>
          </p:cNvPr>
          <p:cNvSpPr txBox="1">
            <a:spLocks/>
          </p:cNvSpPr>
          <p:nvPr/>
        </p:nvSpPr>
        <p:spPr>
          <a:xfrm>
            <a:off x="7549841" y="2470585"/>
            <a:ext cx="2787575" cy="16156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pt-BR" sz="1700" b="1" dirty="0">
                <a:solidFill>
                  <a:schemeClr val="accent6"/>
                </a:solidFill>
              </a:rPr>
              <a:t>VALORES</a:t>
            </a:r>
          </a:p>
          <a:p>
            <a:pPr marL="202517" indent="-202517" defTabSz="810067">
              <a:lnSpc>
                <a:spcPct val="100000"/>
              </a:lnSpc>
              <a:spcBef>
                <a:spcPts val="886"/>
              </a:spcBef>
            </a:pPr>
            <a:r>
              <a:rPr lang="pt-BR" sz="1500" b="1" dirty="0"/>
              <a:t>Adequação ao planejamento estratégico</a:t>
            </a:r>
          </a:p>
          <a:p>
            <a:pPr marL="202517" indent="-202517" defTabSz="810067">
              <a:lnSpc>
                <a:spcPct val="100000"/>
              </a:lnSpc>
              <a:spcBef>
                <a:spcPts val="886"/>
              </a:spcBef>
            </a:pPr>
            <a:r>
              <a:rPr lang="pt-BR" sz="1500" b="1" dirty="0"/>
              <a:t>Melhor Gestão</a:t>
            </a:r>
          </a:p>
          <a:p>
            <a:pPr marL="202517" indent="-202517" defTabSz="810067">
              <a:lnSpc>
                <a:spcPct val="100000"/>
              </a:lnSpc>
              <a:spcBef>
                <a:spcPts val="886"/>
              </a:spcBef>
            </a:pPr>
            <a:r>
              <a:rPr lang="pt-BR" sz="1500" b="1" dirty="0"/>
              <a:t>Mudança de cultura</a:t>
            </a:r>
          </a:p>
          <a:p>
            <a:pPr marL="202517" indent="-202517" defTabSz="810067">
              <a:lnSpc>
                <a:spcPct val="100000"/>
              </a:lnSpc>
              <a:spcBef>
                <a:spcPts val="886"/>
              </a:spcBef>
            </a:pPr>
            <a:r>
              <a:rPr lang="pt-BR" sz="1500" b="1" dirty="0"/>
              <a:t>Valor agregado da marca</a:t>
            </a:r>
          </a:p>
          <a:p>
            <a:endParaRPr lang="pt-BR" sz="1300" dirty="0"/>
          </a:p>
          <a:p>
            <a:pPr marL="0" indent="0">
              <a:buFont typeface="Arial" panose="020B0604020202020204" pitchFamily="34" charset="0"/>
              <a:buNone/>
            </a:pPr>
            <a:endParaRPr lang="pt-BR" sz="1300" dirty="0"/>
          </a:p>
        </p:txBody>
      </p:sp>
      <p:sp>
        <p:nvSpPr>
          <p:cNvPr id="23" name="Espaço Reservado para Conteúdo 2">
            <a:extLst>
              <a:ext uri="{FF2B5EF4-FFF2-40B4-BE49-F238E27FC236}">
                <a16:creationId xmlns="" xmlns:a16="http://schemas.microsoft.com/office/drawing/2014/main" id="{86C9916C-32AC-4E37-99C0-F7D781CE701A}"/>
              </a:ext>
            </a:extLst>
          </p:cNvPr>
          <p:cNvSpPr txBox="1">
            <a:spLocks/>
          </p:cNvSpPr>
          <p:nvPr/>
        </p:nvSpPr>
        <p:spPr>
          <a:xfrm>
            <a:off x="7320456" y="484103"/>
            <a:ext cx="3891270" cy="1708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pt-BR" sz="1700" b="1" dirty="0">
                <a:solidFill>
                  <a:schemeClr val="accent6"/>
                </a:solidFill>
              </a:rPr>
              <a:t>RESULTADOS ESSENCIAIS</a:t>
            </a:r>
          </a:p>
          <a:p>
            <a:r>
              <a:rPr lang="pt-BR" sz="1500" b="1" dirty="0"/>
              <a:t>Melhor Gestão de Recursos</a:t>
            </a:r>
          </a:p>
          <a:p>
            <a:r>
              <a:rPr lang="pt-BR" sz="1500" b="1" dirty="0"/>
              <a:t>Melhor nível competitivo no mercado</a:t>
            </a:r>
          </a:p>
          <a:p>
            <a:r>
              <a:rPr lang="pt-BR" sz="1500" b="1" dirty="0"/>
              <a:t>Possibilidade de vender </a:t>
            </a:r>
            <a:r>
              <a:rPr lang="pt-BR" sz="1500" b="1" dirty="0" err="1"/>
              <a:t>know</a:t>
            </a:r>
            <a:r>
              <a:rPr lang="pt-BR" sz="1500" b="1" dirty="0"/>
              <a:t> </a:t>
            </a:r>
            <a:r>
              <a:rPr lang="pt-BR" sz="1500" b="1" dirty="0" err="1"/>
              <a:t>how</a:t>
            </a:r>
            <a:endParaRPr lang="pt-BR" sz="1500" b="1" dirty="0"/>
          </a:p>
          <a:p>
            <a:endParaRPr lang="pt-BR" sz="1300" dirty="0"/>
          </a:p>
          <a:p>
            <a:pPr marL="0" indent="0">
              <a:buFont typeface="Arial" panose="020B0604020202020204" pitchFamily="34" charset="0"/>
              <a:buNone/>
            </a:pPr>
            <a:endParaRPr lang="pt-BR" sz="1300" dirty="0"/>
          </a:p>
        </p:txBody>
      </p:sp>
      <p:sp>
        <p:nvSpPr>
          <p:cNvPr id="9" name="Seta: para Baixo 8">
            <a:extLst>
              <a:ext uri="{FF2B5EF4-FFF2-40B4-BE49-F238E27FC236}">
                <a16:creationId xmlns="" xmlns:a16="http://schemas.microsoft.com/office/drawing/2014/main" id="{6D86809C-6D46-4F51-838C-A132CB00830E}"/>
              </a:ext>
            </a:extLst>
          </p:cNvPr>
          <p:cNvSpPr/>
          <p:nvPr/>
        </p:nvSpPr>
        <p:spPr>
          <a:xfrm>
            <a:off x="5121068" y="2276974"/>
            <a:ext cx="368758" cy="416238"/>
          </a:xfrm>
          <a:prstGeom prst="down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: para Baixo 27">
            <a:extLst>
              <a:ext uri="{FF2B5EF4-FFF2-40B4-BE49-F238E27FC236}">
                <a16:creationId xmlns="" xmlns:a16="http://schemas.microsoft.com/office/drawing/2014/main" id="{198E4930-FBFE-4F49-8C68-DB247FA71DA9}"/>
              </a:ext>
            </a:extLst>
          </p:cNvPr>
          <p:cNvSpPr/>
          <p:nvPr/>
        </p:nvSpPr>
        <p:spPr>
          <a:xfrm rot="10800000">
            <a:off x="8713043" y="4159432"/>
            <a:ext cx="346526" cy="356246"/>
          </a:xfrm>
          <a:prstGeom prst="down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: para Baixo 29">
            <a:extLst>
              <a:ext uri="{FF2B5EF4-FFF2-40B4-BE49-F238E27FC236}">
                <a16:creationId xmlns="" xmlns:a16="http://schemas.microsoft.com/office/drawing/2014/main" id="{54EC007C-9FD1-4EB9-B5A3-938C011F26C1}"/>
              </a:ext>
            </a:extLst>
          </p:cNvPr>
          <p:cNvSpPr/>
          <p:nvPr/>
        </p:nvSpPr>
        <p:spPr>
          <a:xfrm rot="16200000">
            <a:off x="6750145" y="5319891"/>
            <a:ext cx="376818" cy="339453"/>
          </a:xfrm>
          <a:prstGeom prst="down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Direita Listrada 9">
            <a:extLst>
              <a:ext uri="{FF2B5EF4-FFF2-40B4-BE49-F238E27FC236}">
                <a16:creationId xmlns="" xmlns:a16="http://schemas.microsoft.com/office/drawing/2014/main" id="{335A507F-3BF6-40FA-B331-A6BA909C04F4}"/>
              </a:ext>
            </a:extLst>
          </p:cNvPr>
          <p:cNvSpPr/>
          <p:nvPr/>
        </p:nvSpPr>
        <p:spPr>
          <a:xfrm rot="16200000">
            <a:off x="8680585" y="1884475"/>
            <a:ext cx="416239" cy="368757"/>
          </a:xfrm>
          <a:prstGeom prst="striped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olchete Duplo 11">
            <a:extLst>
              <a:ext uri="{FF2B5EF4-FFF2-40B4-BE49-F238E27FC236}">
                <a16:creationId xmlns="" xmlns:a16="http://schemas.microsoft.com/office/drawing/2014/main" id="{9A3E590D-7C19-4254-96AD-7DE531A5C8D3}"/>
              </a:ext>
            </a:extLst>
          </p:cNvPr>
          <p:cNvSpPr/>
          <p:nvPr/>
        </p:nvSpPr>
        <p:spPr>
          <a:xfrm>
            <a:off x="7071510" y="399274"/>
            <a:ext cx="3585749" cy="1376632"/>
          </a:xfrm>
          <a:prstGeom prst="bracketPair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2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ítulo 1">
            <a:extLst>
              <a:ext uri="{FF2B5EF4-FFF2-40B4-BE49-F238E27FC236}">
                <a16:creationId xmlns:a16="http://schemas.microsoft.com/office/drawing/2014/main" xmlns="" id="{E9A38118-D7C6-4434-8759-385077874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24944"/>
            <a:ext cx="10801350" cy="122584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altLang="pt-BR" sz="5300" cap="all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projeto coração</a:t>
            </a:r>
            <a:r>
              <a:rPr lang="pt-BR" altLang="pt-BR" sz="5300" cap="all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5300" cap="all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sz="2400" b="1" cap="all" dirty="0">
                <a:solidFill>
                  <a:srgbClr val="FFFF00"/>
                </a:solidFill>
                <a:cs typeface="Arial" panose="020B0604020202020204" pitchFamily="34" charset="0"/>
              </a:rPr>
              <a:t>DR. Luiz Antônio Bereta</a:t>
            </a:r>
          </a:p>
        </p:txBody>
      </p:sp>
    </p:spTree>
    <p:extLst>
      <p:ext uri="{BB962C8B-B14F-4D97-AF65-F5344CB8AC3E}">
        <p14:creationId xmlns:p14="http://schemas.microsoft.com/office/powerpoint/2010/main" val="135259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ítulo 1">
            <a:extLst>
              <a:ext uri="{FF2B5EF4-FFF2-40B4-BE49-F238E27FC236}">
                <a16:creationId xmlns:a16="http://schemas.microsoft.com/office/drawing/2014/main" xmlns="" id="{E9A38118-D7C6-4434-8759-385077874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24944"/>
            <a:ext cx="10801350" cy="1225848"/>
          </a:xfrm>
        </p:spPr>
        <p:txBody>
          <a:bodyPr>
            <a:normAutofit/>
          </a:bodyPr>
          <a:lstStyle/>
          <a:p>
            <a:r>
              <a:rPr lang="pt-BR" altLang="pt-BR" sz="4000" cap="all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Posição processos jurídicos</a:t>
            </a:r>
            <a:r>
              <a:rPr lang="pt-BR" altLang="pt-BR" sz="4000" cap="all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4000" cap="all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sz="2400" b="1" cap="all" dirty="0">
                <a:solidFill>
                  <a:srgbClr val="FFFF00"/>
                </a:solidFill>
                <a:cs typeface="Arial" panose="020B0604020202020204" pitchFamily="34" charset="0"/>
              </a:rPr>
              <a:t>Dra. Rosália ometto</a:t>
            </a:r>
          </a:p>
        </p:txBody>
      </p:sp>
    </p:spTree>
    <p:extLst>
      <p:ext uri="{BB962C8B-B14F-4D97-AF65-F5344CB8AC3E}">
        <p14:creationId xmlns:p14="http://schemas.microsoft.com/office/powerpoint/2010/main" val="238491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8869334" y="1340768"/>
            <a:ext cx="1715918" cy="547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EDA5DD9-52EC-46FB-9BAC-874801677091}"/>
              </a:ext>
            </a:extLst>
          </p:cNvPr>
          <p:cNvSpPr txBox="1">
            <a:spLocks/>
          </p:cNvSpPr>
          <p:nvPr/>
        </p:nvSpPr>
        <p:spPr>
          <a:xfrm>
            <a:off x="432123" y="201029"/>
            <a:ext cx="9433048" cy="1246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36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Processos judiciais</a:t>
            </a:r>
            <a:endParaRPr lang="pt-BR" altLang="pt-BR" sz="1800" b="1" cap="all" dirty="0">
              <a:solidFill>
                <a:srgbClr val="ACD248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936055" y="665312"/>
            <a:ext cx="505180" cy="619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80195" y="19888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</a:rPr>
              <a:t>DEZ /2019</a:t>
            </a:r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8425013" y="40677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</a:rPr>
              <a:t>FEV /2019</a:t>
            </a:r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18" name="Shape 1520"/>
          <p:cNvSpPr txBox="1">
            <a:spLocks/>
          </p:cNvSpPr>
          <p:nvPr/>
        </p:nvSpPr>
        <p:spPr>
          <a:xfrm>
            <a:off x="504131" y="1484784"/>
            <a:ext cx="5202324" cy="338437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Arial"/>
              </a:rPr>
              <a:t>AÇÃO ORDINÁRIA REPETIÇÃO DE INDÉBITO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1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pt-BR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Arial"/>
              </a:rPr>
              <a:t>Ré</a:t>
            </a: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Arial"/>
              </a:rPr>
              <a:t>: Fazenda do Estado de SP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Arial"/>
              </a:rPr>
              <a:t>Apelação embargos 11ª Câmara de Direito</a:t>
            </a:r>
            <a:r>
              <a:rPr kumimoji="0" lang="en" sz="1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Arial"/>
              </a:rPr>
              <a:t>Público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Arial"/>
              </a:rPr>
              <a:t>Autor</a:t>
            </a: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Arial"/>
              </a:rPr>
              <a:t>: Unimed CBS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Arial"/>
              </a:rPr>
              <a:t>Valor da causa: R$ 33.868,94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Arial"/>
              </a:rPr>
              <a:t>Valor</a:t>
            </a:r>
            <a:r>
              <a:rPr kumimoji="0" lang="en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Arial"/>
              </a:rPr>
              <a:t> da execução: R$ 103.828,94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05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05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86386" y="4670115"/>
            <a:ext cx="4680520" cy="1190249"/>
          </a:xfrm>
          <a:prstGeom prst="rect">
            <a:avLst/>
          </a:prstGeom>
          <a:solidFill>
            <a:srgbClr val="008080"/>
          </a:solidFill>
          <a:ln w="9525" cap="flat" cmpd="sng" algn="ctr">
            <a:solidFill>
              <a:srgbClr val="00808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UCBS CREDORA LONGO PRAZO</a:t>
            </a:r>
          </a:p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Aguardando posição STJ, SOBRESTADO</a:t>
            </a:r>
          </a:p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sem provisão a realizar</a:t>
            </a: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58391" y="1988840"/>
            <a:ext cx="4608512" cy="720080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 b="1" kern="0" dirty="0">
                <a:solidFill>
                  <a:srgbClr val="FFFF00"/>
                </a:solidFill>
                <a:sym typeface="Arial"/>
              </a:rPr>
              <a:t>RESTITUIÇÃO ICMS </a:t>
            </a:r>
            <a:r>
              <a:rPr lang="pt-BR" sz="1600" b="1" kern="0" dirty="0" smtClean="0">
                <a:solidFill>
                  <a:srgbClr val="FFFF00"/>
                </a:solidFill>
                <a:sym typeface="Arial"/>
              </a:rPr>
              <a:t>MAQUINA KBA - GRÁFICA</a:t>
            </a:r>
            <a:endParaRPr lang="pt-BR" sz="1600" b="1" dirty="0" smtClean="0">
              <a:solidFill>
                <a:srgbClr val="FFFF00"/>
              </a:solidFill>
            </a:endParaRPr>
          </a:p>
          <a:p>
            <a:pPr algn="ctr"/>
            <a:r>
              <a:rPr lang="pt-BR" sz="1600" b="1" dirty="0" smtClean="0"/>
              <a:t>INÍCIO 08/2001</a:t>
            </a:r>
            <a:endParaRPr lang="pt-BR" sz="1600" b="1" dirty="0"/>
          </a:p>
        </p:txBody>
      </p:sp>
      <p:sp>
        <p:nvSpPr>
          <p:cNvPr id="25" name="Shape 1520"/>
          <p:cNvSpPr txBox="1">
            <a:spLocks/>
          </p:cNvSpPr>
          <p:nvPr/>
        </p:nvSpPr>
        <p:spPr>
          <a:xfrm>
            <a:off x="5526943" y="1484784"/>
            <a:ext cx="5202324" cy="338437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" sz="2000" b="1" kern="0" dirty="0">
                <a:solidFill>
                  <a:sysClr val="windowText" lastClr="000000"/>
                </a:solidFill>
                <a:sym typeface="Arial"/>
              </a:rPr>
              <a:t>AÇÃO CONSIGNAÇÃO EM PAGAMENTO</a:t>
            </a:r>
          </a:p>
          <a:p>
            <a:pPr>
              <a:defRPr/>
            </a:pPr>
            <a:endParaRPr lang="en" b="1" kern="0" dirty="0" smtClean="0">
              <a:solidFill>
                <a:sysClr val="windowText" lastClr="000000"/>
              </a:solidFill>
              <a:sym typeface="Arial"/>
            </a:endParaRPr>
          </a:p>
          <a:p>
            <a:pPr>
              <a:defRPr/>
            </a:pPr>
            <a:endParaRPr lang="en" sz="1100" b="1" kern="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pt-BR" sz="1600" kern="0" dirty="0" smtClean="0">
              <a:solidFill>
                <a:sysClr val="windowText" lastClr="000000"/>
              </a:solidFill>
              <a:sym typeface="Arial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1600" kern="0" dirty="0" smtClean="0">
                <a:solidFill>
                  <a:sysClr val="windowText" lastClr="000000"/>
                </a:solidFill>
                <a:sym typeface="Arial"/>
              </a:rPr>
              <a:t>Ré</a:t>
            </a:r>
            <a:r>
              <a:rPr lang="en" sz="1600" kern="0" dirty="0" smtClean="0">
                <a:solidFill>
                  <a:sysClr val="windowText" lastClr="000000"/>
                </a:solidFill>
                <a:sym typeface="Arial"/>
              </a:rPr>
              <a:t>: </a:t>
            </a:r>
            <a:r>
              <a:rPr lang="pt-BR" sz="1600" kern="0" dirty="0" smtClean="0">
                <a:solidFill>
                  <a:sysClr val="windowText" lastClr="000000"/>
                </a:solidFill>
                <a:sym typeface="Arial"/>
              </a:rPr>
              <a:t>Grupo</a:t>
            </a:r>
            <a:r>
              <a:rPr lang="en" sz="1600" kern="0" dirty="0" smtClean="0">
                <a:solidFill>
                  <a:sysClr val="windowText" lastClr="000000"/>
                </a:solidFill>
                <a:sym typeface="Arial"/>
              </a:rPr>
              <a:t> Virtual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" sz="1600" kern="0" dirty="0" smtClean="0">
                <a:solidFill>
                  <a:sysClr val="windowText" lastClr="000000"/>
                </a:solidFill>
                <a:sym typeface="Arial"/>
              </a:rPr>
              <a:t>2ª Vara Cível de Capivari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1600" kern="0" dirty="0" smtClean="0">
                <a:solidFill>
                  <a:sysClr val="windowText" lastClr="000000"/>
                </a:solidFill>
                <a:sym typeface="Arial"/>
              </a:rPr>
              <a:t>Autor</a:t>
            </a:r>
            <a:r>
              <a:rPr lang="en" sz="1600" kern="0" dirty="0" smtClean="0">
                <a:solidFill>
                  <a:sysClr val="windowText" lastClr="000000"/>
                </a:solidFill>
                <a:sym typeface="Arial"/>
              </a:rPr>
              <a:t>: Unimed CBS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b="1" kern="0" dirty="0" smtClean="0">
                <a:solidFill>
                  <a:sysClr val="windowText" lastClr="000000"/>
                </a:solidFill>
                <a:sym typeface="Arial"/>
              </a:rPr>
              <a:t>Valor</a:t>
            </a:r>
            <a:r>
              <a:rPr lang="en" b="1" kern="0" dirty="0" smtClean="0">
                <a:solidFill>
                  <a:sysClr val="windowText" lastClr="000000"/>
                </a:solidFill>
                <a:sym typeface="Arial"/>
              </a:rPr>
              <a:t> da causa: R$ 21.403,28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" b="1" kern="0" dirty="0" smtClean="0">
                <a:solidFill>
                  <a:sysClr val="windowText" lastClr="000000"/>
                </a:solidFill>
                <a:sym typeface="Arial"/>
              </a:rPr>
              <a:t>Cumprimento sentença R$ 260.402,67</a:t>
            </a:r>
          </a:p>
          <a:p>
            <a:pPr>
              <a:defRPr/>
            </a:pPr>
            <a:endParaRPr lang="en" sz="1050" kern="0" dirty="0" smtClean="0">
              <a:solidFill>
                <a:sysClr val="windowText" lastClr="000000"/>
              </a:solidFill>
            </a:endParaRPr>
          </a:p>
          <a:p>
            <a:pPr>
              <a:defRPr/>
            </a:pPr>
            <a:endParaRPr lang="en" sz="1050" kern="0" dirty="0" smtClean="0">
              <a:solidFill>
                <a:sysClr val="windowText" lastClr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5509199" y="4670115"/>
            <a:ext cx="4680520" cy="1190249"/>
          </a:xfrm>
          <a:prstGeom prst="rect">
            <a:avLst/>
          </a:prstGeom>
          <a:solidFill>
            <a:srgbClr val="008080"/>
          </a:solidFill>
          <a:ln w="9525" cap="flat" cmpd="sng" algn="ctr">
            <a:solidFill>
              <a:srgbClr val="0099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t-BR" sz="1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UCBS CREDORA </a:t>
            </a:r>
            <a:r>
              <a:rPr lang="pt-BR" sz="16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Aguardando andamento judicial – para devolução do depósito – valor da causa 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t-BR" sz="1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EMPRESA RÉ NÃO TEM BENS EM SEU NOME  </a:t>
            </a:r>
            <a:r>
              <a:rPr lang="pt-BR" sz="1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BR" sz="1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SÓCIOS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5581203" y="1988840"/>
            <a:ext cx="4608512" cy="720080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kern="0" dirty="0" smtClean="0">
                <a:solidFill>
                  <a:srgbClr val="FFFF00"/>
                </a:solidFill>
                <a:sym typeface="Arial"/>
              </a:rPr>
              <a:t>GRUPO VIRTUAL – PORTARIA TERCEIRIZADA RESPONSABILIDADE SUBSIDIÁRIA</a:t>
            </a:r>
            <a:endParaRPr lang="pt-BR" sz="1600" b="1" dirty="0" smtClean="0">
              <a:solidFill>
                <a:srgbClr val="FFFF00"/>
              </a:solidFill>
            </a:endParaRPr>
          </a:p>
          <a:p>
            <a:pPr algn="ctr"/>
            <a:r>
              <a:rPr lang="pt-BR" sz="1600" b="1" dirty="0" smtClean="0">
                <a:solidFill>
                  <a:prstClr val="white"/>
                </a:solidFill>
              </a:rPr>
              <a:t>INÍCIO 30/03/2015</a:t>
            </a:r>
            <a:endParaRPr lang="pt-BR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1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8869334" y="1340768"/>
            <a:ext cx="1715918" cy="547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EDA5DD9-52EC-46FB-9BAC-874801677091}"/>
              </a:ext>
            </a:extLst>
          </p:cNvPr>
          <p:cNvSpPr txBox="1">
            <a:spLocks/>
          </p:cNvSpPr>
          <p:nvPr/>
        </p:nvSpPr>
        <p:spPr>
          <a:xfrm>
            <a:off x="432123" y="201029"/>
            <a:ext cx="9433048" cy="1246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36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Processos judiciais</a:t>
            </a:r>
            <a:endParaRPr lang="pt-BR" altLang="pt-BR" sz="1800" b="1" cap="all" dirty="0">
              <a:solidFill>
                <a:srgbClr val="ACD248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936055" y="665312"/>
            <a:ext cx="505180" cy="619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80195" y="19888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</a:rPr>
              <a:t>DEZ /2019</a:t>
            </a:r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8425013" y="40677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</a:rPr>
              <a:t>FEV /2019</a:t>
            </a:r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20" name="Shape 1520"/>
          <p:cNvSpPr txBox="1">
            <a:spLocks/>
          </p:cNvSpPr>
          <p:nvPr/>
        </p:nvSpPr>
        <p:spPr>
          <a:xfrm>
            <a:off x="487102" y="1484784"/>
            <a:ext cx="5256659" cy="208823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" sz="2000" b="1" kern="0" dirty="0" smtClean="0">
                <a:solidFill>
                  <a:sysClr val="windowText" lastClr="000000"/>
                </a:solidFill>
                <a:sym typeface="Arial"/>
              </a:rPr>
              <a:t>INDENIZATÓRIA DANOS MORAIS E MATERIAIS</a:t>
            </a:r>
          </a:p>
          <a:p>
            <a:pPr>
              <a:defRPr/>
            </a:pPr>
            <a:endParaRPr lang="en" sz="2000" b="1" kern="0" dirty="0">
              <a:solidFill>
                <a:sysClr val="windowText" lastClr="000000"/>
              </a:solidFill>
              <a:sym typeface="Arial"/>
            </a:endParaRPr>
          </a:p>
          <a:p>
            <a:pPr>
              <a:defRPr/>
            </a:pPr>
            <a:endParaRPr lang="en" sz="2000" b="1" kern="0" dirty="0">
              <a:solidFill>
                <a:sysClr val="windowText" lastClr="000000"/>
              </a:solidFill>
              <a:sym typeface="Arial"/>
            </a:endParaRPr>
          </a:p>
          <a:p>
            <a:pPr>
              <a:defRPr/>
            </a:pPr>
            <a:endParaRPr lang="en" sz="1200" b="1" kern="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1600" kern="0" dirty="0" smtClean="0">
                <a:solidFill>
                  <a:sysClr val="windowText" lastClr="000000"/>
                </a:solidFill>
                <a:sym typeface="Arial"/>
              </a:rPr>
              <a:t>Ré</a:t>
            </a:r>
            <a:r>
              <a:rPr lang="en" sz="1600" kern="0" dirty="0" smtClean="0">
                <a:solidFill>
                  <a:sysClr val="windowText" lastClr="000000"/>
                </a:solidFill>
                <a:sym typeface="Arial"/>
              </a:rPr>
              <a:t>: </a:t>
            </a:r>
            <a:r>
              <a:rPr lang="pt-BR" sz="1600" kern="0" dirty="0" smtClean="0">
                <a:solidFill>
                  <a:sysClr val="windowText" lastClr="000000"/>
                </a:solidFill>
                <a:sym typeface="Arial"/>
              </a:rPr>
              <a:t>Unimed</a:t>
            </a:r>
            <a:r>
              <a:rPr lang="en" sz="1600" kern="0" dirty="0" smtClean="0">
                <a:solidFill>
                  <a:sysClr val="windowText" lastClr="000000"/>
                </a:solidFill>
                <a:sym typeface="Arial"/>
              </a:rPr>
              <a:t> CBS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" sz="1600" kern="0" dirty="0" smtClean="0">
                <a:solidFill>
                  <a:sysClr val="windowText" lastClr="000000"/>
                </a:solidFill>
                <a:sym typeface="Arial"/>
              </a:rPr>
              <a:t>1ª </a:t>
            </a:r>
            <a:r>
              <a:rPr lang="pt-BR" sz="1600" kern="0" dirty="0" smtClean="0">
                <a:solidFill>
                  <a:sysClr val="windowText" lastClr="000000"/>
                </a:solidFill>
                <a:sym typeface="Arial"/>
              </a:rPr>
              <a:t>Câmara do direito Privado TJSP</a:t>
            </a:r>
            <a:endParaRPr lang="en" sz="1600" kern="0" dirty="0" smtClean="0">
              <a:solidFill>
                <a:sysClr val="windowText" lastClr="000000"/>
              </a:solidFill>
              <a:sym typeface="Arial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1600" kern="0" dirty="0" smtClean="0">
                <a:solidFill>
                  <a:sysClr val="windowText" lastClr="000000"/>
                </a:solidFill>
                <a:sym typeface="Arial"/>
              </a:rPr>
              <a:t>Autor</a:t>
            </a:r>
            <a:r>
              <a:rPr lang="en" sz="1600" kern="0" dirty="0" smtClean="0">
                <a:solidFill>
                  <a:sysClr val="windowText" lastClr="000000"/>
                </a:solidFill>
                <a:sym typeface="Arial"/>
              </a:rPr>
              <a:t>: </a:t>
            </a:r>
            <a:r>
              <a:rPr lang="pt-BR" sz="1600" kern="0" dirty="0" smtClean="0">
                <a:solidFill>
                  <a:sysClr val="windowText" lastClr="000000"/>
                </a:solidFill>
                <a:sym typeface="Arial"/>
              </a:rPr>
              <a:t>Elizabeth </a:t>
            </a:r>
            <a:r>
              <a:rPr lang="pt-BR" sz="1600" kern="0" dirty="0" err="1" smtClean="0">
                <a:solidFill>
                  <a:sysClr val="windowText" lastClr="000000"/>
                </a:solidFill>
                <a:sym typeface="Arial"/>
              </a:rPr>
              <a:t>Nanni</a:t>
            </a:r>
            <a:r>
              <a:rPr lang="en" sz="1600" kern="0" dirty="0" smtClean="0">
                <a:solidFill>
                  <a:sysClr val="windowText" lastClr="000000"/>
                </a:solidFill>
                <a:sym typeface="Arial"/>
              </a:rPr>
              <a:t>  - U. </a:t>
            </a:r>
            <a:r>
              <a:rPr lang="pt-BR" sz="1600" kern="0" dirty="0" smtClean="0">
                <a:solidFill>
                  <a:sysClr val="windowText" lastClr="000000"/>
                </a:solidFill>
                <a:sym typeface="Arial"/>
              </a:rPr>
              <a:t>Maringá</a:t>
            </a:r>
            <a:endParaRPr lang="en" b="1" kern="0" dirty="0" smtClean="0">
              <a:solidFill>
                <a:sysClr val="windowText" lastClr="000000"/>
              </a:solidFill>
              <a:sym typeface="Arial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b="1" kern="0" dirty="0" smtClean="0">
                <a:solidFill>
                  <a:sysClr val="windowText" lastClr="000000"/>
                </a:solidFill>
                <a:sym typeface="Arial"/>
              </a:rPr>
              <a:t>Valor</a:t>
            </a:r>
            <a:r>
              <a:rPr lang="en" b="1" kern="0" dirty="0" smtClean="0">
                <a:solidFill>
                  <a:sysClr val="windowText" lastClr="000000"/>
                </a:solidFill>
                <a:sym typeface="Arial"/>
              </a:rPr>
              <a:t> da causa: R$ 13.000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b="1" kern="0" dirty="0">
                <a:solidFill>
                  <a:sysClr val="windowText" lastClr="000000"/>
                </a:solidFill>
                <a:sym typeface="Arial"/>
              </a:rPr>
              <a:t>C</a:t>
            </a:r>
            <a:r>
              <a:rPr lang="en" b="1" kern="0" dirty="0" smtClean="0">
                <a:solidFill>
                  <a:sysClr val="windowText" lastClr="000000"/>
                </a:solidFill>
                <a:sym typeface="Arial"/>
              </a:rPr>
              <a:t>umprimento sentença R$ 262.047,87</a:t>
            </a:r>
          </a:p>
          <a:p>
            <a:pPr>
              <a:defRPr/>
            </a:pPr>
            <a:endParaRPr lang="en" sz="1100" kern="0" dirty="0" smtClean="0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en" sz="1100" kern="0" dirty="0" smtClean="0">
              <a:solidFill>
                <a:sysClr val="windowText" lastClr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563671" y="4797152"/>
            <a:ext cx="4604041" cy="1656184"/>
          </a:xfrm>
          <a:prstGeom prst="rect">
            <a:avLst/>
          </a:prstGeom>
          <a:solidFill>
            <a:srgbClr val="008080"/>
          </a:solidFill>
          <a:ln w="9525" cap="flat" cmpd="sng" algn="ctr">
            <a:solidFill>
              <a:srgbClr val="00808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6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UCBS </a:t>
            </a:r>
            <a:r>
              <a:rPr lang="pt-BR" sz="1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é parte </a:t>
            </a:r>
            <a:r>
              <a:rPr lang="pt-BR" sz="1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legítima 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CNPJ CENTRAL NACIONAL UNIMED</a:t>
            </a:r>
            <a:endParaRPr lang="pt-BR" sz="1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TJSP CONDENAÇÃO SOLIDÁRIA  </a:t>
            </a:r>
            <a:endParaRPr lang="pt-BR" sz="16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UNIMED MARINGÁ HONRARÁ COM DESPESAS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posição Dr. Fábio Bittencourt em 09.03.18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6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559108" y="1988840"/>
            <a:ext cx="4608512" cy="720080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kern="0" dirty="0" smtClean="0">
                <a:solidFill>
                  <a:srgbClr val="FFFF00"/>
                </a:solidFill>
                <a:sym typeface="Arial"/>
              </a:rPr>
              <a:t>NÃO COBERTURA TRATAMENTO QUIMIO NO HOSPITAL BENEFICÊNCIA PORTUGUÊSA</a:t>
            </a:r>
            <a:endParaRPr lang="pt-BR" sz="1600" b="1" dirty="0" smtClean="0">
              <a:solidFill>
                <a:srgbClr val="FFFF00"/>
              </a:solidFill>
            </a:endParaRPr>
          </a:p>
          <a:p>
            <a:pPr algn="ctr"/>
            <a:r>
              <a:rPr lang="pt-BR" sz="1600" b="1" dirty="0" smtClean="0">
                <a:solidFill>
                  <a:prstClr val="white"/>
                </a:solidFill>
              </a:rPr>
              <a:t>INÍCIO 01/2012</a:t>
            </a:r>
            <a:endParaRPr lang="pt-BR" sz="1600" b="1" dirty="0">
              <a:solidFill>
                <a:prstClr val="white"/>
              </a:solidFill>
            </a:endParaRPr>
          </a:p>
        </p:txBody>
      </p:sp>
      <p:sp>
        <p:nvSpPr>
          <p:cNvPr id="13" name="Shape 1520"/>
          <p:cNvSpPr txBox="1">
            <a:spLocks/>
          </p:cNvSpPr>
          <p:nvPr/>
        </p:nvSpPr>
        <p:spPr>
          <a:xfrm>
            <a:off x="5688707" y="1484784"/>
            <a:ext cx="5256659" cy="208823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" sz="2000" b="1" kern="0" dirty="0" smtClean="0">
                <a:solidFill>
                  <a:sysClr val="windowText" lastClr="000000"/>
                </a:solidFill>
                <a:sym typeface="Arial"/>
              </a:rPr>
              <a:t>AÇÃO DE COBRANÇA VINCULAÇÃO </a:t>
            </a:r>
          </a:p>
          <a:p>
            <a:pPr>
              <a:defRPr/>
            </a:pPr>
            <a:endParaRPr lang="en" sz="2000" b="1" kern="0" dirty="0">
              <a:solidFill>
                <a:sysClr val="windowText" lastClr="000000"/>
              </a:solidFill>
              <a:sym typeface="Arial"/>
            </a:endParaRPr>
          </a:p>
          <a:p>
            <a:pPr>
              <a:defRPr/>
            </a:pPr>
            <a:endParaRPr lang="en" sz="2000" b="1" kern="0" dirty="0">
              <a:solidFill>
                <a:sysClr val="windowText" lastClr="000000"/>
              </a:solidFill>
              <a:sym typeface="Arial"/>
            </a:endParaRPr>
          </a:p>
          <a:p>
            <a:pPr>
              <a:defRPr/>
            </a:pPr>
            <a:endParaRPr lang="en" sz="1200" b="1" kern="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1600" kern="0" dirty="0" smtClean="0">
                <a:solidFill>
                  <a:sysClr val="windowText" lastClr="000000"/>
                </a:solidFill>
                <a:sym typeface="Arial"/>
              </a:rPr>
              <a:t>Ré</a:t>
            </a:r>
            <a:r>
              <a:rPr lang="en" sz="1600" kern="0" dirty="0" smtClean="0">
                <a:solidFill>
                  <a:sysClr val="windowText" lastClr="000000"/>
                </a:solidFill>
                <a:sym typeface="Arial"/>
              </a:rPr>
              <a:t>: </a:t>
            </a:r>
            <a:r>
              <a:rPr lang="en" sz="1600" kern="0" dirty="0">
                <a:solidFill>
                  <a:sysClr val="windowText" lastClr="000000"/>
                </a:solidFill>
                <a:sym typeface="Arial"/>
              </a:rPr>
              <a:t>U. </a:t>
            </a:r>
            <a:r>
              <a:rPr lang="pt-BR" sz="1600" kern="0" dirty="0">
                <a:solidFill>
                  <a:sysClr val="windowText" lastClr="000000"/>
                </a:solidFill>
                <a:sym typeface="Arial"/>
              </a:rPr>
              <a:t>Maringá e Unimed CBS</a:t>
            </a:r>
            <a:endParaRPr lang="en" sz="1600" b="1" kern="0" dirty="0">
              <a:solidFill>
                <a:sysClr val="windowText" lastClr="000000"/>
              </a:solidFill>
              <a:sym typeface="Arial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1600" kern="0" dirty="0" smtClean="0">
                <a:solidFill>
                  <a:sysClr val="windowText" lastClr="000000"/>
                </a:solidFill>
                <a:sym typeface="Arial"/>
              </a:rPr>
              <a:t>1ª Vara de Comarca de Capivari-SP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1600" kern="0" dirty="0" smtClean="0">
                <a:solidFill>
                  <a:sysClr val="windowText" lastClr="000000"/>
                </a:solidFill>
                <a:sym typeface="Arial"/>
              </a:rPr>
              <a:t>Autor</a:t>
            </a:r>
            <a:r>
              <a:rPr lang="en" sz="1600" kern="0" dirty="0" smtClean="0">
                <a:solidFill>
                  <a:sysClr val="windowText" lastClr="000000"/>
                </a:solidFill>
                <a:sym typeface="Arial"/>
              </a:rPr>
              <a:t>: </a:t>
            </a:r>
            <a:r>
              <a:rPr lang="pt-BR" sz="1600" kern="0" dirty="0" smtClean="0">
                <a:solidFill>
                  <a:sysClr val="windowText" lastClr="000000"/>
                </a:solidFill>
                <a:sym typeface="Arial"/>
              </a:rPr>
              <a:t>Real e Benemérita Associação Portuguesa</a:t>
            </a:r>
            <a:endParaRPr lang="en" b="1" kern="0" dirty="0" smtClean="0">
              <a:solidFill>
                <a:sysClr val="windowText" lastClr="000000"/>
              </a:solidFill>
              <a:sym typeface="Arial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b="1" kern="0" dirty="0" smtClean="0">
                <a:solidFill>
                  <a:sysClr val="windowText" lastClr="000000"/>
                </a:solidFill>
                <a:sym typeface="Arial"/>
              </a:rPr>
              <a:t>Valor</a:t>
            </a:r>
            <a:r>
              <a:rPr lang="en" b="1" kern="0" dirty="0" smtClean="0">
                <a:solidFill>
                  <a:sysClr val="windowText" lastClr="000000"/>
                </a:solidFill>
                <a:sym typeface="Arial"/>
              </a:rPr>
              <a:t> da causa: R$ 153.335,10</a:t>
            </a:r>
          </a:p>
          <a:p>
            <a:pPr>
              <a:lnSpc>
                <a:spcPct val="150000"/>
              </a:lnSpc>
              <a:defRPr/>
            </a:pPr>
            <a:endParaRPr lang="en" sz="1100" kern="0" dirty="0" smtClean="0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en" sz="1100" kern="0" dirty="0" smtClean="0">
              <a:solidFill>
                <a:sysClr val="windowText" lastClr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765278" y="4437112"/>
            <a:ext cx="4604041" cy="1944216"/>
          </a:xfrm>
          <a:prstGeom prst="rect">
            <a:avLst/>
          </a:prstGeom>
          <a:solidFill>
            <a:srgbClr val="008080"/>
          </a:solidFill>
          <a:ln w="9525" cap="flat" cmpd="sng" algn="ctr">
            <a:solidFill>
              <a:srgbClr val="00808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UCBS </a:t>
            </a:r>
            <a:r>
              <a:rPr lang="pt-BR" sz="1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é parte </a:t>
            </a:r>
            <a:r>
              <a:rPr lang="pt-BR" sz="1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legítima </a:t>
            </a:r>
            <a:r>
              <a:rPr lang="pt-BR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 contestar 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CNPJ CENTRAL NACIONAL </a:t>
            </a:r>
            <a:r>
              <a:rPr lang="pt-BR" sz="1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UNIMED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UNIMED </a:t>
            </a:r>
            <a:r>
              <a:rPr lang="pt-BR" sz="1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MARINGÁ DEVE HONRAR </a:t>
            </a:r>
            <a:r>
              <a:rPr lang="pt-BR" sz="1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</a:t>
            </a:r>
            <a:r>
              <a:rPr lang="pt-BR" sz="1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</a:t>
            </a:r>
            <a:endParaRPr lang="pt-BR" sz="16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</a:t>
            </a:r>
            <a:r>
              <a:rPr lang="pt-BR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decorrência da origem ser de sua beneficiária, atendendo </a:t>
            </a:r>
            <a:r>
              <a:rPr lang="pt-BR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preceitos </a:t>
            </a:r>
            <a:r>
              <a:rPr lang="pt-BR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Manual de Intercâmbio</a:t>
            </a:r>
            <a:r>
              <a:rPr lang="pt-BR" sz="1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760715" y="1988840"/>
            <a:ext cx="4608512" cy="720080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kern="0" dirty="0" smtClean="0">
                <a:solidFill>
                  <a:srgbClr val="FFFF00"/>
                </a:solidFill>
                <a:sym typeface="Arial"/>
              </a:rPr>
              <a:t>HOSPITAL BENEFICÊNCIA PORTUGUESA</a:t>
            </a:r>
          </a:p>
          <a:p>
            <a:pPr algn="ctr"/>
            <a:r>
              <a:rPr lang="pt-BR" sz="1600" b="1" kern="0" dirty="0" smtClean="0">
                <a:solidFill>
                  <a:srgbClr val="FFFF00"/>
                </a:solidFill>
                <a:sym typeface="Arial"/>
              </a:rPr>
              <a:t>ELIZABETH NANNI U. MARINGÁ</a:t>
            </a:r>
            <a:endParaRPr lang="pt-BR" sz="1600" b="1" dirty="0" smtClean="0">
              <a:solidFill>
                <a:srgbClr val="FFFF00"/>
              </a:solidFill>
            </a:endParaRPr>
          </a:p>
          <a:p>
            <a:pPr algn="ctr"/>
            <a:r>
              <a:rPr lang="pt-BR" sz="1600" b="1" dirty="0" smtClean="0">
                <a:solidFill>
                  <a:prstClr val="white"/>
                </a:solidFill>
              </a:rPr>
              <a:t>INÍCIO 30/09/2019</a:t>
            </a:r>
            <a:endParaRPr lang="pt-BR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33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8869334" y="1340768"/>
            <a:ext cx="1715918" cy="547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EDA5DD9-52EC-46FB-9BAC-874801677091}"/>
              </a:ext>
            </a:extLst>
          </p:cNvPr>
          <p:cNvSpPr txBox="1">
            <a:spLocks/>
          </p:cNvSpPr>
          <p:nvPr/>
        </p:nvSpPr>
        <p:spPr>
          <a:xfrm>
            <a:off x="432123" y="201029"/>
            <a:ext cx="9433048" cy="1246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36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Processos judiciais</a:t>
            </a:r>
            <a:endParaRPr lang="pt-BR" altLang="pt-BR" sz="1800" b="1" cap="all" dirty="0">
              <a:solidFill>
                <a:srgbClr val="ACD248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936055" y="665312"/>
            <a:ext cx="505180" cy="619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80195" y="19888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</a:rPr>
              <a:t>DEZ /2019</a:t>
            </a:r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8425013" y="40677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</a:rPr>
              <a:t>FEV /2019</a:t>
            </a:r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15" name="Shape 1520"/>
          <p:cNvSpPr txBox="1">
            <a:spLocks/>
          </p:cNvSpPr>
          <p:nvPr/>
        </p:nvSpPr>
        <p:spPr>
          <a:xfrm>
            <a:off x="504131" y="1484784"/>
            <a:ext cx="5202324" cy="338437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" sz="2000" b="1" kern="0" dirty="0" smtClean="0">
                <a:solidFill>
                  <a:sysClr val="windowText" lastClr="000000"/>
                </a:solidFill>
                <a:sym typeface="Arial"/>
              </a:rPr>
              <a:t>RECLAMAÇÃO TRABALHISTA</a:t>
            </a:r>
            <a:endParaRPr lang="en" sz="2000" b="1" kern="0" dirty="0">
              <a:solidFill>
                <a:sysClr val="windowText" lastClr="000000"/>
              </a:solidFill>
              <a:sym typeface="Arial"/>
            </a:endParaRPr>
          </a:p>
          <a:p>
            <a:pPr>
              <a:defRPr/>
            </a:pPr>
            <a:endParaRPr lang="en" b="1" kern="0" dirty="0" smtClean="0">
              <a:solidFill>
                <a:sysClr val="windowText" lastClr="000000"/>
              </a:solidFill>
              <a:sym typeface="Arial"/>
            </a:endParaRPr>
          </a:p>
          <a:p>
            <a:pPr>
              <a:defRPr/>
            </a:pPr>
            <a:endParaRPr lang="en" sz="1100" b="1" kern="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pt-BR" sz="1600" kern="0" dirty="0" smtClean="0">
              <a:solidFill>
                <a:sysClr val="windowText" lastClr="000000"/>
              </a:solidFill>
              <a:sym typeface="Arial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1600" kern="0" dirty="0" smtClean="0">
                <a:solidFill>
                  <a:sysClr val="windowText" lastClr="000000"/>
                </a:solidFill>
                <a:sym typeface="Arial"/>
              </a:rPr>
              <a:t>Ré</a:t>
            </a:r>
            <a:r>
              <a:rPr lang="en" sz="1600" kern="0" dirty="0" smtClean="0">
                <a:solidFill>
                  <a:sysClr val="windowText" lastClr="000000"/>
                </a:solidFill>
                <a:sym typeface="Arial"/>
              </a:rPr>
              <a:t>: </a:t>
            </a:r>
            <a:r>
              <a:rPr lang="pt-BR" sz="1600" kern="0" dirty="0" smtClean="0">
                <a:solidFill>
                  <a:sysClr val="windowText" lastClr="000000"/>
                </a:solidFill>
                <a:sym typeface="Arial"/>
              </a:rPr>
              <a:t>Unimed CBS</a:t>
            </a:r>
            <a:endParaRPr lang="en" sz="1600" kern="0" dirty="0" smtClean="0">
              <a:solidFill>
                <a:sysClr val="windowText" lastClr="000000"/>
              </a:solidFill>
              <a:sym typeface="Arial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" sz="1600" kern="0" dirty="0" smtClean="0">
                <a:solidFill>
                  <a:sysClr val="windowText" lastClr="000000"/>
                </a:solidFill>
                <a:sym typeface="Arial"/>
              </a:rPr>
              <a:t>2ª Vara do Trabalho de Capivari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1600" kern="0" dirty="0" smtClean="0">
                <a:solidFill>
                  <a:sysClr val="windowText" lastClr="000000"/>
                </a:solidFill>
                <a:sym typeface="Arial"/>
              </a:rPr>
              <a:t>Autor</a:t>
            </a:r>
            <a:r>
              <a:rPr lang="en" sz="1600" kern="0" dirty="0" smtClean="0">
                <a:solidFill>
                  <a:sysClr val="windowText" lastClr="000000"/>
                </a:solidFill>
                <a:sym typeface="Arial"/>
              </a:rPr>
              <a:t>: Ex-Colaboradora GDOC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b="1" kern="0" dirty="0" smtClean="0">
                <a:solidFill>
                  <a:sysClr val="windowText" lastClr="000000"/>
                </a:solidFill>
                <a:sym typeface="Arial"/>
              </a:rPr>
              <a:t>Valor</a:t>
            </a:r>
            <a:r>
              <a:rPr lang="en" b="1" kern="0" dirty="0" smtClean="0">
                <a:solidFill>
                  <a:sysClr val="windowText" lastClr="000000"/>
                </a:solidFill>
                <a:sym typeface="Arial"/>
              </a:rPr>
              <a:t> da causa: R$ 18.538,26</a:t>
            </a:r>
          </a:p>
          <a:p>
            <a:pPr>
              <a:lnSpc>
                <a:spcPct val="150000"/>
              </a:lnSpc>
              <a:defRPr/>
            </a:pPr>
            <a:endParaRPr lang="en" b="1" kern="0" dirty="0" smtClean="0">
              <a:solidFill>
                <a:sysClr val="windowText" lastClr="000000"/>
              </a:solidFill>
              <a:sym typeface="Arial"/>
            </a:endParaRPr>
          </a:p>
          <a:p>
            <a:pPr>
              <a:defRPr/>
            </a:pPr>
            <a:endParaRPr lang="en" sz="1050" kern="0" dirty="0" smtClean="0">
              <a:solidFill>
                <a:sysClr val="windowText" lastClr="000000"/>
              </a:solidFill>
            </a:endParaRPr>
          </a:p>
          <a:p>
            <a:pPr>
              <a:defRPr/>
            </a:pPr>
            <a:endParaRPr lang="en" sz="1050" kern="0" dirty="0" smtClean="0">
              <a:solidFill>
                <a:sysClr val="windowText" lastClr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86386" y="4670115"/>
            <a:ext cx="4680520" cy="156723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t-BR" sz="1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CONTESTAÇÃO EM 26/11/2019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t-BR" sz="16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Audiência inicial sem acordo, houve abandono de emprego problemas de saúde.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t-BR" sz="1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PROVÁVEL PERDA DA AÇÃO - JUDICIÁRIO DE MOTIVAR PELO DRAMA</a:t>
            </a:r>
            <a:r>
              <a:rPr lang="pt-BR" sz="16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t-BR" sz="1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AUDIÊNCIA DE INSTRUÇÃO 11/02/2020</a:t>
            </a:r>
            <a:endParaRPr lang="pt-BR" sz="16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558391" y="1988840"/>
            <a:ext cx="4608512" cy="720080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kern="0" dirty="0" smtClean="0">
                <a:solidFill>
                  <a:srgbClr val="FFFF00"/>
                </a:solidFill>
                <a:sym typeface="Arial"/>
              </a:rPr>
              <a:t>COLABORADORA ISABELLA MAYNA</a:t>
            </a:r>
          </a:p>
          <a:p>
            <a:pPr algn="ctr"/>
            <a:r>
              <a:rPr lang="pt-BR" sz="1600" b="1" kern="0" dirty="0" smtClean="0">
                <a:solidFill>
                  <a:srgbClr val="FFFF00"/>
                </a:solidFill>
                <a:sym typeface="Arial"/>
              </a:rPr>
              <a:t>VERBAS RESCISÓRIAS NORMAIS + DANO MORAL</a:t>
            </a:r>
            <a:endParaRPr lang="pt-BR" sz="1600" b="1" dirty="0" smtClean="0">
              <a:solidFill>
                <a:srgbClr val="FFFF00"/>
              </a:solidFill>
            </a:endParaRPr>
          </a:p>
          <a:p>
            <a:pPr algn="ctr"/>
            <a:r>
              <a:rPr lang="pt-BR" sz="1600" b="1" dirty="0" smtClean="0">
                <a:solidFill>
                  <a:prstClr val="white"/>
                </a:solidFill>
              </a:rPr>
              <a:t>INÍCIO 21/10/2019</a:t>
            </a:r>
            <a:endParaRPr lang="pt-BR" sz="1600" b="1" dirty="0">
              <a:solidFill>
                <a:prstClr val="white"/>
              </a:solidFill>
            </a:endParaRPr>
          </a:p>
        </p:txBody>
      </p:sp>
      <p:sp>
        <p:nvSpPr>
          <p:cNvPr id="23" name="Shape 1520"/>
          <p:cNvSpPr txBox="1">
            <a:spLocks/>
          </p:cNvSpPr>
          <p:nvPr/>
        </p:nvSpPr>
        <p:spPr>
          <a:xfrm>
            <a:off x="5814975" y="1484784"/>
            <a:ext cx="5562364" cy="338437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" sz="2000" b="1" kern="0" dirty="0" smtClean="0">
                <a:solidFill>
                  <a:sysClr val="windowText" lastClr="000000"/>
                </a:solidFill>
                <a:sym typeface="Arial"/>
              </a:rPr>
              <a:t>RECLAMAÇÃO TRABALHISTA</a:t>
            </a:r>
            <a:endParaRPr lang="en" sz="2000" b="1" kern="0" dirty="0">
              <a:solidFill>
                <a:sysClr val="windowText" lastClr="000000"/>
              </a:solidFill>
              <a:sym typeface="Arial"/>
            </a:endParaRPr>
          </a:p>
          <a:p>
            <a:pPr>
              <a:defRPr/>
            </a:pPr>
            <a:endParaRPr lang="en" b="1" kern="0" dirty="0" smtClean="0">
              <a:solidFill>
                <a:sysClr val="windowText" lastClr="000000"/>
              </a:solidFill>
              <a:sym typeface="Arial"/>
            </a:endParaRPr>
          </a:p>
          <a:p>
            <a:pPr>
              <a:defRPr/>
            </a:pPr>
            <a:endParaRPr lang="en" sz="1100" b="1" kern="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pt-BR" sz="1600" kern="0" dirty="0" smtClean="0">
              <a:solidFill>
                <a:sysClr val="windowText" lastClr="000000"/>
              </a:solidFill>
              <a:sym typeface="Arial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1600" kern="0" dirty="0" smtClean="0">
                <a:solidFill>
                  <a:sysClr val="windowText" lastClr="000000"/>
                </a:solidFill>
                <a:sym typeface="Arial"/>
              </a:rPr>
              <a:t>UNIMEDS RÉS: </a:t>
            </a:r>
            <a:r>
              <a:rPr lang="pt-BR" sz="1400" kern="0" dirty="0" smtClean="0">
                <a:solidFill>
                  <a:sysClr val="windowText" lastClr="000000"/>
                </a:solidFill>
                <a:sym typeface="Arial"/>
              </a:rPr>
              <a:t>BRASÍLIA/ADMINISTRAÇÃO E SERVIÇOS</a:t>
            </a:r>
          </a:p>
          <a:p>
            <a:pPr>
              <a:lnSpc>
                <a:spcPct val="150000"/>
              </a:lnSpc>
              <a:defRPr/>
            </a:pPr>
            <a:r>
              <a:rPr lang="pt-BR" sz="1400" kern="0" dirty="0" smtClean="0">
                <a:solidFill>
                  <a:sysClr val="windowText" lastClr="000000"/>
                </a:solidFill>
                <a:sym typeface="Arial"/>
              </a:rPr>
              <a:t>CBS/CORRETORA DE SEGUROS/PARTICIPAÇÕES/SEGURADORA</a:t>
            </a:r>
            <a:r>
              <a:rPr lang="pt-BR" sz="1600" kern="0" dirty="0" smtClean="0">
                <a:solidFill>
                  <a:sysClr val="windowText" lastClr="000000"/>
                </a:solidFill>
                <a:sym typeface="Arial"/>
              </a:rPr>
              <a:t>.</a:t>
            </a:r>
            <a:endParaRPr lang="en" sz="1600" kern="0" dirty="0" smtClean="0">
              <a:solidFill>
                <a:sysClr val="windowText" lastClr="000000"/>
              </a:solidFill>
              <a:sym typeface="Arial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" sz="1600" kern="0" dirty="0" smtClean="0">
                <a:solidFill>
                  <a:sysClr val="windowText" lastClr="000000"/>
                </a:solidFill>
                <a:sym typeface="Arial"/>
              </a:rPr>
              <a:t>10ª Vara do Trabalho de </a:t>
            </a:r>
            <a:r>
              <a:rPr lang="pt-BR" sz="1600" kern="0" dirty="0" smtClean="0">
                <a:solidFill>
                  <a:sysClr val="windowText" lastClr="000000"/>
                </a:solidFill>
                <a:sym typeface="Arial"/>
              </a:rPr>
              <a:t>Brasília</a:t>
            </a:r>
            <a:r>
              <a:rPr lang="en" sz="1600" kern="0" dirty="0" smtClean="0">
                <a:solidFill>
                  <a:sysClr val="windowText" lastClr="000000"/>
                </a:solidFill>
                <a:sym typeface="Arial"/>
              </a:rPr>
              <a:t> DF.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1600" kern="0" dirty="0" smtClean="0">
                <a:solidFill>
                  <a:sysClr val="windowText" lastClr="000000"/>
                </a:solidFill>
                <a:sym typeface="Arial"/>
              </a:rPr>
              <a:t>Autor</a:t>
            </a:r>
            <a:r>
              <a:rPr lang="en" sz="1600" kern="0" dirty="0" smtClean="0">
                <a:solidFill>
                  <a:sysClr val="windowText" lastClr="000000"/>
                </a:solidFill>
                <a:sym typeface="Arial"/>
              </a:rPr>
              <a:t>: </a:t>
            </a:r>
            <a:r>
              <a:rPr lang="pt-BR" sz="1600" kern="0" dirty="0">
                <a:solidFill>
                  <a:sysClr val="windowText" lastClr="000000"/>
                </a:solidFill>
                <a:sym typeface="Arial"/>
              </a:rPr>
              <a:t>Alexandre Amaral </a:t>
            </a:r>
            <a:r>
              <a:rPr lang="pt-BR" sz="1600" kern="0" dirty="0" smtClean="0">
                <a:solidFill>
                  <a:sysClr val="windowText" lastClr="000000"/>
                </a:solidFill>
                <a:sym typeface="Arial"/>
              </a:rPr>
              <a:t>Miranda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b="1" kern="0" dirty="0" smtClean="0">
                <a:solidFill>
                  <a:sysClr val="windowText" lastClr="000000"/>
                </a:solidFill>
                <a:sym typeface="Arial"/>
              </a:rPr>
              <a:t>Valor</a:t>
            </a:r>
            <a:r>
              <a:rPr lang="en" b="1" kern="0" dirty="0" smtClean="0">
                <a:solidFill>
                  <a:sysClr val="windowText" lastClr="000000"/>
                </a:solidFill>
                <a:sym typeface="Arial"/>
              </a:rPr>
              <a:t> da execução: R$ 54.146,19</a:t>
            </a:r>
          </a:p>
          <a:p>
            <a:pPr>
              <a:lnSpc>
                <a:spcPct val="150000"/>
              </a:lnSpc>
              <a:defRPr/>
            </a:pPr>
            <a:endParaRPr lang="en" b="1" kern="0" dirty="0" smtClean="0">
              <a:solidFill>
                <a:sysClr val="windowText" lastClr="000000"/>
              </a:solidFill>
              <a:sym typeface="Arial"/>
            </a:endParaRPr>
          </a:p>
          <a:p>
            <a:pPr>
              <a:defRPr/>
            </a:pPr>
            <a:endParaRPr lang="en" sz="1050" kern="0" dirty="0" smtClean="0">
              <a:solidFill>
                <a:sysClr val="windowText" lastClr="000000"/>
              </a:solidFill>
            </a:endParaRPr>
          </a:p>
          <a:p>
            <a:pPr>
              <a:defRPr/>
            </a:pPr>
            <a:endParaRPr lang="en" sz="1050" kern="0" dirty="0" smtClean="0">
              <a:solidFill>
                <a:sysClr val="windowText" lastClr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5797227" y="4670115"/>
            <a:ext cx="4680520" cy="156723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pt-BR" sz="1600" kern="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t-BR" sz="16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1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juiz acolheu, em sede de </a:t>
            </a:r>
            <a:r>
              <a:rPr lang="pt-BR" sz="16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execução diante </a:t>
            </a:r>
            <a:r>
              <a:rPr lang="pt-BR" sz="1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argumento de grupo econômico do Sistema </a:t>
            </a:r>
            <a:r>
              <a:rPr lang="pt-BR" sz="16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Unimed.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t-BR" sz="1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UCBS entrou com </a:t>
            </a:r>
            <a:r>
              <a:rPr lang="pt-BR" sz="1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pedido judicial de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t-BR" sz="1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exceção de pré-executividade no dia 11.10.2019,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t-BR" sz="1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ÉPROVÁVEL </a:t>
            </a:r>
            <a:r>
              <a:rPr lang="pt-BR" sz="1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PERDA DA AÇÃO,</a:t>
            </a:r>
            <a:endParaRPr lang="pt-BR" sz="16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pt-BR" sz="16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5869235" y="1988840"/>
            <a:ext cx="4608512" cy="720080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kern="0" dirty="0" smtClean="0">
                <a:solidFill>
                  <a:srgbClr val="FFFF00"/>
                </a:solidFill>
                <a:sym typeface="Arial"/>
              </a:rPr>
              <a:t>EX EMPREGADO UNIMED BRASÍLIA EM LIQUIDAÇÃO</a:t>
            </a:r>
          </a:p>
          <a:p>
            <a:pPr algn="ctr"/>
            <a:r>
              <a:rPr lang="pt-BR" sz="1600" b="1" kern="0" dirty="0" smtClean="0">
                <a:solidFill>
                  <a:srgbClr val="FFFF00"/>
                </a:solidFill>
                <a:sym typeface="Arial"/>
              </a:rPr>
              <a:t>ARGUMENTO GRUPO ECONÔMICO</a:t>
            </a:r>
          </a:p>
          <a:p>
            <a:pPr algn="ctr"/>
            <a:r>
              <a:rPr lang="pt-BR" sz="1600" b="1" dirty="0" smtClean="0">
                <a:solidFill>
                  <a:prstClr val="white"/>
                </a:solidFill>
              </a:rPr>
              <a:t>INÍCIO 21/02/2014</a:t>
            </a:r>
            <a:endParaRPr lang="pt-BR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18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888432"/>
            <a:ext cx="10801350" cy="2996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47" name="Título 1">
            <a:extLst>
              <a:ext uri="{FF2B5EF4-FFF2-40B4-BE49-F238E27FC236}">
                <a16:creationId xmlns:a16="http://schemas.microsoft.com/office/drawing/2014/main" xmlns="" id="{E9A38118-D7C6-4434-8759-385077874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24944"/>
            <a:ext cx="10801350" cy="1225848"/>
          </a:xfrm>
        </p:spPr>
        <p:txBody>
          <a:bodyPr>
            <a:normAutofit fontScale="90000"/>
          </a:bodyPr>
          <a:lstStyle/>
          <a:p>
            <a:r>
              <a:rPr lang="pt-BR" altLang="pt-BR" sz="4000" cap="all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PEDIDO DE DEMISSÃO </a:t>
            </a:r>
            <a:br>
              <a:rPr lang="pt-BR" altLang="pt-BR" sz="4000" cap="all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BR" altLang="pt-BR" sz="2700" b="1" cap="all" dirty="0" smtClean="0">
                <a:solidFill>
                  <a:srgbClr val="FFFF00"/>
                </a:solidFill>
                <a:cs typeface="Arial" panose="020B0604020202020204" pitchFamily="34" charset="0"/>
              </a:rPr>
              <a:t>DR. MIGUEL VILLA NOVA SOEIRO FILHO</a:t>
            </a:r>
            <a:r>
              <a:rPr lang="pt-BR" altLang="pt-BR" sz="2700" b="1" cap="all" dirty="0">
                <a:solidFill>
                  <a:srgbClr val="FFFF00"/>
                </a:solidFill>
                <a:cs typeface="Arial" panose="020B0604020202020204" pitchFamily="34" charset="0"/>
              </a:rPr>
              <a:t/>
            </a:r>
            <a:br>
              <a:rPr lang="pt-BR" altLang="pt-BR" sz="2700" b="1" cap="all" dirty="0">
                <a:solidFill>
                  <a:srgbClr val="FFFF00"/>
                </a:solidFill>
                <a:cs typeface="Arial" panose="020B0604020202020204" pitchFamily="34" charset="0"/>
              </a:rPr>
            </a:br>
            <a:endParaRPr lang="pt-BR" altLang="pt-BR" sz="2700" b="1" cap="all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 descr="Segunda Via do Boleto Unimed Itapetin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507" y="4005064"/>
            <a:ext cx="279297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76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8869334" y="1340768"/>
            <a:ext cx="1715918" cy="547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EDA5DD9-52EC-46FB-9BAC-874801677091}"/>
              </a:ext>
            </a:extLst>
          </p:cNvPr>
          <p:cNvSpPr txBox="1">
            <a:spLocks/>
          </p:cNvSpPr>
          <p:nvPr/>
        </p:nvSpPr>
        <p:spPr>
          <a:xfrm>
            <a:off x="432123" y="201029"/>
            <a:ext cx="9433048" cy="1246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36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PEDIDO DE DEMISSÃO</a:t>
            </a:r>
            <a:endParaRPr lang="pt-BR" altLang="pt-BR" sz="1800" b="1" cap="all" dirty="0">
              <a:solidFill>
                <a:srgbClr val="ACD248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936055" y="665312"/>
            <a:ext cx="505180" cy="619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80195" y="19888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</a:rPr>
              <a:t>DEZ /2019</a:t>
            </a:r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8425013" y="40677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</a:rPr>
              <a:t>FEV /2019</a:t>
            </a:r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13" name="Espaço Reservado para Texto 2"/>
          <p:cNvSpPr txBox="1">
            <a:spLocks/>
          </p:cNvSpPr>
          <p:nvPr/>
        </p:nvSpPr>
        <p:spPr>
          <a:xfrm>
            <a:off x="576139" y="1556792"/>
            <a:ext cx="8785299" cy="5149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65656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pt-BR" sz="2200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Pedido de demissão: 02/12/2019.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pt-BR" sz="2200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Associação em 15/03/1999 – </a:t>
            </a:r>
            <a:r>
              <a:rPr lang="pt-BR" sz="2200" dirty="0" smtClean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aprovação em AGE 15/01/1999</a:t>
            </a:r>
            <a:r>
              <a:rPr lang="pt-BR" sz="2200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pt-BR" sz="2200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Quotas subscritas R$ 35.000,00 em 9 parcelas.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pt-BR" sz="2200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Posição Capital Social Out/2019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endParaRPr lang="pt-BR" sz="2200" dirty="0">
              <a:solidFill>
                <a:srgbClr val="008C5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263591"/>
              </p:ext>
            </p:extLst>
          </p:nvPr>
        </p:nvGraphicFramePr>
        <p:xfrm>
          <a:off x="1592838" y="3690348"/>
          <a:ext cx="7560842" cy="2594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4056"/>
                <a:gridCol w="3431972"/>
                <a:gridCol w="1254814"/>
              </a:tblGrid>
              <a:tr h="2680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UNIMED</a:t>
                      </a:r>
                    </a:p>
                  </a:txBody>
                  <a:tcPr marL="9525" marR="9525" marT="9525" marB="0" anchor="b">
                    <a:solidFill>
                      <a:srgbClr val="008C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CAPITAL SOCIAL</a:t>
                      </a:r>
                    </a:p>
                  </a:txBody>
                  <a:tcPr marL="9525" marR="9525" marT="9525" marB="0" anchor="b">
                    <a:solidFill>
                      <a:srgbClr val="008C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rgbClr val="008C50"/>
                    </a:solidFill>
                  </a:tcPr>
                </a:tc>
              </a:tr>
              <a:tr h="2393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SOROCABA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2.294.115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93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 BARBARA E AMERICANA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2.195.258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93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ITAPETININGA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1.268.537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393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CAPIVARI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734.383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93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GUARULHOS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175.622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93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CAMPINAS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142.037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93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SANTOS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109.633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93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ABC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65.622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8090">
                <a:tc>
                  <a:txBody>
                    <a:bodyPr/>
                    <a:lstStyle/>
                    <a:p>
                      <a:pPr marL="0" algn="ctr" defTabSz="810067" rtl="0" eaLnBrk="1" fontAlgn="b" latinLnBrk="0" hangingPunct="1"/>
                      <a:r>
                        <a:rPr lang="pt-BR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CAPITAL SUBSCRITO</a:t>
                      </a:r>
                    </a:p>
                  </a:txBody>
                  <a:tcPr marL="9525" marR="9525" marT="9525" marB="0" anchor="ctr">
                    <a:solidFill>
                      <a:srgbClr val="008C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b" latinLnBrk="0" hangingPunct="1"/>
                      <a:r>
                        <a:rPr lang="pt-BR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6.985.206</a:t>
                      </a:r>
                    </a:p>
                  </a:txBody>
                  <a:tcPr marL="9525" marR="9525" marT="9525" marB="0" anchor="ctr">
                    <a:solidFill>
                      <a:srgbClr val="008C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10067" rtl="0" eaLnBrk="1" fontAlgn="b" latinLnBrk="0" hangingPunct="1"/>
                      <a:r>
                        <a:rPr lang="pt-BR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rgbClr val="008C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1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8869334" y="1340768"/>
            <a:ext cx="1715918" cy="547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EDA5DD9-52EC-46FB-9BAC-874801677091}"/>
              </a:ext>
            </a:extLst>
          </p:cNvPr>
          <p:cNvSpPr txBox="1">
            <a:spLocks/>
          </p:cNvSpPr>
          <p:nvPr/>
        </p:nvSpPr>
        <p:spPr>
          <a:xfrm>
            <a:off x="432123" y="201029"/>
            <a:ext cx="9433048" cy="1246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36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ESTATUTO SOCIAL UCBS</a:t>
            </a:r>
            <a:endParaRPr lang="pt-BR" altLang="pt-BR" sz="1800" b="1" cap="all" dirty="0">
              <a:solidFill>
                <a:srgbClr val="ACD248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936055" y="665312"/>
            <a:ext cx="505180" cy="619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80195" y="19888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</a:rPr>
              <a:t>DEZ /2019</a:t>
            </a:r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8425013" y="40677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</a:rPr>
              <a:t>FEV /2019</a:t>
            </a:r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13" name="Espaço Reservado para Texto 2"/>
          <p:cNvSpPr txBox="1">
            <a:spLocks/>
          </p:cNvSpPr>
          <p:nvPr/>
        </p:nvSpPr>
        <p:spPr>
          <a:xfrm>
            <a:off x="576139" y="1412776"/>
            <a:ext cx="9612506" cy="5149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65656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Trebuchet MS" panose="020B0603020202020204" pitchFamily="34" charset="0"/>
                <a:cs typeface="Arial" pitchFamily="34" charset="0"/>
              </a:rPr>
              <a:t>Capítulo III, seção </a:t>
            </a:r>
            <a:r>
              <a:rPr lang="pt-BR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itchFamily="34" charset="0"/>
              </a:rPr>
              <a:t>I direitos: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itchFamily="34" charset="0"/>
              </a:rPr>
              <a:t>Art.7º item IX:  </a:t>
            </a:r>
            <a:r>
              <a:rPr lang="pt-BR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a Associada tem </a:t>
            </a:r>
            <a:r>
              <a:rPr lang="pt-BR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direito a demitir-se</a:t>
            </a:r>
            <a:r>
              <a:rPr lang="pt-BR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, </a:t>
            </a:r>
            <a:r>
              <a:rPr lang="pt-BR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desde</a:t>
            </a:r>
            <a:r>
              <a:rPr lang="pt-BR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 que </a:t>
            </a:r>
            <a:r>
              <a:rPr lang="pt-BR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autorizada por Assembleia Geral</a:t>
            </a:r>
            <a:r>
              <a:rPr lang="pt-BR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 ou por </a:t>
            </a:r>
            <a:r>
              <a:rPr lang="pt-BR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Conselho de Administração</a:t>
            </a:r>
            <a:r>
              <a:rPr lang="pt-BR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, </a:t>
            </a:r>
            <a:r>
              <a:rPr lang="pt-BR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qual tenha autorizado </a:t>
            </a:r>
            <a:r>
              <a:rPr lang="pt-BR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a </a:t>
            </a:r>
            <a:r>
              <a:rPr lang="pt-BR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Associação</a:t>
            </a:r>
            <a:r>
              <a:rPr lang="pt-BR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, </a:t>
            </a:r>
            <a:r>
              <a:rPr lang="pt-BR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conforme estatuto Social de cada Associada. </a:t>
            </a:r>
            <a:endParaRPr lang="pt-BR" dirty="0" smtClean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lang="pt-BR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itchFamily="34" charset="0"/>
              </a:rPr>
              <a:t>Capítulo </a:t>
            </a:r>
            <a:r>
              <a:rPr lang="pt-BR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itchFamily="34" charset="0"/>
              </a:rPr>
              <a:t>III, seção II demissão: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itchFamily="34" charset="0"/>
              </a:rPr>
              <a:t>Art.10:  </a:t>
            </a:r>
            <a:r>
              <a:rPr lang="pt-BR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a demissão da ASSOCIADA, que </a:t>
            </a:r>
            <a:r>
              <a:rPr lang="pt-BR" dirty="0" smtClean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não poderá ser negada</a:t>
            </a:r>
            <a:r>
              <a:rPr lang="pt-BR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, dar-se á, unicamente a seu pedido e </a:t>
            </a:r>
            <a:r>
              <a:rPr lang="pt-BR" dirty="0" smtClean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será requerida ao Presidente </a:t>
            </a:r>
            <a:r>
              <a:rPr lang="pt-BR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que aceitará e levará ao </a:t>
            </a:r>
            <a:r>
              <a:rPr lang="pt-BR" dirty="0" smtClean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conhecimento do Conselho de Administração em sua primeira reunião</a:t>
            </a:r>
            <a:r>
              <a:rPr lang="pt-BR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, e será </a:t>
            </a:r>
            <a:r>
              <a:rPr lang="pt-BR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averbada no livro de Matrícula</a:t>
            </a:r>
            <a:r>
              <a:rPr lang="pt-BR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, mediante termo de assinatura do Presidente.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400" dirty="0" smtClean="0">
              <a:solidFill>
                <a:srgbClr val="008C50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itchFamily="34" charset="0"/>
              </a:rPr>
              <a:t>Art.13: </a:t>
            </a:r>
            <a:r>
              <a:rPr lang="pt-BR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A </a:t>
            </a:r>
            <a:r>
              <a:rPr lang="pt-BR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responsabilidade e deveres da Associada </a:t>
            </a:r>
            <a:r>
              <a:rPr lang="pt-BR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pelos compromissos da UCBS perante terceiros </a:t>
            </a:r>
            <a:r>
              <a:rPr lang="pt-BR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perdura para as demitidas</a:t>
            </a:r>
            <a:r>
              <a:rPr lang="pt-BR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, eliminadas e excluídas, </a:t>
            </a:r>
            <a:r>
              <a:rPr lang="pt-BR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até que sejam aprovadas pela ASSEMBLÉIA GERAL as contas do exercício em que se deu o desligamento</a:t>
            </a:r>
            <a:r>
              <a:rPr lang="pt-BR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. Assim como a responsabilidade só poderá ser invocada depois de judicialmente exigida da UCBS. </a:t>
            </a:r>
            <a:endParaRPr lang="pt-BR" dirty="0" smtClean="0">
              <a:solidFill>
                <a:srgbClr val="008C50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lang="pt-BR" dirty="0" smtClean="0">
              <a:solidFill>
                <a:srgbClr val="008C50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lang="pt-BR" dirty="0" smtClean="0">
              <a:solidFill>
                <a:srgbClr val="008C50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8C5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7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8869334" y="1340768"/>
            <a:ext cx="1715918" cy="547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EDA5DD9-52EC-46FB-9BAC-874801677091}"/>
              </a:ext>
            </a:extLst>
          </p:cNvPr>
          <p:cNvSpPr txBox="1">
            <a:spLocks/>
          </p:cNvSpPr>
          <p:nvPr/>
        </p:nvSpPr>
        <p:spPr>
          <a:xfrm>
            <a:off x="432123" y="201029"/>
            <a:ext cx="9433048" cy="1246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36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ESTATUTO SOCIAL UCBS</a:t>
            </a:r>
            <a:endParaRPr lang="pt-BR" altLang="pt-BR" sz="1800" b="1" cap="all" dirty="0">
              <a:solidFill>
                <a:srgbClr val="ACD248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936055" y="665312"/>
            <a:ext cx="505180" cy="619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80195" y="19888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</a:rPr>
              <a:t>DEZ /2019</a:t>
            </a:r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8425013" y="40677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</a:rPr>
              <a:t>FEV /2019</a:t>
            </a:r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13" name="Espaço Reservado para Texto 2"/>
          <p:cNvSpPr txBox="1">
            <a:spLocks/>
          </p:cNvSpPr>
          <p:nvPr/>
        </p:nvSpPr>
        <p:spPr>
          <a:xfrm>
            <a:off x="576139" y="1556792"/>
            <a:ext cx="9612506" cy="5149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65656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Capítulo IV, do Capital Social: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Art.17:  </a:t>
            </a:r>
            <a:r>
              <a:rPr lang="pt-BR" sz="2000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Em </a:t>
            </a:r>
            <a:r>
              <a:rPr lang="pt-BR" sz="2000" dirty="0" smtClean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qualquer caso de demissão</a:t>
            </a:r>
            <a:r>
              <a:rPr lang="pt-BR" sz="2000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, eliminação e exclusão, </a:t>
            </a:r>
            <a:r>
              <a:rPr lang="pt-BR" sz="2000" dirty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a Associada tem</a:t>
            </a:r>
            <a:r>
              <a:rPr lang="pt-BR" sz="2000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 direito à restituição do capital que integralizou, acrescido das sobras </a:t>
            </a:r>
            <a:r>
              <a:rPr lang="pt-BR" sz="2000" dirty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que lhe tiverem sido creditadas, ou à creditar, além de outros créditos </a:t>
            </a:r>
            <a:r>
              <a:rPr lang="pt-BR" sz="2000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de qualquer natureza, e </a:t>
            </a:r>
            <a:r>
              <a:rPr lang="pt-BR" sz="2000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se houver perdas</a:t>
            </a:r>
            <a:r>
              <a:rPr lang="pt-BR" sz="2000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, que sejam </a:t>
            </a:r>
            <a:r>
              <a:rPr lang="pt-BR" sz="2000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abatidas do montante a ser restituído</a:t>
            </a:r>
            <a:r>
              <a:rPr lang="pt-BR" sz="2000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800" dirty="0" smtClean="0">
              <a:solidFill>
                <a:srgbClr val="008C50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itchFamily="34" charset="0"/>
              </a:rPr>
              <a:t>Parágrafo primeiro: </a:t>
            </a:r>
            <a:r>
              <a:rPr lang="pt-BR" sz="2000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a </a:t>
            </a:r>
            <a:r>
              <a:rPr lang="pt-BR" sz="2000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restituição</a:t>
            </a:r>
            <a:r>
              <a:rPr lang="pt-BR" sz="2000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 do que trata esse artigo </a:t>
            </a:r>
            <a:r>
              <a:rPr lang="pt-BR" sz="2000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somente pode ser exigida após aprovação</a:t>
            </a:r>
            <a:r>
              <a:rPr lang="pt-BR" sz="2000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, pela </a:t>
            </a:r>
            <a:r>
              <a:rPr lang="pt-BR" sz="2000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ASSEMBLEIA GERAL</a:t>
            </a:r>
            <a:r>
              <a:rPr lang="pt-BR" sz="2000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, do </a:t>
            </a:r>
            <a:r>
              <a:rPr lang="pt-BR" sz="2000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balanço do exercício em que a Associada tenha se desligado da UCBS</a:t>
            </a:r>
            <a:r>
              <a:rPr lang="pt-BR" sz="2000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1050" dirty="0" smtClean="0">
              <a:solidFill>
                <a:srgbClr val="008C50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Trebuchet MS" panose="020B0603020202020204" pitchFamily="34" charset="0"/>
                <a:cs typeface="Arial" pitchFamily="34" charset="0"/>
              </a:rPr>
              <a:t>Parágrafo segundo</a:t>
            </a:r>
            <a:r>
              <a:rPr lang="pt-BR" sz="2000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: A </a:t>
            </a:r>
            <a:r>
              <a:rPr lang="pt-BR" sz="2000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restituição do capital </a:t>
            </a:r>
            <a:r>
              <a:rPr lang="pt-BR" sz="2000" dirty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integralizado </a:t>
            </a:r>
            <a:r>
              <a:rPr lang="pt-BR" sz="2000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será feita em parcelas</a:t>
            </a:r>
            <a:r>
              <a:rPr lang="pt-BR" sz="2000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, após aprovação do Balanço do exercício em que a Associada tenha se desligado da UCBS,  </a:t>
            </a:r>
            <a:r>
              <a:rPr lang="pt-BR" sz="2000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no mesmo tempo utilizado pela Associada na integralização</a:t>
            </a:r>
            <a:r>
              <a:rPr lang="pt-BR" sz="2000" dirty="0" smtClean="0">
                <a:solidFill>
                  <a:srgbClr val="008C50"/>
                </a:solidFill>
                <a:latin typeface="Trebuchet MS" panose="020B0603020202020204" pitchFamily="34" charset="0"/>
                <a:cs typeface="Arial" pitchFamily="34" charset="0"/>
              </a:rPr>
              <a:t>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2200" dirty="0">
              <a:solidFill>
                <a:srgbClr val="008C5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05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2DF26D6C-22B1-40C7-B301-5866B2F6C9EA}"/>
              </a:ext>
            </a:extLst>
          </p:cNvPr>
          <p:cNvSpPr txBox="1">
            <a:spLocks/>
          </p:cNvSpPr>
          <p:nvPr/>
        </p:nvSpPr>
        <p:spPr>
          <a:xfrm>
            <a:off x="0" y="2816076"/>
            <a:ext cx="10801350" cy="1225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6000" b="1" cap="all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Obrigado</a:t>
            </a:r>
            <a:endParaRPr lang="pt-BR" altLang="pt-BR" sz="4000" b="1" cap="all" dirty="0">
              <a:solidFill>
                <a:srgbClr val="ACD248"/>
              </a:solidFill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0CB9A29-C816-4CE8-B052-01587EE67E68}"/>
              </a:ext>
            </a:extLst>
          </p:cNvPr>
          <p:cNvSpPr txBox="1"/>
          <p:nvPr/>
        </p:nvSpPr>
        <p:spPr>
          <a:xfrm>
            <a:off x="3450173" y="4725180"/>
            <a:ext cx="4038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8C50"/>
                </a:solidFill>
              </a:rPr>
              <a:t>Contato: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+mj-lt"/>
              </a:rPr>
              <a:t>unimedcbs@unimedcbs.com.br</a:t>
            </a:r>
            <a:endParaRPr lang="pt-BR" sz="24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+mj-lt"/>
              </a:rPr>
              <a:t>(19) 19 9199-3697 / 9201-0058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328612" y="1268760"/>
            <a:ext cx="2143125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328612" y="1422310"/>
            <a:ext cx="2143125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401050" y="5572125"/>
            <a:ext cx="2143125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Título 1">
            <a:extLst/>
          </p:cNvPr>
          <p:cNvSpPr txBox="1">
            <a:spLocks/>
          </p:cNvSpPr>
          <p:nvPr/>
        </p:nvSpPr>
        <p:spPr>
          <a:xfrm>
            <a:off x="1400175" y="201615"/>
            <a:ext cx="8969375" cy="12461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81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900" b="1" cap="all" dirty="0" smtClean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PROJETO CORAÇÃO</a:t>
            </a:r>
            <a:endParaRPr lang="pt-BR" sz="1800" b="1" cap="all" dirty="0">
              <a:solidFill>
                <a:prstClr val="white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270594" y="948916"/>
            <a:ext cx="671191" cy="639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357" y="1588605"/>
            <a:ext cx="9030211" cy="479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0334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ítulo 1">
            <a:extLst>
              <a:ext uri="{FF2B5EF4-FFF2-40B4-BE49-F238E27FC236}">
                <a16:creationId xmlns:a16="http://schemas.microsoft.com/office/drawing/2014/main" xmlns="" id="{E9A38118-D7C6-4434-8759-385077874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24944"/>
            <a:ext cx="10801350" cy="122584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altLang="pt-BR" sz="5300" cap="all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Unimed americana</a:t>
            </a:r>
            <a:endParaRPr lang="pt-BR" altLang="pt-BR" sz="1300" b="1" cap="all" dirty="0">
              <a:solidFill>
                <a:srgbClr val="ACD248"/>
              </a:solidFill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888507" y="2708956"/>
            <a:ext cx="3372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400" b="1" cap="all" dirty="0" smtClean="0">
                <a:solidFill>
                  <a:srgbClr val="FFFF00"/>
                </a:solidFill>
                <a:cs typeface="Arial" panose="020B0604020202020204" pitchFamily="34" charset="0"/>
              </a:rPr>
              <a:t>Resultado associada  </a:t>
            </a:r>
            <a:endParaRPr lang="pt-B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4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5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12054</TotalTime>
  <Words>3928</Words>
  <Application>Microsoft Office PowerPoint</Application>
  <PresentationFormat>Personalizar</PresentationFormat>
  <Paragraphs>1392</Paragraphs>
  <Slides>78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12</vt:i4>
      </vt:variant>
      <vt:variant>
        <vt:lpstr>Títulos de slides</vt:lpstr>
      </vt:variant>
      <vt:variant>
        <vt:i4>78</vt:i4>
      </vt:variant>
      <vt:variant>
        <vt:lpstr>Apresentações personalizadas</vt:lpstr>
      </vt:variant>
      <vt:variant>
        <vt:i4>1</vt:i4>
      </vt:variant>
    </vt:vector>
  </HeadingPairs>
  <TitlesOfParts>
    <vt:vector size="91" baseType="lpstr">
      <vt:lpstr>Tema do Office</vt:lpstr>
      <vt:lpstr>5_Tema do Office</vt:lpstr>
      <vt:lpstr>9_Tema do Office</vt:lpstr>
      <vt:lpstr>10_Tema do Office</vt:lpstr>
      <vt:lpstr>11_Tema do Office</vt:lpstr>
      <vt:lpstr>13_Tema do Office</vt:lpstr>
      <vt:lpstr>15_Tema do Office</vt:lpstr>
      <vt:lpstr>12_Tema do Office</vt:lpstr>
      <vt:lpstr>1_Tema do Office</vt:lpstr>
      <vt:lpstr>2_Tema do Office</vt:lpstr>
      <vt:lpstr>3_Tema do Office</vt:lpstr>
      <vt:lpstr>4_Tema do Office</vt:lpstr>
      <vt:lpstr> unimed cooperativa central de bens e serviços</vt:lpstr>
      <vt:lpstr>Apresentação do PowerPoint</vt:lpstr>
      <vt:lpstr>Apresentação do PowerPoint</vt:lpstr>
      <vt:lpstr>Apresentação do PowerPoint</vt:lpstr>
      <vt:lpstr> ata conselho fiscal DR. Miguel Villa nova Soeiro filho</vt:lpstr>
      <vt:lpstr>Apresentação do PowerPoint</vt:lpstr>
      <vt:lpstr>projeto coração DR. Luiz Antônio Bereta</vt:lpstr>
      <vt:lpstr>Apresentação do PowerPoint</vt:lpstr>
      <vt:lpstr>Unimed americana</vt:lpstr>
      <vt:lpstr>Apresentação do PowerPoint</vt:lpstr>
      <vt:lpstr>Apresentação do PowerPoint</vt:lpstr>
      <vt:lpstr>Apresentação do PowerPoint</vt:lpstr>
      <vt:lpstr>Unimed sorocaba</vt:lpstr>
      <vt:lpstr>Apresentação do PowerPoint</vt:lpstr>
      <vt:lpstr>Apresentação do PowerPoint</vt:lpstr>
      <vt:lpstr>Apresentação do PowerPoint</vt:lpstr>
      <vt:lpstr>Unimed capivari</vt:lpstr>
      <vt:lpstr>Apresentação do PowerPoint</vt:lpstr>
      <vt:lpstr>Apresentação do PowerPoint</vt:lpstr>
      <vt:lpstr>Apresentação do PowerPoint</vt:lpstr>
      <vt:lpstr>consolidado</vt:lpstr>
      <vt:lpstr>Apresentação do PowerPoint</vt:lpstr>
      <vt:lpstr> auditoria médica DR. LuiZ Antônio Bereta</vt:lpstr>
      <vt:lpstr>Apresentação do PowerPoint</vt:lpstr>
      <vt:lpstr> AUDITORIA PROSPECTIVA   </vt:lpstr>
      <vt:lpstr>Apresentação do PowerPoint</vt:lpstr>
      <vt:lpstr> SEGUNDA OPINIÃO </vt:lpstr>
      <vt:lpstr>Apresentação do PowerPoint</vt:lpstr>
      <vt:lpstr> JUNTA MÉDICA </vt:lpstr>
      <vt:lpstr>Apresentação do PowerPoint</vt:lpstr>
      <vt:lpstr>Apresentação do PowerPoint</vt:lpstr>
      <vt:lpstr> gestão de conteúdo DR. Sergio paschoalick catherino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balancete jan a OUT DR. Sergio paschoalick catherino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POSIÇÃO FINANCEIRA DR. Sergio paschoalick catherino</vt:lpstr>
      <vt:lpstr>Apresentação do PowerPoint</vt:lpstr>
      <vt:lpstr>Apresentação do PowerPoint</vt:lpstr>
      <vt:lpstr> planejamento estratégico DR. Miguel villa nova soeiro filho </vt:lpstr>
      <vt:lpstr>Apresentação do PowerPoint</vt:lpstr>
      <vt:lpstr>Apresentação do PowerPoint</vt:lpstr>
      <vt:lpstr>Apresentação do PowerPoint</vt:lpstr>
      <vt:lpstr>Apresentação do PowerPoint</vt:lpstr>
      <vt:lpstr>Implantação lgpd Dra. Rosália ometto </vt:lpstr>
      <vt:lpstr>LGPD  (13708/18  14.08.20)  ADEQUAÇÃO FUNCIONAL DA UCBS - 30.06.20 Trabalhados 80 dias úteis Faltam 130 úteis  DPO Rosália Ometto por Dir. Exec. 02.12.19</vt:lpstr>
      <vt:lpstr>LGPD  (13708/18  14.08.20)  ADEQUAÇÃO FUNCIONAL DA UCBS - 30.06.20 Trabalhados 80 dias úteis Faltam 130 úteis  DPO Rosália Ometto por Dir. Exec. 02.12.19</vt:lpstr>
      <vt:lpstr>LGPD  (13708/18  14.08.20)  ADEQUAÇÃO FUNCIONAL DA UCBS - 30.06.20 Trabalhados 80 dias úteis Faltam 130 úteis  DPO Rosália Ometto por Dir. Exec. 02.12.19</vt:lpstr>
      <vt:lpstr>Posição processos jurídicos Dra. Rosália ometto</vt:lpstr>
      <vt:lpstr>Apresentação do PowerPoint</vt:lpstr>
      <vt:lpstr>Apresentação do PowerPoint</vt:lpstr>
      <vt:lpstr>Apresentação do PowerPoint</vt:lpstr>
      <vt:lpstr>PEDIDO DE DEMISSÃO  DR. MIGUEL VILLA NOVA SOEIRO FILHO </vt:lpstr>
      <vt:lpstr>Apresentação do PowerPoint</vt:lpstr>
      <vt:lpstr>Apresentação do PowerPoint</vt:lpstr>
      <vt:lpstr>Apresentação do PowerPoint</vt:lpstr>
      <vt:lpstr>Apresentação do PowerPoint</vt:lpstr>
      <vt:lpstr>Apresentação personalizada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Alexandre Teixeira</dc:creator>
  <cp:lastModifiedBy>Gisele Rosa - Unimed CBS</cp:lastModifiedBy>
  <cp:revision>897</cp:revision>
  <dcterms:created xsi:type="dcterms:W3CDTF">2010-11-09T18:48:29Z</dcterms:created>
  <dcterms:modified xsi:type="dcterms:W3CDTF">2019-12-13T18:56:49Z</dcterms:modified>
</cp:coreProperties>
</file>