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80" r:id="rId1"/>
    <p:sldMasterId id="2147484040" r:id="rId2"/>
    <p:sldMasterId id="2147484088" r:id="rId3"/>
    <p:sldMasterId id="2147484100" r:id="rId4"/>
    <p:sldMasterId id="2147484112" r:id="rId5"/>
    <p:sldMasterId id="2147484139" r:id="rId6"/>
    <p:sldMasterId id="2147484199" r:id="rId7"/>
  </p:sldMasterIdLst>
  <p:notesMasterIdLst>
    <p:notesMasterId r:id="rId47"/>
  </p:notesMasterIdLst>
  <p:handoutMasterIdLst>
    <p:handoutMasterId r:id="rId48"/>
  </p:handoutMasterIdLst>
  <p:sldIdLst>
    <p:sldId id="403" r:id="rId8"/>
    <p:sldId id="375" r:id="rId9"/>
    <p:sldId id="444" r:id="rId10"/>
    <p:sldId id="489" r:id="rId11"/>
    <p:sldId id="452" r:id="rId12"/>
    <p:sldId id="695" r:id="rId13"/>
    <p:sldId id="696" r:id="rId14"/>
    <p:sldId id="509" r:id="rId15"/>
    <p:sldId id="566" r:id="rId16"/>
    <p:sldId id="703" r:id="rId17"/>
    <p:sldId id="565" r:id="rId18"/>
    <p:sldId id="572" r:id="rId19"/>
    <p:sldId id="702" r:id="rId20"/>
    <p:sldId id="698" r:id="rId21"/>
    <p:sldId id="573" r:id="rId22"/>
    <p:sldId id="701" r:id="rId23"/>
    <p:sldId id="699" r:id="rId24"/>
    <p:sldId id="577" r:id="rId25"/>
    <p:sldId id="700" r:id="rId26"/>
    <p:sldId id="512" r:id="rId27"/>
    <p:sldId id="526" r:id="rId28"/>
    <p:sldId id="527" r:id="rId29"/>
    <p:sldId id="528" r:id="rId30"/>
    <p:sldId id="535" r:id="rId31"/>
    <p:sldId id="530" r:id="rId32"/>
    <p:sldId id="536" r:id="rId33"/>
    <p:sldId id="532" r:id="rId34"/>
    <p:sldId id="533" r:id="rId35"/>
    <p:sldId id="534" r:id="rId36"/>
    <p:sldId id="561" r:id="rId37"/>
    <p:sldId id="562" r:id="rId38"/>
    <p:sldId id="563" r:id="rId39"/>
    <p:sldId id="677" r:id="rId40"/>
    <p:sldId id="684" r:id="rId41"/>
    <p:sldId id="685" r:id="rId42"/>
    <p:sldId id="686" r:id="rId43"/>
    <p:sldId id="688" r:id="rId44"/>
    <p:sldId id="694" r:id="rId45"/>
    <p:sldId id="404" r:id="rId46"/>
  </p:sldIdLst>
  <p:sldSz cx="10801350" cy="6858000"/>
  <p:notesSz cx="6799263" cy="9929813"/>
  <p:custShowLst>
    <p:custShow name="Apresentação personalizada 1" id="0">
      <p:sldLst>
        <p:sld r:id="rId9"/>
      </p:sldLst>
    </p:custShow>
  </p:custShowLst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4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008080"/>
    <a:srgbClr val="008C50"/>
    <a:srgbClr val="00FF00"/>
    <a:srgbClr val="D60093"/>
    <a:srgbClr val="990000"/>
    <a:srgbClr val="800080"/>
    <a:srgbClr val="F4BAEC"/>
    <a:srgbClr val="FFCC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Estilo Médio 4 - Ênfas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40" autoAdjust="0"/>
    <p:restoredTop sz="94374" autoAdjust="0"/>
  </p:normalViewPr>
  <p:slideViewPr>
    <p:cSldViewPr>
      <p:cViewPr>
        <p:scale>
          <a:sx n="80" d="100"/>
          <a:sy n="80" d="100"/>
        </p:scale>
        <p:origin x="-726" y="36"/>
      </p:cViewPr>
      <p:guideLst>
        <p:guide orient="horz" pos="2160"/>
        <p:guide pos="3402"/>
      </p:guideLst>
    </p:cSldViewPr>
  </p:slideViewPr>
  <p:outlineViewPr>
    <p:cViewPr>
      <p:scale>
        <a:sx n="33" d="100"/>
        <a:sy n="33" d="100"/>
      </p:scale>
      <p:origin x="0" y="-265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slide" Target="slides/slide3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slide" Target="slides/slide35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openxmlformats.org/officeDocument/2006/relationships/slide" Target="slides/slide3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slide" Target="slides/slide36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1.xml"/><Relationship Id="rId51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16.74.8\Comum\Financeiro\DEMONSTRA&#199;&#213;ES%20CONT&#193;BEIS\An&#225;lise%20do%20Balancete\Relat&#243;rio%20de%20An&#225;lise%20Balancete%202020\Relat&#243;rio%20de%20an&#225;lise%20Balancetes%20Abril%202020%20v.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16.74.8\Comum\Financeiro\DEMONSTRA&#199;&#213;ES%20CONT&#193;BEIS\An&#225;lise%20do%20Balancete\Relat&#243;rio%20de%20An&#225;lise%20Balancete%202020\Relat&#243;rio%20de%20an&#225;lise%20Balancetes%20Abril%202020%20v.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16.74.8\Comum\Financeiro\DEMONSTRA&#199;&#213;ES%20CONT&#193;BEIS\An&#225;lise%20do%20Balancete\Relat&#243;rio%20de%20An&#225;lise%20Balancete%202020\Relat&#243;rio%20de%20an&#225;lise%20Balancetes%20Abril%202020%20v.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16.74.8\Comum\Financeiro\DEMONSTRA&#199;&#213;ES%20CONT&#193;BEIS\An&#225;lise%20do%20Balancete\Relat&#243;rio%20de%20An&#225;lise%20Balancete%202020\Relat&#243;rio%20de%20an&#225;lise%20Balancetes%20Abril%202020%20v.1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16.74.8\Comum\Financeiro\DEMONSTRA&#199;&#213;ES%20CONT&#193;BEIS\An&#225;lise%20do%20Balancete\Relat&#243;rio%20de%20An&#225;lise%20Balancete%202020\Relat&#243;rio%20de%20an&#225;lise%20Balancetes%20Abril%202020%20v.1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16.74.8\Comum\Financeiro\DEMONSTRA&#199;&#213;ES%20CONT&#193;BEIS\An&#225;lise%20do%20Balancete\Relat&#243;rio%20de%20An&#225;lise%20Balancete%202020\Relat&#243;rio%20de%20an&#225;lise%20Balancetes%20Abril%202020%20v.1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16.74.8\Comum\Diretoria\Reuni&#245;es%20Sociais\Conselho%20Administra&#231;&#227;o\2020\Dr.%20Miguel\GR&#193;FICO%20APLICA&#199;&#213;ES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16.74.8\Comum\Diretoria\Reuni&#245;es%20Sociais\Conselho%20Administra&#231;&#227;o\2020\Dr.%20Miguel\GR&#193;FICO%20APLICA&#199;&#213;E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/>
              <a:t>UNIMED AMERICANA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'[Relatório de análise Balancetes Abril 2020 v.1.xlsx]Plan12'!$B$12</c:f>
              <c:strCache>
                <c:ptCount val="1"/>
                <c:pt idx="0">
                  <c:v>jan a abr 2019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023708343271969E-3"/>
                  <c:y val="0.224086890034701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7677812574539765E-3"/>
                  <c:y val="0.1956314119350565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8.791489600725946E-3"/>
                  <c:y val="0.2134160857473343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6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'[Relatório de análise Balancetes Abril 2020 v.1.xlsx]Plan12'!$A$13:$A$15</c:f>
              <c:strCache>
                <c:ptCount val="3"/>
                <c:pt idx="0">
                  <c:v>Receita Média </c:v>
                </c:pt>
                <c:pt idx="1">
                  <c:v>Média Custos Assistenciais + Desp. Administrativas </c:v>
                </c:pt>
                <c:pt idx="2">
                  <c:v>Resultado Operacional acumulado</c:v>
                </c:pt>
              </c:strCache>
            </c:strRef>
          </c:cat>
          <c:val>
            <c:numRef>
              <c:f>'[Relatório de análise Balancetes Abril 2020 v.1.xlsx]Plan12'!$B$13:$B$15</c:f>
              <c:numCache>
                <c:formatCode>#,##0_ ;\-#,##0\ </c:formatCode>
                <c:ptCount val="3"/>
                <c:pt idx="0">
                  <c:v>453720.92249999999</c:v>
                </c:pt>
                <c:pt idx="1">
                  <c:v>364537.78810788464</c:v>
                </c:pt>
                <c:pt idx="2">
                  <c:v>356732.53756846138</c:v>
                </c:pt>
              </c:numCache>
            </c:numRef>
          </c:val>
        </c:ser>
        <c:ser>
          <c:idx val="1"/>
          <c:order val="1"/>
          <c:tx>
            <c:strRef>
              <c:f>'[Relatório de análise Balancetes Abril 2020 v.1.xlsx]Plan12'!$C$12</c:f>
              <c:strCache>
                <c:ptCount val="1"/>
                <c:pt idx="0">
                  <c:v>jan a abr 2020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7.5355625149079531E-3"/>
                  <c:y val="0.245428498609434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791489600725946E-3"/>
                  <c:y val="0.149391260023134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815197943997914E-2"/>
                  <c:y val="0.224086890034701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6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'[Relatório de análise Balancetes Abril 2020 v.1.xlsx]Plan12'!$A$13:$A$15</c:f>
              <c:strCache>
                <c:ptCount val="3"/>
                <c:pt idx="0">
                  <c:v>Receita Média </c:v>
                </c:pt>
                <c:pt idx="1">
                  <c:v>Média Custos Assistenciais + Desp. Administrativas </c:v>
                </c:pt>
                <c:pt idx="2">
                  <c:v>Resultado Operacional acumulado</c:v>
                </c:pt>
              </c:strCache>
            </c:strRef>
          </c:cat>
          <c:val>
            <c:numRef>
              <c:f>'[Relatório de análise Balancetes Abril 2020 v.1.xlsx]Plan12'!$C$13:$C$15</c:f>
              <c:numCache>
                <c:formatCode>#,##0_ ;\-#,##0\ </c:formatCode>
                <c:ptCount val="3"/>
                <c:pt idx="0">
                  <c:v>456245.99</c:v>
                </c:pt>
                <c:pt idx="1">
                  <c:v>277937.52927353303</c:v>
                </c:pt>
                <c:pt idx="2">
                  <c:v>713233.84290586784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11886720"/>
        <c:axId val="111888256"/>
        <c:axId val="0"/>
      </c:bar3DChart>
      <c:catAx>
        <c:axId val="111886720"/>
        <c:scaling>
          <c:orientation val="minMax"/>
        </c:scaling>
        <c:delete val="0"/>
        <c:axPos val="b"/>
        <c:majorTickMark val="none"/>
        <c:minorTickMark val="none"/>
        <c:tickLblPos val="nextTo"/>
        <c:crossAx val="111888256"/>
        <c:crosses val="autoZero"/>
        <c:auto val="1"/>
        <c:lblAlgn val="ctr"/>
        <c:lblOffset val="100"/>
        <c:noMultiLvlLbl val="0"/>
      </c:catAx>
      <c:valAx>
        <c:axId val="111888256"/>
        <c:scaling>
          <c:orientation val="minMax"/>
        </c:scaling>
        <c:delete val="1"/>
        <c:axPos val="l"/>
        <c:numFmt formatCode="#,##0_ ;\-#,##0\ " sourceLinked="1"/>
        <c:majorTickMark val="out"/>
        <c:minorTickMark val="none"/>
        <c:tickLblPos val="nextTo"/>
        <c:crossAx val="111886720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/>
              <a:t>UNIMED SOROCABA</a:t>
            </a:r>
          </a:p>
        </c:rich>
      </c:tx>
      <c:layout>
        <c:manualLayout>
          <c:xMode val="edge"/>
          <c:yMode val="edge"/>
          <c:x val="0.39284594619047319"/>
          <c:y val="0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4696940048688217E-2"/>
          <c:y val="0.32409718075816246"/>
          <c:w val="0.97060611990262358"/>
          <c:h val="0.5323348204898266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'[Relatório de análise Balancetes Abril 2020 v.1.xlsx]Plan12'!$B$29</c:f>
              <c:strCache>
                <c:ptCount val="1"/>
                <c:pt idx="0">
                  <c:v>jan a abr 2019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3443423981305747E-3"/>
                  <c:y val="0.19926118207381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688684796261149E-2"/>
                  <c:y val="0.196098306167881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36085458971656E-2"/>
                  <c:y val="0.2288210198569830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 anchor="ctr" anchorCtr="0"/>
              <a:lstStyle/>
              <a:p>
                <a:pPr>
                  <a:defRPr sz="16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'[Relatório de análise Balancetes Abril 2020 v.1.xlsx]Plan12'!$A$30:$A$32</c:f>
              <c:strCache>
                <c:ptCount val="3"/>
                <c:pt idx="0">
                  <c:v>Receita Média </c:v>
                </c:pt>
                <c:pt idx="1">
                  <c:v>Média Custos Assistenciais + Desp. Administrativas </c:v>
                </c:pt>
                <c:pt idx="2">
                  <c:v>Resultado Operacional acumulado</c:v>
                </c:pt>
              </c:strCache>
            </c:strRef>
          </c:cat>
          <c:val>
            <c:numRef>
              <c:f>'[Relatório de análise Balancetes Abril 2020 v.1.xlsx]Plan12'!$B$30:$B$32</c:f>
              <c:numCache>
                <c:formatCode>#,##0_ ;\-#,##0\ </c:formatCode>
                <c:ptCount val="3"/>
                <c:pt idx="0">
                  <c:v>453872.39750000002</c:v>
                </c:pt>
                <c:pt idx="1">
                  <c:v>536705.28648203833</c:v>
                </c:pt>
                <c:pt idx="2">
                  <c:v>-331331.55592815322</c:v>
                </c:pt>
              </c:numCache>
            </c:numRef>
          </c:val>
        </c:ser>
        <c:ser>
          <c:idx val="1"/>
          <c:order val="1"/>
          <c:tx>
            <c:strRef>
              <c:f>'[Relatório de análise Balancetes Abril 2020 v.1.xlsx]Plan12'!$C$29</c:f>
              <c:strCache>
                <c:ptCount val="1"/>
                <c:pt idx="0">
                  <c:v>jan a abr 2020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360855995326435E-2"/>
                  <c:y val="0.1960983061678819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033027194391723E-2"/>
                  <c:y val="0.192935430261948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7978468468959523E-17"/>
                  <c:y val="-4.344698578268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 anchor="ctr" anchorCtr="0"/>
              <a:lstStyle/>
              <a:p>
                <a:pPr>
                  <a:defRPr sz="16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'[Relatório de análise Balancetes Abril 2020 v.1.xlsx]Plan12'!$A$30:$A$32</c:f>
              <c:strCache>
                <c:ptCount val="3"/>
                <c:pt idx="0">
                  <c:v>Receita Média </c:v>
                </c:pt>
                <c:pt idx="1">
                  <c:v>Média Custos Assistenciais + Desp. Administrativas </c:v>
                </c:pt>
                <c:pt idx="2">
                  <c:v>Resultado Operacional acumulado</c:v>
                </c:pt>
              </c:strCache>
            </c:strRef>
          </c:cat>
          <c:val>
            <c:numRef>
              <c:f>'[Relatório de análise Balancetes Abril 2020 v.1.xlsx]Plan12'!$C$30:$C$32</c:f>
              <c:numCache>
                <c:formatCode>#,##0_ ;\-#,##0\ </c:formatCode>
                <c:ptCount val="3"/>
                <c:pt idx="0">
                  <c:v>481055.79</c:v>
                </c:pt>
                <c:pt idx="1">
                  <c:v>475975.17524898588</c:v>
                </c:pt>
                <c:pt idx="2">
                  <c:v>20322.459004056407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18492544"/>
        <c:axId val="118535296"/>
        <c:axId val="0"/>
      </c:bar3DChart>
      <c:catAx>
        <c:axId val="118492544"/>
        <c:scaling>
          <c:orientation val="minMax"/>
        </c:scaling>
        <c:delete val="0"/>
        <c:axPos val="b"/>
        <c:majorTickMark val="none"/>
        <c:minorTickMark val="none"/>
        <c:tickLblPos val="low"/>
        <c:txPr>
          <a:bodyPr anchor="b" anchorCtr="0"/>
          <a:lstStyle/>
          <a:p>
            <a:pPr>
              <a:defRPr sz="1400" b="0"/>
            </a:pPr>
            <a:endParaRPr lang="pt-BR"/>
          </a:p>
        </c:txPr>
        <c:crossAx val="118535296"/>
        <c:crosses val="autoZero"/>
        <c:auto val="1"/>
        <c:lblAlgn val="ctr"/>
        <c:lblOffset val="100"/>
        <c:noMultiLvlLbl val="0"/>
      </c:catAx>
      <c:valAx>
        <c:axId val="118535296"/>
        <c:scaling>
          <c:orientation val="minMax"/>
        </c:scaling>
        <c:delete val="1"/>
        <c:axPos val="l"/>
        <c:numFmt formatCode="#,##0_ ;\-#,##0\ " sourceLinked="1"/>
        <c:majorTickMark val="out"/>
        <c:minorTickMark val="none"/>
        <c:tickLblPos val="nextTo"/>
        <c:crossAx val="11849254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34291148802046839"/>
          <c:y val="7.8132276799948178E-2"/>
          <c:w val="0.30883268212317655"/>
          <c:h val="6.638402938977625E-2"/>
        </c:manualLayout>
      </c:layout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/>
              <a:t>UNIMED CAPIVARI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2714227038746537E-2"/>
          <c:y val="0.27373074320318752"/>
          <c:w val="0.96258833193618221"/>
          <c:h val="0.5613219430194967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'[Relatório de análise Balancetes Abril 2020 v.1.xlsx]Plan12'!$B$46</c:f>
              <c:strCache>
                <c:ptCount val="1"/>
                <c:pt idx="0">
                  <c:v>jan a abr 2019</c:v>
                </c:pt>
              </c:strCache>
            </c:strRef>
          </c:tx>
          <c:spPr>
            <a:solidFill>
              <a:srgbClr val="008080"/>
            </a:solidFill>
          </c:spPr>
          <c:invertIfNegative val="0"/>
          <c:dLbls>
            <c:dLbl>
              <c:idx val="0"/>
              <c:layout>
                <c:manualLayout>
                  <c:x val="1.124769806721812E-2"/>
                  <c:y val="0.11300036393851791"/>
                </c:manualLayout>
              </c:layout>
              <c:spPr/>
              <c:txPr>
                <a:bodyPr rot="-5400000" vert="horz" anchor="ctr" anchorCtr="1"/>
                <a:lstStyle/>
                <a:p>
                  <a:pPr>
                    <a:defRPr sz="1600" b="1"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2477956616292422E-3"/>
                  <c:y val="0.1520425297674132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7435747879865202E-3"/>
                  <c:y val="0.2060481198974959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 anchor="ctr" anchorCtr="0"/>
              <a:lstStyle/>
              <a:p>
                <a:pPr>
                  <a:defRPr sz="16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'[Relatório de análise Balancetes Abril 2020 v.1.xlsx]Plan12'!$A$47:$A$49</c:f>
              <c:strCache>
                <c:ptCount val="3"/>
                <c:pt idx="0">
                  <c:v>Receita Média </c:v>
                </c:pt>
                <c:pt idx="1">
                  <c:v>Média Custos Assistenciais + Desp. Administrativas </c:v>
                </c:pt>
                <c:pt idx="2">
                  <c:v>Resultado Operacional acumulado</c:v>
                </c:pt>
              </c:strCache>
            </c:strRef>
          </c:cat>
          <c:val>
            <c:numRef>
              <c:f>'[Relatório de análise Balancetes Abril 2020 v.1.xlsx]Plan12'!$B$47:$B$49</c:f>
              <c:numCache>
                <c:formatCode>#,##0_ ;\-#,##0\ </c:formatCode>
                <c:ptCount val="3"/>
                <c:pt idx="0">
                  <c:v>55878.07</c:v>
                </c:pt>
                <c:pt idx="1">
                  <c:v>84403.242910077024</c:v>
                </c:pt>
                <c:pt idx="2">
                  <c:v>-114100.6916403081</c:v>
                </c:pt>
              </c:numCache>
            </c:numRef>
          </c:val>
        </c:ser>
        <c:ser>
          <c:idx val="1"/>
          <c:order val="1"/>
          <c:tx>
            <c:strRef>
              <c:f>'[Relatório de análise Balancetes Abril 2020 v.1.xlsx]Plan12'!$C$46</c:f>
              <c:strCache>
                <c:ptCount val="1"/>
                <c:pt idx="0">
                  <c:v>jan a abr 2020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9.8317148262987621E-3"/>
                  <c:y val="0.1183241467751192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327445098692738E-2"/>
                  <c:y val="0.1031197120109167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8.8146771570835562E-3"/>
                  <c:y val="6.34734476421948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 anchor="ctr" anchorCtr="0"/>
              <a:lstStyle/>
              <a:p>
                <a:pPr>
                  <a:defRPr sz="16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'[Relatório de análise Balancetes Abril 2020 v.1.xlsx]Plan12'!$A$47:$A$49</c:f>
              <c:strCache>
                <c:ptCount val="3"/>
                <c:pt idx="0">
                  <c:v>Receita Média </c:v>
                </c:pt>
                <c:pt idx="1">
                  <c:v>Média Custos Assistenciais + Desp. Administrativas </c:v>
                </c:pt>
                <c:pt idx="2">
                  <c:v>Resultado Operacional acumulado</c:v>
                </c:pt>
              </c:strCache>
            </c:strRef>
          </c:cat>
          <c:val>
            <c:numRef>
              <c:f>'[Relatório de análise Balancetes Abril 2020 v.1.xlsx]Plan12'!$C$47:$C$49</c:f>
              <c:numCache>
                <c:formatCode>#,##0_ ;\-#,##0\ </c:formatCode>
                <c:ptCount val="3"/>
                <c:pt idx="0">
                  <c:v>58301.5</c:v>
                </c:pt>
                <c:pt idx="1">
                  <c:v>47885.780477481087</c:v>
                </c:pt>
                <c:pt idx="2">
                  <c:v>41662.878090075654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18602752"/>
        <c:axId val="117576448"/>
        <c:axId val="0"/>
      </c:bar3DChart>
      <c:catAx>
        <c:axId val="118602752"/>
        <c:scaling>
          <c:orientation val="minMax"/>
        </c:scaling>
        <c:delete val="0"/>
        <c:axPos val="b"/>
        <c:majorTickMark val="none"/>
        <c:minorTickMark val="none"/>
        <c:tickLblPos val="low"/>
        <c:txPr>
          <a:bodyPr/>
          <a:lstStyle/>
          <a:p>
            <a:pPr>
              <a:defRPr sz="1400"/>
            </a:pPr>
            <a:endParaRPr lang="pt-BR"/>
          </a:p>
        </c:txPr>
        <c:crossAx val="117576448"/>
        <c:crosses val="autoZero"/>
        <c:auto val="0"/>
        <c:lblAlgn val="ctr"/>
        <c:lblOffset val="100"/>
        <c:noMultiLvlLbl val="0"/>
      </c:catAx>
      <c:valAx>
        <c:axId val="117576448"/>
        <c:scaling>
          <c:orientation val="minMax"/>
        </c:scaling>
        <c:delete val="1"/>
        <c:axPos val="r"/>
        <c:numFmt formatCode="#,##0_ ;\-#,##0\ " sourceLinked="1"/>
        <c:majorTickMark val="out"/>
        <c:minorTickMark val="none"/>
        <c:tickLblPos val="nextTo"/>
        <c:crossAx val="118602752"/>
        <c:crosses val="max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/>
              <a:t>CONSOLIDADO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4499583964693171E-2"/>
          <c:y val="0.35706985126011997"/>
          <c:w val="0.96955087367414439"/>
          <c:h val="0.5019714434572284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'[Relatório de análise Balancetes Abril 2020 v.1.xlsx]Plan12'!$B$52</c:f>
              <c:strCache>
                <c:ptCount val="1"/>
                <c:pt idx="0">
                  <c:v>jan a abr 2019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7.190677168150532E-3"/>
                  <c:y val="0.221473929795313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581948976993117E-2"/>
                  <c:y val="0.2146593473400726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3144063008903194E-3"/>
                  <c:y val="0.2725838347909116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 anchor="ctr" anchorCtr="0"/>
              <a:lstStyle/>
              <a:p>
                <a:pPr>
                  <a:defRPr sz="16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'[Relatório de análise Balancetes Abril 2020 v.1.xlsx]Plan12'!$A$53:$A$55</c:f>
              <c:strCache>
                <c:ptCount val="3"/>
                <c:pt idx="0">
                  <c:v>Receita Média </c:v>
                </c:pt>
                <c:pt idx="1">
                  <c:v>Média Custos Assistenciais + Desp. Administrativas </c:v>
                </c:pt>
                <c:pt idx="2">
                  <c:v>Resultado Operacional acumulado</c:v>
                </c:pt>
              </c:strCache>
            </c:strRef>
          </c:cat>
          <c:val>
            <c:numRef>
              <c:f>'[Relatório de análise Balancetes Abril 2020 v.1.xlsx]Plan12'!$B$53:$B$55</c:f>
              <c:numCache>
                <c:formatCode>#,##0_ ;\-#,##0\ </c:formatCode>
                <c:ptCount val="3"/>
                <c:pt idx="0">
                  <c:v>963471.39</c:v>
                </c:pt>
                <c:pt idx="1">
                  <c:v>985646.31749999989</c:v>
                </c:pt>
                <c:pt idx="2">
                  <c:v>-88699.709999999497</c:v>
                </c:pt>
              </c:numCache>
            </c:numRef>
          </c:val>
        </c:ser>
        <c:ser>
          <c:idx val="1"/>
          <c:order val="1"/>
          <c:tx>
            <c:strRef>
              <c:f>'[Relatório de análise Balancetes Abril 2020 v.1.xlsx]Plan12'!$C$52</c:f>
              <c:strCache>
                <c:ptCount val="1"/>
                <c:pt idx="0">
                  <c:v>jan a abr 2020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8.6288126017806388E-3"/>
                  <c:y val="0.2010301824295918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2943218902670956E-2"/>
                  <c:y val="0.2010301824295918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81948976993117E-2"/>
                  <c:y val="0.1976226229113237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 anchor="ctr" anchorCtr="1"/>
              <a:lstStyle/>
              <a:p>
                <a:pPr>
                  <a:defRPr sz="16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'[Relatório de análise Balancetes Abril 2020 v.1.xlsx]Plan12'!$A$53:$A$55</c:f>
              <c:strCache>
                <c:ptCount val="3"/>
                <c:pt idx="0">
                  <c:v>Receita Média </c:v>
                </c:pt>
                <c:pt idx="1">
                  <c:v>Média Custos Assistenciais + Desp. Administrativas </c:v>
                </c:pt>
                <c:pt idx="2">
                  <c:v>Resultado Operacional acumulado</c:v>
                </c:pt>
              </c:strCache>
            </c:strRef>
          </c:cat>
          <c:val>
            <c:numRef>
              <c:f>'[Relatório de análise Balancetes Abril 2020 v.1.xlsx]Plan12'!$C$53:$C$55</c:f>
              <c:numCache>
                <c:formatCode>#,##0_ ;\-#,##0\ </c:formatCode>
                <c:ptCount val="3"/>
                <c:pt idx="0">
                  <c:v>995603.28</c:v>
                </c:pt>
                <c:pt idx="1">
                  <c:v>801798.48499999999</c:v>
                </c:pt>
                <c:pt idx="2">
                  <c:v>775219.18000000017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17692672"/>
        <c:axId val="117694464"/>
        <c:axId val="0"/>
      </c:bar3DChart>
      <c:catAx>
        <c:axId val="117692672"/>
        <c:scaling>
          <c:orientation val="minMax"/>
        </c:scaling>
        <c:delete val="0"/>
        <c:axPos val="b"/>
        <c:majorTickMark val="none"/>
        <c:minorTickMark val="none"/>
        <c:tickLblPos val="low"/>
        <c:txPr>
          <a:bodyPr/>
          <a:lstStyle/>
          <a:p>
            <a:pPr>
              <a:defRPr sz="1400"/>
            </a:pPr>
            <a:endParaRPr lang="pt-BR"/>
          </a:p>
        </c:txPr>
        <c:crossAx val="117694464"/>
        <c:crosses val="autoZero"/>
        <c:auto val="1"/>
        <c:lblAlgn val="ctr"/>
        <c:lblOffset val="100"/>
        <c:noMultiLvlLbl val="0"/>
      </c:catAx>
      <c:valAx>
        <c:axId val="117694464"/>
        <c:scaling>
          <c:orientation val="minMax"/>
        </c:scaling>
        <c:delete val="1"/>
        <c:axPos val="l"/>
        <c:numFmt formatCode="#,##0_ ;\-#,##0\ " sourceLinked="1"/>
        <c:majorTickMark val="out"/>
        <c:minorTickMark val="none"/>
        <c:tickLblPos val="nextTo"/>
        <c:crossAx val="117692672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7490915000509578E-2"/>
          <c:y val="4.6766124186321326E-2"/>
          <c:w val="0.97039998999913768"/>
          <c:h val="0.773249576108770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'[Relatório de análise Balancetes Abril 2020 v.1.xlsx]Análise Financeira'!$G$4</c:f>
              <c:strCache>
                <c:ptCount val="1"/>
                <c:pt idx="0">
                  <c:v>JAN A ABR 19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4.0363650001175953E-3"/>
                  <c:y val="0.2468739025126709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763640000313586E-2"/>
                  <c:y val="0.2468739025126709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7490915000509578E-2"/>
                  <c:y val="0.362083991555746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'[Relatório de análise Balancetes Abril 2020 v.1.xlsx]Análise Financeira'!$F$5:$F$7</c:f>
              <c:strCache>
                <c:ptCount val="3"/>
                <c:pt idx="0">
                  <c:v>Receita Média </c:v>
                </c:pt>
                <c:pt idx="1">
                  <c:v>Despesa Média</c:v>
                </c:pt>
                <c:pt idx="2">
                  <c:v>Sobras </c:v>
                </c:pt>
              </c:strCache>
            </c:strRef>
          </c:cat>
          <c:val>
            <c:numRef>
              <c:f>'[Relatório de análise Balancetes Abril 2020 v.1.xlsx]Análise Financeira'!$G$5:$G$7</c:f>
              <c:numCache>
                <c:formatCode>#,##0_);\(#,##0\)</c:formatCode>
                <c:ptCount val="3"/>
                <c:pt idx="0">
                  <c:v>1176902.7949999999</c:v>
                </c:pt>
                <c:pt idx="1">
                  <c:v>1197900.6150000002</c:v>
                </c:pt>
                <c:pt idx="2">
                  <c:v>-83991.280000001192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350-43C7-98DC-071244373399}"/>
            </c:ext>
          </c:extLst>
        </c:ser>
        <c:ser>
          <c:idx val="1"/>
          <c:order val="1"/>
          <c:tx>
            <c:strRef>
              <c:f>'[Relatório de análise Balancetes Abril 2020 v.1.xlsx]Análise Financeira'!$H$4</c:f>
              <c:strCache>
                <c:ptCount val="1"/>
                <c:pt idx="0">
                  <c:v>JAN A ABR 20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0763640000313586E-2"/>
                  <c:y val="0.2468739025126709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9.4181850002743872E-3"/>
                  <c:y val="0.279790422847693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0181825000587975E-2"/>
                  <c:y val="0.2756758578058158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'[Relatório de análise Balancetes Abril 2020 v.1.xlsx]Análise Financeira'!$F$5:$F$7</c:f>
              <c:strCache>
                <c:ptCount val="3"/>
                <c:pt idx="0">
                  <c:v>Receita Média </c:v>
                </c:pt>
                <c:pt idx="1">
                  <c:v>Despesa Média</c:v>
                </c:pt>
                <c:pt idx="2">
                  <c:v>Sobras </c:v>
                </c:pt>
              </c:strCache>
            </c:strRef>
          </c:cat>
          <c:val>
            <c:numRef>
              <c:f>'[Relatório de análise Balancetes Abril 2020 v.1.xlsx]Análise Financeira'!$H$5:$H$7</c:f>
              <c:numCache>
                <c:formatCode>#,##0_);\(#,##0\)</c:formatCode>
                <c:ptCount val="3"/>
                <c:pt idx="0">
                  <c:v>1179167.4099999999</c:v>
                </c:pt>
                <c:pt idx="1">
                  <c:v>961987.95999999985</c:v>
                </c:pt>
                <c:pt idx="2">
                  <c:v>868717.80000000028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350-43C7-98DC-07124437339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19167232"/>
        <c:axId val="119181312"/>
        <c:axId val="0"/>
      </c:bar3DChart>
      <c:catAx>
        <c:axId val="119167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19181312"/>
        <c:crosses val="autoZero"/>
        <c:auto val="1"/>
        <c:lblAlgn val="ctr"/>
        <c:lblOffset val="100"/>
        <c:noMultiLvlLbl val="0"/>
      </c:catAx>
      <c:valAx>
        <c:axId val="119181312"/>
        <c:scaling>
          <c:orientation val="minMax"/>
        </c:scaling>
        <c:delete val="1"/>
        <c:axPos val="l"/>
        <c:numFmt formatCode="#,##0_);\(#,##0\)" sourceLinked="1"/>
        <c:majorTickMark val="out"/>
        <c:minorTickMark val="none"/>
        <c:tickLblPos val="none"/>
        <c:crossAx val="119167232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600" b="1"/>
          </a:pPr>
          <a:endParaRPr lang="pt-B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'[Relatório de análise Balancetes Abril 2020 v.1.xlsx]Análise Financeira'!$G$15</c:f>
              <c:strCache>
                <c:ptCount val="1"/>
                <c:pt idx="0">
                  <c:v>JAN A ABR 19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685423715155795E-3"/>
                  <c:y val="0.287112801419997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4213559287889435E-2"/>
                  <c:y val="0.283011189971140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634915216678438E-2"/>
                  <c:y val="-2.46096686931426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'[Relatório de análise Balancetes Abril 2020 v.1.xlsx]Análise Financeira'!$F$17:$F$19</c:f>
              <c:strCache>
                <c:ptCount val="3"/>
                <c:pt idx="0">
                  <c:v>Receita Média </c:v>
                </c:pt>
                <c:pt idx="1">
                  <c:v>Despesa Média </c:v>
                </c:pt>
                <c:pt idx="2">
                  <c:v>Sobras </c:v>
                </c:pt>
              </c:strCache>
            </c:strRef>
          </c:cat>
          <c:val>
            <c:numRef>
              <c:f>'[Relatório de análise Balancetes Abril 2020 v.1.xlsx]Análise Financeira'!$G$17:$G$19</c:f>
              <c:numCache>
                <c:formatCode>#,##0_);\(#,##0\)</c:formatCode>
                <c:ptCount val="3"/>
                <c:pt idx="0">
                  <c:v>261970.505</c:v>
                </c:pt>
                <c:pt idx="1">
                  <c:v>240965.14499999999</c:v>
                </c:pt>
                <c:pt idx="2">
                  <c:v>84021.440000000061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5D9-47C1-A6DA-6DBF16F203DE}"/>
            </c:ext>
          </c:extLst>
        </c:ser>
        <c:ser>
          <c:idx val="1"/>
          <c:order val="1"/>
          <c:tx>
            <c:strRef>
              <c:f>'[Relatório de análise Balancetes Abril 2020 v.1.xlsx]Análise Financeira'!$H$15</c:f>
              <c:strCache>
                <c:ptCount val="1"/>
                <c:pt idx="0">
                  <c:v>JAN A ABR 20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8.528135572733693E-3"/>
                  <c:y val="0.2625031327268546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37084743031159E-2"/>
                  <c:y val="0.2666047441757117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8.528135572733693E-3"/>
                  <c:y val="-1.64064457954284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'[Relatório de análise Balancetes Abril 2020 v.1.xlsx]Análise Financeira'!$F$17:$F$19</c:f>
              <c:strCache>
                <c:ptCount val="3"/>
                <c:pt idx="0">
                  <c:v>Receita Média </c:v>
                </c:pt>
                <c:pt idx="1">
                  <c:v>Despesa Média </c:v>
                </c:pt>
                <c:pt idx="2">
                  <c:v>Sobras </c:v>
                </c:pt>
              </c:strCache>
            </c:strRef>
          </c:cat>
          <c:val>
            <c:numRef>
              <c:f>'[Relatório de análise Balancetes Abril 2020 v.1.xlsx]Análise Financeira'!$H$17:$H$19</c:f>
              <c:numCache>
                <c:formatCode>#,##0_);\(#,##0\)</c:formatCode>
                <c:ptCount val="3"/>
                <c:pt idx="0">
                  <c:v>308310.22000000003</c:v>
                </c:pt>
                <c:pt idx="1">
                  <c:v>280522.67499999999</c:v>
                </c:pt>
                <c:pt idx="2">
                  <c:v>111150.18000000017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5D9-47C1-A6DA-6DBF16F203D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19425280"/>
        <c:axId val="119439360"/>
        <c:axId val="0"/>
      </c:bar3DChart>
      <c:catAx>
        <c:axId val="119425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19439360"/>
        <c:crosses val="autoZero"/>
        <c:auto val="1"/>
        <c:lblAlgn val="ctr"/>
        <c:lblOffset val="100"/>
        <c:noMultiLvlLbl val="0"/>
      </c:catAx>
      <c:valAx>
        <c:axId val="119439360"/>
        <c:scaling>
          <c:orientation val="minMax"/>
        </c:scaling>
        <c:delete val="1"/>
        <c:axPos val="l"/>
        <c:numFmt formatCode="#,##0_);\(#,##0\)" sourceLinked="1"/>
        <c:majorTickMark val="out"/>
        <c:minorTickMark val="none"/>
        <c:tickLblPos val="none"/>
        <c:crossAx val="11942528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600" b="1"/>
          </a:pPr>
          <a:endParaRPr lang="pt-B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732758203143387E-2"/>
          <c:y val="4.7318590617302682E-2"/>
          <c:w val="0.96823276627570454"/>
          <c:h val="0.6462449294251858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'[Relatório de análise Balancetes Abril 2020 v.1.xlsx]Análise Financeira'!$G$25</c:f>
              <c:strCache>
                <c:ptCount val="1"/>
                <c:pt idx="0">
                  <c:v>JAN A ABR 19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4.3318955078584676E-3"/>
                  <c:y val="0.253799713310987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887930338572312E-3"/>
                  <c:y val="0.2925149238160529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995686523575403E-2"/>
                  <c:y val="0.292514923816052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'[Relatório de análise Balancetes Abril 2020 v.1.xlsx]Análise Financeira'!$F$26:$F$28</c:f>
              <c:strCache>
                <c:ptCount val="3"/>
                <c:pt idx="0">
                  <c:v>Receita Média </c:v>
                </c:pt>
                <c:pt idx="1">
                  <c:v>Despesa Média </c:v>
                </c:pt>
                <c:pt idx="2">
                  <c:v>Sobras </c:v>
                </c:pt>
              </c:strCache>
            </c:strRef>
          </c:cat>
          <c:val>
            <c:numRef>
              <c:f>'[Relatório de análise Balancetes Abril 2020 v.1.xlsx]Análise Financeira'!$G$26:$G$28</c:f>
              <c:numCache>
                <c:formatCode>#,##0_);\(#,##0\)</c:formatCode>
                <c:ptCount val="3"/>
                <c:pt idx="0">
                  <c:v>481929.91000000003</c:v>
                </c:pt>
                <c:pt idx="1">
                  <c:v>386444.04749999993</c:v>
                </c:pt>
                <c:pt idx="2">
                  <c:v>381943.45000000042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42-4E37-97EB-0A76A68C7839}"/>
            </c:ext>
          </c:extLst>
        </c:ser>
        <c:ser>
          <c:idx val="1"/>
          <c:order val="1"/>
          <c:tx>
            <c:strRef>
              <c:f>'[Relatório de análise Balancetes Abril 2020 v.1.xlsx]Análise Financeira'!$H$25</c:f>
              <c:strCache>
                <c:ptCount val="1"/>
                <c:pt idx="0">
                  <c:v>JAN A ABR 20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8.6637910157169352E-3"/>
                  <c:y val="0.1806709823569738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3318955078584676E-3"/>
                  <c:y val="0.253799713310987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2198258464306738E-3"/>
                  <c:y val="0.2753081635915792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'[Relatório de análise Balancetes Abril 2020 v.1.xlsx]Análise Financeira'!$F$26:$F$28</c:f>
              <c:strCache>
                <c:ptCount val="3"/>
                <c:pt idx="0">
                  <c:v>Receita Média </c:v>
                </c:pt>
                <c:pt idx="1">
                  <c:v>Despesa Média </c:v>
                </c:pt>
                <c:pt idx="2">
                  <c:v>Sobras </c:v>
                </c:pt>
              </c:strCache>
            </c:strRef>
          </c:cat>
          <c:val>
            <c:numRef>
              <c:f>'[Relatório de análise Balancetes Abril 2020 v.1.xlsx]Análise Financeira'!$H$26:$H$28</c:f>
              <c:numCache>
                <c:formatCode>#,##0_);\(#,##0\)</c:formatCode>
                <c:ptCount val="3"/>
                <c:pt idx="0">
                  <c:v>593275.15749999997</c:v>
                </c:pt>
                <c:pt idx="1">
                  <c:v>482750.09750000003</c:v>
                </c:pt>
                <c:pt idx="2">
                  <c:v>442100.23999999976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19526528"/>
        <c:axId val="119528064"/>
        <c:axId val="0"/>
      </c:bar3DChart>
      <c:catAx>
        <c:axId val="119526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txPr>
          <a:bodyPr/>
          <a:lstStyle/>
          <a:p>
            <a:pPr>
              <a:defRPr sz="1800"/>
            </a:pPr>
            <a:endParaRPr lang="pt-BR"/>
          </a:p>
        </c:txPr>
        <c:crossAx val="119528064"/>
        <c:crosses val="autoZero"/>
        <c:auto val="1"/>
        <c:lblAlgn val="ctr"/>
        <c:lblOffset val="100"/>
        <c:noMultiLvlLbl val="0"/>
      </c:catAx>
      <c:valAx>
        <c:axId val="119528064"/>
        <c:scaling>
          <c:orientation val="minMax"/>
        </c:scaling>
        <c:delete val="1"/>
        <c:axPos val="l"/>
        <c:numFmt formatCode="#,##0_);\(#,##0\)" sourceLinked="1"/>
        <c:majorTickMark val="out"/>
        <c:minorTickMark val="none"/>
        <c:tickLblPos val="none"/>
        <c:crossAx val="11952652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600" b="1"/>
          </a:pPr>
          <a:endParaRPr lang="pt-B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6">
                  <a:lumMod val="75000"/>
                </a:schemeClr>
              </a:contourClr>
            </a:sp3d>
          </c:spPr>
          <c:invertIfNegative val="0"/>
          <c:dLbls>
            <c:dLbl>
              <c:idx val="16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'[GRÁFICO APLICAÇÕES.xls]Mês'!$FC$2:$FS$2</c:f>
              <c:numCache>
                <c:formatCode>[$-416]mmm\-yy;@</c:formatCode>
                <c:ptCount val="17"/>
                <c:pt idx="0">
                  <c:v>43469</c:v>
                </c:pt>
                <c:pt idx="1">
                  <c:v>43500</c:v>
                </c:pt>
                <c:pt idx="2">
                  <c:v>43525</c:v>
                </c:pt>
                <c:pt idx="3">
                  <c:v>43581</c:v>
                </c:pt>
                <c:pt idx="4">
                  <c:v>43589</c:v>
                </c:pt>
                <c:pt idx="5">
                  <c:v>43620</c:v>
                </c:pt>
                <c:pt idx="6">
                  <c:v>43647</c:v>
                </c:pt>
                <c:pt idx="7">
                  <c:v>43678</c:v>
                </c:pt>
                <c:pt idx="8">
                  <c:v>43709</c:v>
                </c:pt>
                <c:pt idx="9">
                  <c:v>43739</c:v>
                </c:pt>
                <c:pt idx="10">
                  <c:v>43770</c:v>
                </c:pt>
                <c:pt idx="11">
                  <c:v>43800</c:v>
                </c:pt>
                <c:pt idx="12">
                  <c:v>43831</c:v>
                </c:pt>
                <c:pt idx="13">
                  <c:v>43862</c:v>
                </c:pt>
                <c:pt idx="14">
                  <c:v>43891</c:v>
                </c:pt>
                <c:pt idx="15">
                  <c:v>43922</c:v>
                </c:pt>
                <c:pt idx="16">
                  <c:v>43952</c:v>
                </c:pt>
              </c:numCache>
            </c:numRef>
          </c:cat>
          <c:val>
            <c:numRef>
              <c:f>'[GRÁFICO APLICAÇÕES.xls]Mês'!$FC$3:$FS$3</c:f>
              <c:numCache>
                <c:formatCode>#,##0.00;[Red]#,##0.00</c:formatCode>
                <c:ptCount val="17"/>
                <c:pt idx="0">
                  <c:v>915864.47</c:v>
                </c:pt>
                <c:pt idx="1">
                  <c:v>918504.66</c:v>
                </c:pt>
                <c:pt idx="2">
                  <c:v>922175.66</c:v>
                </c:pt>
                <c:pt idx="3">
                  <c:v>926522.09</c:v>
                </c:pt>
                <c:pt idx="4">
                  <c:v>1181290.75</c:v>
                </c:pt>
                <c:pt idx="5">
                  <c:v>1186223.48</c:v>
                </c:pt>
                <c:pt idx="6">
                  <c:v>1192649.04</c:v>
                </c:pt>
                <c:pt idx="7">
                  <c:v>1398829.42</c:v>
                </c:pt>
                <c:pt idx="8">
                  <c:v>1604452.5</c:v>
                </c:pt>
                <c:pt idx="9">
                  <c:v>1812354.1099999999</c:v>
                </c:pt>
                <c:pt idx="10">
                  <c:v>2017184.59</c:v>
                </c:pt>
                <c:pt idx="11">
                  <c:v>2022783.7899999998</c:v>
                </c:pt>
                <c:pt idx="12">
                  <c:v>2204241.5299999998</c:v>
                </c:pt>
                <c:pt idx="13">
                  <c:v>2212852.2200000002</c:v>
                </c:pt>
                <c:pt idx="14">
                  <c:v>3018637.31</c:v>
                </c:pt>
                <c:pt idx="15">
                  <c:v>3071817.49</c:v>
                </c:pt>
                <c:pt idx="16">
                  <c:v>3193753.3600000003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3599616"/>
        <c:axId val="113601152"/>
        <c:axId val="0"/>
      </c:bar3DChart>
      <c:dateAx>
        <c:axId val="113599616"/>
        <c:scaling>
          <c:orientation val="minMax"/>
        </c:scaling>
        <c:delete val="0"/>
        <c:axPos val="b"/>
        <c:numFmt formatCode="[$-416]mmm\-yy;@" sourceLinked="0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1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113601152"/>
        <c:crosses val="autoZero"/>
        <c:auto val="1"/>
        <c:lblOffset val="100"/>
        <c:baseTimeUnit val="months"/>
      </c:dateAx>
      <c:valAx>
        <c:axId val="113601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;[Red]#,##0.00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195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11359961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/>
              <a:t>Aplicação</a:t>
            </a:r>
            <a:r>
              <a:rPr lang="pt-BR" baseline="0"/>
              <a:t> por Cooperativa</a:t>
            </a:r>
            <a:endParaRPr lang="pt-BR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6.0240647020307528E-2"/>
                  <c:y val="2.3384794951514565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pt-BR" sz="1400" dirty="0"/>
                      <a:t>SICOOB UNICENTRO BRASILEIRA</a:t>
                    </a:r>
                    <a:r>
                      <a:rPr lang="pt-BR" sz="1400" dirty="0" smtClean="0"/>
                      <a:t>;</a:t>
                    </a:r>
                  </a:p>
                  <a:p>
                    <a:pPr>
                      <a:defRPr/>
                    </a:pPr>
                    <a:r>
                      <a:rPr lang="pt-BR" sz="1400" dirty="0" smtClean="0"/>
                      <a:t> </a:t>
                    </a:r>
                    <a:r>
                      <a:rPr lang="pt-BR" sz="1400" dirty="0"/>
                      <a:t>R$ 1.286.382,50</a:t>
                    </a:r>
                    <a:r>
                      <a:rPr lang="pt-BR" sz="1400" dirty="0" smtClean="0"/>
                      <a:t>;</a:t>
                    </a:r>
                  </a:p>
                  <a:p>
                    <a:pPr>
                      <a:defRPr/>
                    </a:pPr>
                    <a:r>
                      <a:rPr lang="pt-BR" sz="1400" dirty="0" smtClean="0"/>
                      <a:t> </a:t>
                    </a:r>
                    <a:r>
                      <a:rPr lang="pt-BR" sz="1800" b="1" dirty="0"/>
                      <a:t>40%</a:t>
                    </a:r>
                  </a:p>
                </c:rich>
              </c:tx>
              <c:spPr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0474801460200243"/>
                  <c:y val="-1.713213642089343E-2"/>
                </c:manualLayout>
              </c:layout>
              <c:tx>
                <c:rich>
                  <a:bodyPr/>
                  <a:lstStyle/>
                  <a:p>
                    <a:pPr algn="ctr" rtl="0">
                      <a:defRPr lang="pt-BR" sz="1400" b="0" i="0" u="none" strike="noStrike" kern="1200" baseline="0" dirty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pt-BR" sz="1400" b="0" i="0" u="none" strike="noStrike" kern="1200" baseline="0" dirty="0" smtClean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rPr>
                      <a:t>SICOOBCRED </a:t>
                    </a:r>
                    <a:r>
                      <a:rPr lang="pt-BR" sz="1400" b="0" i="0" u="none" strike="noStrike" kern="1200" baseline="0" dirty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rPr>
                      <a:t>SÃO PAULO </a:t>
                    </a:r>
                    <a:r>
                      <a:rPr lang="pt-BR" sz="1400" b="0" i="0" u="none" strike="noStrike" kern="1200" baseline="0" dirty="0" smtClean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rPr>
                      <a:t>;</a:t>
                    </a:r>
                  </a:p>
                  <a:p>
                    <a:pPr algn="ctr" rtl="0">
                      <a:defRPr lang="pt-BR" sz="1400" b="0" i="0" u="none" strike="noStrike" kern="1200" baseline="0" dirty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pt-BR" sz="1400" b="0" i="0" u="none" strike="noStrike" kern="1200" baseline="0" dirty="0" smtClean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rPr>
                      <a:t> </a:t>
                    </a:r>
                    <a:r>
                      <a:rPr lang="pt-BR" sz="1400" b="0" i="0" u="none" strike="noStrike" kern="1200" baseline="0" dirty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rPr>
                      <a:t>R$ 873.675,16</a:t>
                    </a:r>
                    <a:r>
                      <a:rPr lang="pt-BR" sz="1400" b="0" i="0" u="none" strike="noStrike" kern="1200" baseline="0" dirty="0" smtClean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rPr>
                      <a:t>;</a:t>
                    </a:r>
                  </a:p>
                  <a:p>
                    <a:pPr algn="ctr" rtl="0">
                      <a:defRPr lang="pt-BR" sz="1400" b="0" i="0" u="none" strike="noStrike" kern="1200" baseline="0" dirty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pt-BR" sz="1400" b="0" i="0" u="none" strike="noStrike" kern="1200" baseline="0" dirty="0" smtClean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rPr>
                      <a:t> </a:t>
                    </a:r>
                    <a:r>
                      <a:rPr lang="pt-BR" sz="1800" b="1" i="0" u="none" strike="noStrike" kern="1200" baseline="0" dirty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rPr>
                      <a:t>27%</a:t>
                    </a:r>
                    <a:endParaRPr lang="pt-BR" sz="1400" b="1" i="0" u="none" strike="noStrike" kern="1200" baseline="0" dirty="0">
                      <a:solidFill>
                        <a:prstClr val="black"/>
                      </a:solidFill>
                      <a:latin typeface="+mn-lt"/>
                      <a:ea typeface="+mn-ea"/>
                      <a:cs typeface="+mn-cs"/>
                    </a:endParaRPr>
                  </a:p>
                </c:rich>
              </c:tx>
              <c:spPr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8.0533014062267316E-2"/>
                  <c:y val="-1.6632795017271457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pt-BR" sz="1400" dirty="0" smtClean="0"/>
                      <a:t>UNICRED </a:t>
                    </a:r>
                    <a:r>
                      <a:rPr lang="pt-BR" sz="1400" dirty="0"/>
                      <a:t>ESTADO SÃO PAULO; R$ </a:t>
                    </a:r>
                    <a:r>
                      <a:rPr lang="pt-BR" sz="1400" dirty="0" smtClean="0"/>
                      <a:t>1.033.695,70;</a:t>
                    </a:r>
                  </a:p>
                  <a:p>
                    <a:pPr>
                      <a:defRPr/>
                    </a:pPr>
                    <a:r>
                      <a:rPr lang="pt-BR" sz="1800" b="1" dirty="0" smtClean="0"/>
                      <a:t>33</a:t>
                    </a:r>
                    <a:r>
                      <a:rPr lang="pt-BR" sz="1800" b="1" dirty="0"/>
                      <a:t>%</a:t>
                    </a:r>
                  </a:p>
                </c:rich>
              </c:tx>
              <c:spPr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'[GRÁFICO APLICAÇÕES.xls]Mês'!$AR$5:$AR$7</c:f>
              <c:strCache>
                <c:ptCount val="3"/>
                <c:pt idx="0">
                  <c:v>SICOOB UNICENTRO BRASILEIRA</c:v>
                </c:pt>
                <c:pt idx="1">
                  <c:v>SICOOBCRED SÃO PAULO </c:v>
                </c:pt>
                <c:pt idx="2">
                  <c:v>UNICRED ESTADO SÃO PAULO</c:v>
                </c:pt>
              </c:strCache>
            </c:strRef>
          </c:cat>
          <c:val>
            <c:numRef>
              <c:f>'[GRÁFICO APLICAÇÕES.xls]Mês'!$FS$5:$FS$7</c:f>
              <c:numCache>
                <c:formatCode>"R$"\ #,##0.00</c:formatCode>
                <c:ptCount val="3"/>
                <c:pt idx="0">
                  <c:v>1286382.5</c:v>
                </c:pt>
                <c:pt idx="1">
                  <c:v>873675.16</c:v>
                </c:pt>
                <c:pt idx="2">
                  <c:v>1033695.7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xmlns="" id="{DCC2406D-FFA7-4454-83E5-6A34810F431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xmlns="" id="{C0EAA4A1-402E-418D-9B1B-255AA58E179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96ABBBA-D337-4328-9833-879AB08131DD}" type="datetimeFigureOut">
              <a:rPr lang="pt-BR"/>
              <a:pPr>
                <a:defRPr/>
              </a:pPr>
              <a:t>15/05/2020</a:t>
            </a:fld>
            <a:endParaRPr lang="pt-BR" dirty="0"/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xmlns="" id="{2253976C-7F4C-492B-95B9-22099E0EA93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xmlns="" id="{BB6FE5C8-88A4-4D35-997D-9D13DCE6D07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DE6B223-64EA-4E84-B2EA-6610F815CFD3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31017290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xmlns="" id="{302CA8E1-FFEA-4814-A75F-A84B9B666F1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917908C5-A434-45CB-8BE6-6D0C17C2E7C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56A4CBE-43BD-455B-9203-8BC1AFD868FE}" type="datetimeFigureOut">
              <a:rPr lang="pt-BR"/>
              <a:pPr>
                <a:defRPr/>
              </a:pPr>
              <a:t>15/05/2020</a:t>
            </a:fld>
            <a:endParaRPr lang="pt-BR" dirty="0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:a16="http://schemas.microsoft.com/office/drawing/2014/main" xmlns="" id="{5E700A78-4D1A-416F-B696-149E9C142AF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66725" y="744538"/>
            <a:ext cx="5865813" cy="3725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dirty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xmlns="" id="{C349910E-4D13-4181-ADC8-C3FE2D4D81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40363" cy="4468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78B252CB-007E-4E80-8226-6EA1B703614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C427BB16-9029-4D6B-BA70-60D016B1C4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5A09BE0-C34B-4AC3-8F4A-4FC4E13B49D9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22100748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57" algn="l" defTabSz="9142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88" algn="l" defTabSz="9142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20" algn="l" defTabSz="9142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52" algn="l" defTabSz="9142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65138" y="744538"/>
            <a:ext cx="5868987" cy="3725862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9BE0-C34B-4AC3-8F4A-4FC4E13B49D9}" type="slidenum">
              <a:rPr lang="pt-BR" altLang="pt-BR" smtClean="0">
                <a:solidFill>
                  <a:prstClr val="black"/>
                </a:solidFill>
              </a:rPr>
              <a:pPr/>
              <a:t>10</a:t>
            </a:fld>
            <a:endParaRPr lang="pt-BR" alt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9815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65138" y="744538"/>
            <a:ext cx="5868987" cy="3725862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9BE0-C34B-4AC3-8F4A-4FC4E13B49D9}" type="slidenum">
              <a:rPr lang="pt-BR" altLang="pt-BR" smtClean="0"/>
              <a:pPr/>
              <a:t>28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223586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65138" y="744538"/>
            <a:ext cx="5868987" cy="3725862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9BE0-C34B-4AC3-8F4A-4FC4E13B49D9}" type="slidenum">
              <a:rPr lang="pt-BR" altLang="pt-BR" smtClean="0"/>
              <a:pPr/>
              <a:t>39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10974590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65138" y="744538"/>
            <a:ext cx="5868987" cy="3725862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9BE0-C34B-4AC3-8F4A-4FC4E13B49D9}" type="slidenum">
              <a:rPr lang="pt-BR" altLang="pt-BR" smtClean="0"/>
              <a:pPr/>
              <a:t>11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769815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65138" y="744538"/>
            <a:ext cx="5868987" cy="3725862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9BE0-C34B-4AC3-8F4A-4FC4E13B49D9}" type="slidenum">
              <a:rPr lang="pt-BR" altLang="pt-BR" smtClean="0">
                <a:solidFill>
                  <a:prstClr val="black"/>
                </a:solidFill>
              </a:rPr>
              <a:pPr/>
              <a:t>13</a:t>
            </a:fld>
            <a:endParaRPr lang="pt-BR" alt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9815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65138" y="744538"/>
            <a:ext cx="5868987" cy="3725862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9BE0-C34B-4AC3-8F4A-4FC4E13B49D9}" type="slidenum">
              <a:rPr lang="pt-BR" altLang="pt-BR" smtClean="0">
                <a:solidFill>
                  <a:prstClr val="black"/>
                </a:solidFill>
              </a:rPr>
              <a:pPr/>
              <a:t>14</a:t>
            </a:fld>
            <a:endParaRPr lang="pt-BR" alt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9815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65138" y="744538"/>
            <a:ext cx="5868987" cy="3725862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9BE0-C34B-4AC3-8F4A-4FC4E13B49D9}" type="slidenum">
              <a:rPr lang="pt-BR" altLang="pt-BR" smtClean="0">
                <a:solidFill>
                  <a:prstClr val="black"/>
                </a:solidFill>
              </a:rPr>
              <a:pPr/>
              <a:t>16</a:t>
            </a:fld>
            <a:endParaRPr lang="pt-BR" alt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9815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65138" y="744538"/>
            <a:ext cx="5868987" cy="3725862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9BE0-C34B-4AC3-8F4A-4FC4E13B49D9}" type="slidenum">
              <a:rPr lang="pt-BR" altLang="pt-BR" smtClean="0">
                <a:solidFill>
                  <a:prstClr val="black"/>
                </a:solidFill>
              </a:rPr>
              <a:pPr/>
              <a:t>17</a:t>
            </a:fld>
            <a:endParaRPr lang="pt-BR" alt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9815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65138" y="744538"/>
            <a:ext cx="5868987" cy="3725862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9BE0-C34B-4AC3-8F4A-4FC4E13B49D9}" type="slidenum">
              <a:rPr lang="pt-BR" altLang="pt-BR" smtClean="0">
                <a:solidFill>
                  <a:prstClr val="black"/>
                </a:solidFill>
              </a:rPr>
              <a:pPr/>
              <a:t>19</a:t>
            </a:fld>
            <a:endParaRPr lang="pt-BR" alt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9815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9BE0-C34B-4AC3-8F4A-4FC4E13B49D9}" type="slidenum">
              <a:rPr lang="pt-BR" altLang="pt-BR" smtClean="0"/>
              <a:pPr/>
              <a:t>21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31884151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9BE0-C34B-4AC3-8F4A-4FC4E13B49D9}" type="slidenum">
              <a:rPr lang="pt-BR" altLang="pt-BR" smtClean="0"/>
              <a:pPr/>
              <a:t>22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1251690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8EBD4CA-810D-4112-8FEA-57D1DDAB4C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0187" y="1122363"/>
            <a:ext cx="8101013" cy="2387600"/>
          </a:xfrm>
        </p:spPr>
        <p:txBody>
          <a:bodyPr anchor="b"/>
          <a:lstStyle>
            <a:lvl1pPr algn="ctr">
              <a:defRPr sz="531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A44C0DAC-CD09-45DA-BD9E-1F4C362484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187" y="3602038"/>
            <a:ext cx="8101013" cy="1655762"/>
          </a:xfrm>
        </p:spPr>
        <p:txBody>
          <a:bodyPr/>
          <a:lstStyle>
            <a:lvl1pPr marL="0" indent="0" algn="ctr">
              <a:buNone/>
              <a:defRPr sz="2126"/>
            </a:lvl1pPr>
            <a:lvl2pPr marL="405033" indent="0" algn="ctr">
              <a:buNone/>
              <a:defRPr sz="1772"/>
            </a:lvl2pPr>
            <a:lvl3pPr marL="810067" indent="0" algn="ctr">
              <a:buNone/>
              <a:defRPr sz="1595"/>
            </a:lvl3pPr>
            <a:lvl4pPr marL="1215100" indent="0" algn="ctr">
              <a:buNone/>
              <a:defRPr sz="1417"/>
            </a:lvl4pPr>
            <a:lvl5pPr marL="1620134" indent="0" algn="ctr">
              <a:buNone/>
              <a:defRPr sz="1417"/>
            </a:lvl5pPr>
            <a:lvl6pPr marL="2025167" indent="0" algn="ctr">
              <a:buNone/>
              <a:defRPr sz="1417"/>
            </a:lvl6pPr>
            <a:lvl7pPr marL="2430201" indent="0" algn="ctr">
              <a:buNone/>
              <a:defRPr sz="1417"/>
            </a:lvl7pPr>
            <a:lvl8pPr marL="2835234" indent="0" algn="ctr">
              <a:buNone/>
              <a:defRPr sz="1417"/>
            </a:lvl8pPr>
            <a:lvl9pPr marL="3240268" indent="0" algn="ctr">
              <a:buNone/>
              <a:defRPr sz="1417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5ADC62E-D389-4CB7-943F-1C25FDE4D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44365A-C9B7-4DA5-BCF3-1A23C26F0978}" type="datetime1">
              <a:rPr lang="pt-BR" smtClean="0"/>
              <a:t>15/05/2020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A953ADE4-F249-4309-976A-EC16ABB22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1B170E75-45A0-4110-9F40-36DB8D430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2784725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8334953-8DFA-4C5A-8451-37D360343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BF4903C3-6E29-45F3-91B8-CC5CE9D92F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83749A9-0695-4BF2-953F-208AA9C99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DBFE66-9056-4B49-93A3-0AC1F1D2D6FE}" type="datetime1">
              <a:rPr lang="pt-BR" smtClean="0"/>
              <a:t>15/05/2020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0365F846-77F6-481F-9771-F0D0CCC3B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481CE05-4C6D-4F5B-87A0-17118F446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3658966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80D9A8B2-1682-40A9-8ADF-C64F9A7E98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29716" y="365125"/>
            <a:ext cx="232904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AFADF831-141F-468B-904D-0143E940E4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42593" y="365125"/>
            <a:ext cx="6852106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99E40A31-EDB2-459D-A942-65E93F590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86816E-DA13-434D-9C6F-415103AE11CE}" type="datetime1">
              <a:rPr lang="pt-BR" smtClean="0"/>
              <a:t>15/05/2020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E7E5B20-A3DF-489B-B8EB-C1557F713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92D227D-1E20-4F87-BE35-DB5A64276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3845275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/>
          </p:cNvPr>
          <p:cNvSpPr>
            <a:spLocks noGrp="1"/>
          </p:cNvSpPr>
          <p:nvPr>
            <p:ph type="ctrTitle"/>
          </p:nvPr>
        </p:nvSpPr>
        <p:spPr>
          <a:xfrm>
            <a:off x="1350187" y="1122363"/>
            <a:ext cx="8101013" cy="2387600"/>
          </a:xfrm>
        </p:spPr>
        <p:txBody>
          <a:bodyPr anchor="b"/>
          <a:lstStyle>
            <a:lvl1pPr algn="ctr">
              <a:defRPr sz="531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/>
          </p:cNvPr>
          <p:cNvSpPr>
            <a:spLocks noGrp="1"/>
          </p:cNvSpPr>
          <p:nvPr>
            <p:ph type="subTitle" idx="1"/>
          </p:nvPr>
        </p:nvSpPr>
        <p:spPr>
          <a:xfrm>
            <a:off x="1350187" y="3602038"/>
            <a:ext cx="8101013" cy="1655762"/>
          </a:xfrm>
        </p:spPr>
        <p:txBody>
          <a:bodyPr/>
          <a:lstStyle>
            <a:lvl1pPr marL="0" indent="0" algn="ctr">
              <a:buNone/>
              <a:defRPr sz="2126"/>
            </a:lvl1pPr>
            <a:lvl2pPr marL="405033" indent="0" algn="ctr">
              <a:buNone/>
              <a:defRPr sz="1772"/>
            </a:lvl2pPr>
            <a:lvl3pPr marL="810067" indent="0" algn="ctr">
              <a:buNone/>
              <a:defRPr sz="1595"/>
            </a:lvl3pPr>
            <a:lvl4pPr marL="1215100" indent="0" algn="ctr">
              <a:buNone/>
              <a:defRPr sz="1417"/>
            </a:lvl4pPr>
            <a:lvl5pPr marL="1620134" indent="0" algn="ctr">
              <a:buNone/>
              <a:defRPr sz="1417"/>
            </a:lvl5pPr>
            <a:lvl6pPr marL="2025167" indent="0" algn="ctr">
              <a:buNone/>
              <a:defRPr sz="1417"/>
            </a:lvl6pPr>
            <a:lvl7pPr marL="2430201" indent="0" algn="ctr">
              <a:buNone/>
              <a:defRPr sz="1417"/>
            </a:lvl7pPr>
            <a:lvl8pPr marL="2835234" indent="0" algn="ctr">
              <a:buNone/>
              <a:defRPr sz="1417"/>
            </a:lvl8pPr>
            <a:lvl9pPr marL="3240268" indent="0" algn="ctr">
              <a:buNone/>
              <a:defRPr sz="1417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CA864-D9CE-41CE-99B1-A2CDDD231165}" type="datetime1">
              <a:rPr kumimoji="0" lang="pt-BR" sz="106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15/05/2020</a:t>
            </a:fld>
            <a:endParaRPr kumimoji="0" lang="pt-BR" sz="106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06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7B8DB4-1D6F-44C4-82BB-778B5F48F363}" type="slidenum">
              <a:rPr kumimoji="0" lang="pt-BR" altLang="pt-BR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altLang="pt-BR" sz="1000" b="0" i="0" u="none" strike="noStrike" kern="1200" cap="none" spc="0" normalizeH="0" baseline="0" noProof="0" dirty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172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/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605DE6-3C46-48AC-B3EF-A794AC13A046}" type="datetime1">
              <a:rPr kumimoji="0" lang="pt-BR" sz="106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15/05/2020</a:t>
            </a:fld>
            <a:endParaRPr kumimoji="0" lang="pt-BR" sz="106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06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5DFA48F-A664-4C4E-973A-694FFC1EA41D}" type="slidenum">
              <a:rPr kumimoji="0" lang="pt-BR" altLang="pt-BR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altLang="pt-BR" sz="1000" b="0" i="0" u="none" strike="noStrike" kern="1200" cap="none" spc="0" normalizeH="0" baseline="0" noProof="0" dirty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5734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736967" y="1709743"/>
            <a:ext cx="9316164" cy="2852737"/>
          </a:xfrm>
        </p:spPr>
        <p:txBody>
          <a:bodyPr anchor="b"/>
          <a:lstStyle>
            <a:lvl1pPr>
              <a:defRPr sz="531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/>
          </p:cNvPr>
          <p:cNvSpPr>
            <a:spLocks noGrp="1"/>
          </p:cNvSpPr>
          <p:nvPr>
            <p:ph type="body" idx="1"/>
          </p:nvPr>
        </p:nvSpPr>
        <p:spPr>
          <a:xfrm>
            <a:off x="736967" y="4589500"/>
            <a:ext cx="9316164" cy="1500187"/>
          </a:xfrm>
        </p:spPr>
        <p:txBody>
          <a:bodyPr/>
          <a:lstStyle>
            <a:lvl1pPr marL="0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1pPr>
            <a:lvl2pPr marL="405033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2pPr>
            <a:lvl3pPr marL="810067" indent="0">
              <a:buNone/>
              <a:defRPr sz="1595">
                <a:solidFill>
                  <a:schemeClr val="tx1">
                    <a:tint val="75000"/>
                  </a:schemeClr>
                </a:solidFill>
              </a:defRPr>
            </a:lvl3pPr>
            <a:lvl4pPr marL="1215100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4pPr>
            <a:lvl5pPr marL="1620134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5pPr>
            <a:lvl6pPr marL="202516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6pPr>
            <a:lvl7pPr marL="2430201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7pPr>
            <a:lvl8pPr marL="2835234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8pPr>
            <a:lvl9pPr marL="324026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74B2B5-E68A-4C50-9C8F-A2DE8BC6C139}" type="datetime1">
              <a:rPr kumimoji="0" lang="pt-BR" sz="106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15/05/2020</a:t>
            </a:fld>
            <a:endParaRPr kumimoji="0" lang="pt-BR" sz="106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06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FF75E22-E471-4FEF-A369-873E310043F7}" type="slidenum">
              <a:rPr kumimoji="0" lang="pt-BR" altLang="pt-BR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altLang="pt-BR" sz="1000" b="0" i="0" u="none" strike="noStrike" kern="1200" cap="none" spc="0" normalizeH="0" baseline="0" noProof="0" dirty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5198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/>
          </p:cNvPr>
          <p:cNvSpPr>
            <a:spLocks noGrp="1"/>
          </p:cNvSpPr>
          <p:nvPr>
            <p:ph sz="half" idx="1"/>
          </p:nvPr>
        </p:nvSpPr>
        <p:spPr>
          <a:xfrm>
            <a:off x="742593" y="1825625"/>
            <a:ext cx="4590574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5468183" y="1825625"/>
            <a:ext cx="4590574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33B2C5-677B-4D40-9212-DAAF1A487CFE}" type="datetime1">
              <a:rPr kumimoji="0" lang="pt-BR" sz="106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15/05/2020</a:t>
            </a:fld>
            <a:endParaRPr kumimoji="0" lang="pt-BR" sz="106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06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3801161-9EF2-402F-9776-AB116153713A}" type="slidenum">
              <a:rPr kumimoji="0" lang="pt-BR" altLang="pt-BR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altLang="pt-BR" sz="1000" b="0" i="0" u="none" strike="noStrike" kern="1200" cap="none" spc="0" normalizeH="0" baseline="0" noProof="0" dirty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4335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744000" y="365126"/>
            <a:ext cx="9316164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/>
          </p:cNvPr>
          <p:cNvSpPr>
            <a:spLocks noGrp="1"/>
          </p:cNvSpPr>
          <p:nvPr>
            <p:ph type="body" idx="1"/>
          </p:nvPr>
        </p:nvSpPr>
        <p:spPr>
          <a:xfrm>
            <a:off x="744018" y="1681163"/>
            <a:ext cx="4569477" cy="823912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5033" indent="0">
              <a:buNone/>
              <a:defRPr sz="1772" b="1"/>
            </a:lvl2pPr>
            <a:lvl3pPr marL="810067" indent="0">
              <a:buNone/>
              <a:defRPr sz="1595" b="1"/>
            </a:lvl3pPr>
            <a:lvl4pPr marL="1215100" indent="0">
              <a:buNone/>
              <a:defRPr sz="1417" b="1"/>
            </a:lvl4pPr>
            <a:lvl5pPr marL="1620134" indent="0">
              <a:buNone/>
              <a:defRPr sz="1417" b="1"/>
            </a:lvl5pPr>
            <a:lvl6pPr marL="2025167" indent="0">
              <a:buNone/>
              <a:defRPr sz="1417" b="1"/>
            </a:lvl6pPr>
            <a:lvl7pPr marL="2430201" indent="0">
              <a:buNone/>
              <a:defRPr sz="1417" b="1"/>
            </a:lvl7pPr>
            <a:lvl8pPr marL="2835234" indent="0">
              <a:buNone/>
              <a:defRPr sz="1417" b="1"/>
            </a:lvl8pPr>
            <a:lvl9pPr marL="3240268" indent="0">
              <a:buNone/>
              <a:defRPr sz="141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744018" y="2505075"/>
            <a:ext cx="456947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/>
          </p:cNvPr>
          <p:cNvSpPr>
            <a:spLocks noGrp="1"/>
          </p:cNvSpPr>
          <p:nvPr>
            <p:ph type="body" sz="quarter" idx="3"/>
          </p:nvPr>
        </p:nvSpPr>
        <p:spPr>
          <a:xfrm>
            <a:off x="5468183" y="1681163"/>
            <a:ext cx="4591981" cy="823912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5033" indent="0">
              <a:buNone/>
              <a:defRPr sz="1772" b="1"/>
            </a:lvl2pPr>
            <a:lvl3pPr marL="810067" indent="0">
              <a:buNone/>
              <a:defRPr sz="1595" b="1"/>
            </a:lvl3pPr>
            <a:lvl4pPr marL="1215100" indent="0">
              <a:buNone/>
              <a:defRPr sz="1417" b="1"/>
            </a:lvl4pPr>
            <a:lvl5pPr marL="1620134" indent="0">
              <a:buNone/>
              <a:defRPr sz="1417" b="1"/>
            </a:lvl5pPr>
            <a:lvl6pPr marL="2025167" indent="0">
              <a:buNone/>
              <a:defRPr sz="1417" b="1"/>
            </a:lvl6pPr>
            <a:lvl7pPr marL="2430201" indent="0">
              <a:buNone/>
              <a:defRPr sz="1417" b="1"/>
            </a:lvl7pPr>
            <a:lvl8pPr marL="2835234" indent="0">
              <a:buNone/>
              <a:defRPr sz="1417" b="1"/>
            </a:lvl8pPr>
            <a:lvl9pPr marL="3240268" indent="0">
              <a:buNone/>
              <a:defRPr sz="141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/>
          </p:cNvPr>
          <p:cNvSpPr>
            <a:spLocks noGrp="1"/>
          </p:cNvSpPr>
          <p:nvPr>
            <p:ph sz="quarter" idx="4"/>
          </p:nvPr>
        </p:nvSpPr>
        <p:spPr>
          <a:xfrm>
            <a:off x="5468183" y="2505075"/>
            <a:ext cx="459198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90D3BF-A8F1-4738-A18A-9AC36F3C216F}" type="datetime1">
              <a:rPr kumimoji="0" lang="pt-BR" sz="106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15/05/2020</a:t>
            </a:fld>
            <a:endParaRPr kumimoji="0" lang="pt-BR" sz="106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06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584F118-1C17-4997-8933-6A319404E5ED}" type="slidenum">
              <a:rPr kumimoji="0" lang="pt-BR" altLang="pt-BR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altLang="pt-BR" sz="1000" b="0" i="0" u="none" strike="noStrike" kern="1200" cap="none" spc="0" normalizeH="0" baseline="0" noProof="0" dirty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6601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D39598-4255-4968-87E2-F96066DB3AE0}" type="datetime1">
              <a:rPr kumimoji="0" lang="pt-BR" sz="106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15/05/2020</a:t>
            </a:fld>
            <a:endParaRPr kumimoji="0" lang="pt-BR" sz="106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06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2DE76E-823B-4691-9581-040C1EE40C09}" type="slidenum">
              <a:rPr kumimoji="0" lang="pt-BR" altLang="pt-BR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altLang="pt-BR" sz="1000" b="0" i="0" u="none" strike="noStrike" kern="1200" cap="none" spc="0" normalizeH="0" baseline="0" noProof="0" dirty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22654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E8AD70-D9DA-4984-9618-13222D42AAA6}" type="datetime1">
              <a:rPr kumimoji="0" lang="pt-BR" sz="106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15/05/2020</a:t>
            </a:fld>
            <a:endParaRPr kumimoji="0" lang="pt-BR" sz="106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06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0709C2B-A447-4F3F-9CD0-93D218AD857F}" type="slidenum">
              <a:rPr kumimoji="0" lang="pt-BR" altLang="pt-BR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altLang="pt-BR" sz="1000" b="0" i="0" u="none" strike="noStrike" kern="1200" cap="none" spc="0" normalizeH="0" baseline="0" noProof="0" dirty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6523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744000" y="457200"/>
            <a:ext cx="3483716" cy="1600200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/>
          </p:cNvPr>
          <p:cNvSpPr>
            <a:spLocks noGrp="1"/>
          </p:cNvSpPr>
          <p:nvPr>
            <p:ph idx="1"/>
          </p:nvPr>
        </p:nvSpPr>
        <p:spPr>
          <a:xfrm>
            <a:off x="4591983" y="987426"/>
            <a:ext cx="5468183" cy="4873625"/>
          </a:xfrm>
        </p:spPr>
        <p:txBody>
          <a:bodyPr/>
          <a:lstStyle>
            <a:lvl1pPr>
              <a:defRPr sz="2835"/>
            </a:lvl1pPr>
            <a:lvl2pPr>
              <a:defRPr sz="2481"/>
            </a:lvl2pPr>
            <a:lvl3pPr>
              <a:defRPr sz="2126"/>
            </a:lvl3pPr>
            <a:lvl4pPr>
              <a:defRPr sz="1772"/>
            </a:lvl4pPr>
            <a:lvl5pPr>
              <a:defRPr sz="1772"/>
            </a:lvl5pPr>
            <a:lvl6pPr>
              <a:defRPr sz="1772"/>
            </a:lvl6pPr>
            <a:lvl7pPr>
              <a:defRPr sz="1772"/>
            </a:lvl7pPr>
            <a:lvl8pPr>
              <a:defRPr sz="1772"/>
            </a:lvl8pPr>
            <a:lvl9pPr>
              <a:defRPr sz="1772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/>
          </p:cNvPr>
          <p:cNvSpPr>
            <a:spLocks noGrp="1"/>
          </p:cNvSpPr>
          <p:nvPr>
            <p:ph type="body" sz="half" idx="2"/>
          </p:nvPr>
        </p:nvSpPr>
        <p:spPr>
          <a:xfrm>
            <a:off x="744000" y="2057400"/>
            <a:ext cx="3483716" cy="3811588"/>
          </a:xfrm>
        </p:spPr>
        <p:txBody>
          <a:bodyPr/>
          <a:lstStyle>
            <a:lvl1pPr marL="0" indent="0">
              <a:buNone/>
              <a:defRPr sz="1417"/>
            </a:lvl1pPr>
            <a:lvl2pPr marL="405033" indent="0">
              <a:buNone/>
              <a:defRPr sz="1240"/>
            </a:lvl2pPr>
            <a:lvl3pPr marL="810067" indent="0">
              <a:buNone/>
              <a:defRPr sz="1063"/>
            </a:lvl3pPr>
            <a:lvl4pPr marL="1215100" indent="0">
              <a:buNone/>
              <a:defRPr sz="886"/>
            </a:lvl4pPr>
            <a:lvl5pPr marL="1620134" indent="0">
              <a:buNone/>
              <a:defRPr sz="886"/>
            </a:lvl5pPr>
            <a:lvl6pPr marL="2025167" indent="0">
              <a:buNone/>
              <a:defRPr sz="886"/>
            </a:lvl6pPr>
            <a:lvl7pPr marL="2430201" indent="0">
              <a:buNone/>
              <a:defRPr sz="886"/>
            </a:lvl7pPr>
            <a:lvl8pPr marL="2835234" indent="0">
              <a:buNone/>
              <a:defRPr sz="886"/>
            </a:lvl8pPr>
            <a:lvl9pPr marL="3240268" indent="0">
              <a:buNone/>
              <a:defRPr sz="886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70D4-6D89-4179-AD80-30B80EA0FC5C}" type="datetime1">
              <a:rPr kumimoji="0" lang="pt-BR" sz="106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15/05/2020</a:t>
            </a:fld>
            <a:endParaRPr kumimoji="0" lang="pt-BR" sz="106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06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2EFCF79-9598-43C3-945C-B22A1C859200}" type="slidenum">
              <a:rPr kumimoji="0" lang="pt-BR" altLang="pt-BR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altLang="pt-BR" sz="1000" b="0" i="0" u="none" strike="noStrike" kern="1200" cap="none" spc="0" normalizeH="0" baseline="0" noProof="0" dirty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102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61DE114-646C-4FEF-AF79-E1ACF0B9F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4A2D451-CBF0-4AF1-A6B9-89AFC118A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B5FAB1D-8929-4CCA-9749-49D711041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B1784A-865D-4F57-A188-777C5FEB8F23}" type="datetime1">
              <a:rPr lang="pt-BR" smtClean="0"/>
              <a:t>15/05/2020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36C9305-D4DC-4430-812F-EF022AD80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6675789-9BDB-4C03-BBD8-3834136EA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42027155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744000" y="457200"/>
            <a:ext cx="3483716" cy="1600200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/>
          </p:cNvPr>
          <p:cNvSpPr>
            <a:spLocks noGrp="1"/>
          </p:cNvSpPr>
          <p:nvPr>
            <p:ph type="pic" idx="1"/>
          </p:nvPr>
        </p:nvSpPr>
        <p:spPr>
          <a:xfrm>
            <a:off x="4591983" y="987426"/>
            <a:ext cx="5468183" cy="4873625"/>
          </a:xfrm>
        </p:spPr>
        <p:txBody>
          <a:bodyPr/>
          <a:lstStyle>
            <a:lvl1pPr marL="0" indent="0">
              <a:buNone/>
              <a:defRPr sz="2835"/>
            </a:lvl1pPr>
            <a:lvl2pPr marL="405033" indent="0">
              <a:buNone/>
              <a:defRPr sz="2481"/>
            </a:lvl2pPr>
            <a:lvl3pPr marL="810067" indent="0">
              <a:buNone/>
              <a:defRPr sz="2126"/>
            </a:lvl3pPr>
            <a:lvl4pPr marL="1215100" indent="0">
              <a:buNone/>
              <a:defRPr sz="1772"/>
            </a:lvl4pPr>
            <a:lvl5pPr marL="1620134" indent="0">
              <a:buNone/>
              <a:defRPr sz="1772"/>
            </a:lvl5pPr>
            <a:lvl6pPr marL="2025167" indent="0">
              <a:buNone/>
              <a:defRPr sz="1772"/>
            </a:lvl6pPr>
            <a:lvl7pPr marL="2430201" indent="0">
              <a:buNone/>
              <a:defRPr sz="1772"/>
            </a:lvl7pPr>
            <a:lvl8pPr marL="2835234" indent="0">
              <a:buNone/>
              <a:defRPr sz="1772"/>
            </a:lvl8pPr>
            <a:lvl9pPr marL="3240268" indent="0">
              <a:buNone/>
              <a:defRPr sz="1772"/>
            </a:lvl9pPr>
          </a:lstStyle>
          <a:p>
            <a:pPr lvl="0"/>
            <a:endParaRPr lang="pt-BR" noProof="0" dirty="0"/>
          </a:p>
        </p:txBody>
      </p:sp>
      <p:sp>
        <p:nvSpPr>
          <p:cNvPr id="4" name="Espaço Reservado para Texto 3">
            <a:extLst/>
          </p:cNvPr>
          <p:cNvSpPr>
            <a:spLocks noGrp="1"/>
          </p:cNvSpPr>
          <p:nvPr>
            <p:ph type="body" sz="half" idx="2"/>
          </p:nvPr>
        </p:nvSpPr>
        <p:spPr>
          <a:xfrm>
            <a:off x="744000" y="2057400"/>
            <a:ext cx="3483716" cy="3811588"/>
          </a:xfrm>
        </p:spPr>
        <p:txBody>
          <a:bodyPr/>
          <a:lstStyle>
            <a:lvl1pPr marL="0" indent="0">
              <a:buNone/>
              <a:defRPr sz="1417"/>
            </a:lvl1pPr>
            <a:lvl2pPr marL="405033" indent="0">
              <a:buNone/>
              <a:defRPr sz="1240"/>
            </a:lvl2pPr>
            <a:lvl3pPr marL="810067" indent="0">
              <a:buNone/>
              <a:defRPr sz="1063"/>
            </a:lvl3pPr>
            <a:lvl4pPr marL="1215100" indent="0">
              <a:buNone/>
              <a:defRPr sz="886"/>
            </a:lvl4pPr>
            <a:lvl5pPr marL="1620134" indent="0">
              <a:buNone/>
              <a:defRPr sz="886"/>
            </a:lvl5pPr>
            <a:lvl6pPr marL="2025167" indent="0">
              <a:buNone/>
              <a:defRPr sz="886"/>
            </a:lvl6pPr>
            <a:lvl7pPr marL="2430201" indent="0">
              <a:buNone/>
              <a:defRPr sz="886"/>
            </a:lvl7pPr>
            <a:lvl8pPr marL="2835234" indent="0">
              <a:buNone/>
              <a:defRPr sz="886"/>
            </a:lvl8pPr>
            <a:lvl9pPr marL="3240268" indent="0">
              <a:buNone/>
              <a:defRPr sz="886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B41847-9105-4DF5-A25E-9B0B2A57B965}" type="datetime1">
              <a:rPr kumimoji="0" lang="pt-BR" sz="106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15/05/2020</a:t>
            </a:fld>
            <a:endParaRPr kumimoji="0" lang="pt-BR" sz="106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06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DEEDC76-2C28-4A56-B405-1502EED7798B}" type="slidenum">
              <a:rPr kumimoji="0" lang="pt-BR" altLang="pt-BR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altLang="pt-BR" sz="1000" b="0" i="0" u="none" strike="noStrike" kern="1200" cap="none" spc="0" normalizeH="0" baseline="0" noProof="0" dirty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1066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/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725DCD-E4AC-48CA-87C4-7893BA0D2499}" type="datetime1">
              <a:rPr kumimoji="0" lang="pt-BR" sz="106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15/05/2020</a:t>
            </a:fld>
            <a:endParaRPr kumimoji="0" lang="pt-BR" sz="106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06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3771A26-794F-41C5-8661-178B9AA655AB}" type="slidenum">
              <a:rPr kumimoji="0" lang="pt-BR" altLang="pt-BR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altLang="pt-BR" sz="1000" b="0" i="0" u="none" strike="noStrike" kern="1200" cap="none" spc="0" normalizeH="0" baseline="0" noProof="0" dirty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0375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/>
          </p:cNvPr>
          <p:cNvSpPr>
            <a:spLocks noGrp="1"/>
          </p:cNvSpPr>
          <p:nvPr>
            <p:ph type="title" orient="vert"/>
          </p:nvPr>
        </p:nvSpPr>
        <p:spPr>
          <a:xfrm>
            <a:off x="7729716" y="365125"/>
            <a:ext cx="232904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/>
          </p:cNvPr>
          <p:cNvSpPr>
            <a:spLocks noGrp="1"/>
          </p:cNvSpPr>
          <p:nvPr>
            <p:ph type="body" orient="vert" idx="1"/>
          </p:nvPr>
        </p:nvSpPr>
        <p:spPr>
          <a:xfrm>
            <a:off x="742593" y="365125"/>
            <a:ext cx="6852106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03E553-4B1B-4C56-AAE5-3C045E99C76E}" type="datetime1">
              <a:rPr kumimoji="0" lang="pt-BR" sz="106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15/05/2020</a:t>
            </a:fld>
            <a:endParaRPr kumimoji="0" lang="pt-BR" sz="106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06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8237F72-7746-4A47-8DD2-E64CE0DFDAB0}" type="slidenum">
              <a:rPr kumimoji="0" lang="pt-BR" altLang="pt-BR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altLang="pt-BR" sz="1000" b="0" i="0" u="none" strike="noStrike" kern="1200" cap="none" spc="0" normalizeH="0" baseline="0" noProof="0" dirty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0805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8EBD4CA-810D-4112-8FEA-57D1DDAB4C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0187" y="1122363"/>
            <a:ext cx="8101013" cy="2387600"/>
          </a:xfrm>
        </p:spPr>
        <p:txBody>
          <a:bodyPr anchor="b"/>
          <a:lstStyle>
            <a:lvl1pPr algn="ctr">
              <a:defRPr sz="531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A44C0DAC-CD09-45DA-BD9E-1F4C362484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187" y="3602038"/>
            <a:ext cx="8101013" cy="1655762"/>
          </a:xfrm>
        </p:spPr>
        <p:txBody>
          <a:bodyPr/>
          <a:lstStyle>
            <a:lvl1pPr marL="0" indent="0" algn="ctr">
              <a:buNone/>
              <a:defRPr sz="2126"/>
            </a:lvl1pPr>
            <a:lvl2pPr marL="405033" indent="0" algn="ctr">
              <a:buNone/>
              <a:defRPr sz="1772"/>
            </a:lvl2pPr>
            <a:lvl3pPr marL="810067" indent="0" algn="ctr">
              <a:buNone/>
              <a:defRPr sz="1595"/>
            </a:lvl3pPr>
            <a:lvl4pPr marL="1215100" indent="0" algn="ctr">
              <a:buNone/>
              <a:defRPr sz="1417"/>
            </a:lvl4pPr>
            <a:lvl5pPr marL="1620134" indent="0" algn="ctr">
              <a:buNone/>
              <a:defRPr sz="1417"/>
            </a:lvl5pPr>
            <a:lvl6pPr marL="2025167" indent="0" algn="ctr">
              <a:buNone/>
              <a:defRPr sz="1417"/>
            </a:lvl6pPr>
            <a:lvl7pPr marL="2430201" indent="0" algn="ctr">
              <a:buNone/>
              <a:defRPr sz="1417"/>
            </a:lvl7pPr>
            <a:lvl8pPr marL="2835234" indent="0" algn="ctr">
              <a:buNone/>
              <a:defRPr sz="1417"/>
            </a:lvl8pPr>
            <a:lvl9pPr marL="3240268" indent="0" algn="ctr">
              <a:buNone/>
              <a:defRPr sz="1417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5ADC62E-D389-4CB7-943F-1C25FDE4D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BADD25-FEFF-4701-85D3-D55C184E6AED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A953ADE4-F249-4309-976A-EC16ABB22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1B170E75-45A0-4110-9F40-36DB8D430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9786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61DE114-646C-4FEF-AF79-E1ACF0B9F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4A2D451-CBF0-4AF1-A6B9-89AFC118A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B5FAB1D-8929-4CCA-9749-49D711041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143144-ECC6-411F-A8AC-C6DF94CF68C3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36C9305-D4DC-4430-812F-EF022AD80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6675789-9BDB-4C03-BBD8-3834136EA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2281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EA74659-5942-4AEB-9766-7D9F3EF38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67" y="1709743"/>
            <a:ext cx="9316164" cy="2852737"/>
          </a:xfrm>
        </p:spPr>
        <p:txBody>
          <a:bodyPr anchor="b"/>
          <a:lstStyle>
            <a:lvl1pPr>
              <a:defRPr sz="531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BD561446-9414-4747-9407-D7EC9D0ED2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6967" y="4589500"/>
            <a:ext cx="9316164" cy="1500187"/>
          </a:xfrm>
        </p:spPr>
        <p:txBody>
          <a:bodyPr/>
          <a:lstStyle>
            <a:lvl1pPr marL="0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1pPr>
            <a:lvl2pPr marL="405033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2pPr>
            <a:lvl3pPr marL="810067" indent="0">
              <a:buNone/>
              <a:defRPr sz="1595">
                <a:solidFill>
                  <a:schemeClr val="tx1">
                    <a:tint val="75000"/>
                  </a:schemeClr>
                </a:solidFill>
              </a:defRPr>
            </a:lvl3pPr>
            <a:lvl4pPr marL="1215100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4pPr>
            <a:lvl5pPr marL="1620134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5pPr>
            <a:lvl6pPr marL="202516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6pPr>
            <a:lvl7pPr marL="2430201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7pPr>
            <a:lvl8pPr marL="2835234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8pPr>
            <a:lvl9pPr marL="324026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A146DE8E-B5C9-48CF-9D9B-E78365D38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E7C7A3-F456-4E72-863F-71B17F12C45D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8373DDA-02D5-4ECF-BC85-1A14DC05D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F8B9DB1-D292-4543-A492-E3314FA2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64922-239D-4BA5-A103-C309070ED2C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8118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FBE7A69-5BC4-49EF-834C-828AD19CD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C9DFB9D-9F8B-4090-A803-1833FC2DBB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42593" y="1825625"/>
            <a:ext cx="4590574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B41DF73C-9AC9-476D-818F-8878132A4D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68183" y="1825625"/>
            <a:ext cx="4590574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FB4CB958-AB53-4AF6-9644-814F95AE2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6FF99B-3AAE-41E4-9A71-4515A163C70B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B208C43A-0136-4AF3-90DD-CB6E04B9C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35F03168-D045-4D25-A11C-B7CF5457C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1366-E689-43DD-BF92-CCFFC174CBD9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7725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594FE55-9DF7-4231-8611-925A7629C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000" y="365126"/>
            <a:ext cx="9316164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2F981985-49FE-425E-8AA7-D283E2A43D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4018" y="1681163"/>
            <a:ext cx="4569477" cy="823912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5033" indent="0">
              <a:buNone/>
              <a:defRPr sz="1772" b="1"/>
            </a:lvl2pPr>
            <a:lvl3pPr marL="810067" indent="0">
              <a:buNone/>
              <a:defRPr sz="1595" b="1"/>
            </a:lvl3pPr>
            <a:lvl4pPr marL="1215100" indent="0">
              <a:buNone/>
              <a:defRPr sz="1417" b="1"/>
            </a:lvl4pPr>
            <a:lvl5pPr marL="1620134" indent="0">
              <a:buNone/>
              <a:defRPr sz="1417" b="1"/>
            </a:lvl5pPr>
            <a:lvl6pPr marL="2025167" indent="0">
              <a:buNone/>
              <a:defRPr sz="1417" b="1"/>
            </a:lvl6pPr>
            <a:lvl7pPr marL="2430201" indent="0">
              <a:buNone/>
              <a:defRPr sz="1417" b="1"/>
            </a:lvl7pPr>
            <a:lvl8pPr marL="2835234" indent="0">
              <a:buNone/>
              <a:defRPr sz="1417" b="1"/>
            </a:lvl8pPr>
            <a:lvl9pPr marL="3240268" indent="0">
              <a:buNone/>
              <a:defRPr sz="141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67BD8899-B42E-40DA-B083-AA3DBB6D43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4018" y="2505075"/>
            <a:ext cx="456947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AEA9CCF9-5E94-4409-83C7-0C583A5DDB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68183" y="1681163"/>
            <a:ext cx="4591981" cy="823912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5033" indent="0">
              <a:buNone/>
              <a:defRPr sz="1772" b="1"/>
            </a:lvl2pPr>
            <a:lvl3pPr marL="810067" indent="0">
              <a:buNone/>
              <a:defRPr sz="1595" b="1"/>
            </a:lvl3pPr>
            <a:lvl4pPr marL="1215100" indent="0">
              <a:buNone/>
              <a:defRPr sz="1417" b="1"/>
            </a:lvl4pPr>
            <a:lvl5pPr marL="1620134" indent="0">
              <a:buNone/>
              <a:defRPr sz="1417" b="1"/>
            </a:lvl5pPr>
            <a:lvl6pPr marL="2025167" indent="0">
              <a:buNone/>
              <a:defRPr sz="1417" b="1"/>
            </a:lvl6pPr>
            <a:lvl7pPr marL="2430201" indent="0">
              <a:buNone/>
              <a:defRPr sz="1417" b="1"/>
            </a:lvl7pPr>
            <a:lvl8pPr marL="2835234" indent="0">
              <a:buNone/>
              <a:defRPr sz="1417" b="1"/>
            </a:lvl8pPr>
            <a:lvl9pPr marL="3240268" indent="0">
              <a:buNone/>
              <a:defRPr sz="141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913D544B-0913-4B1B-B658-020A6716D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68183" y="2505075"/>
            <a:ext cx="459198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90E001CB-6297-44F5-89C3-BB9A7FA67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72BA78-E00F-4BBF-86E2-D8BED5DB9788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FFF457A8-0176-49C7-94B2-4A140BE3B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36B1FA29-8335-460A-915D-E51594D6A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7B309-7E2E-46EA-84B9-687A8DA90195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0639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27436AE-47B0-451B-A9E9-7A0D9C6C3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7361161C-CF54-4778-83B6-E71B22EC0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9F3E81-C937-433C-80EA-1106318B8A5D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89D9516B-FFE9-414D-9EAE-8CFC2CA3B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2D37FE2E-B3AE-4533-9712-E426DAEB0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86730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C8D56282-AB1E-41C5-9636-7C0568FCF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2163F5-29D8-4F02-BBEB-0B08612382F6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0E928E5E-03E9-4D85-A422-0B7A18222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7D9D66D8-4541-404F-B0C9-5AAB01FBC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585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EA74659-5942-4AEB-9766-7D9F3EF38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67" y="1709743"/>
            <a:ext cx="9316164" cy="2852737"/>
          </a:xfrm>
        </p:spPr>
        <p:txBody>
          <a:bodyPr anchor="b"/>
          <a:lstStyle>
            <a:lvl1pPr>
              <a:defRPr sz="531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BD561446-9414-4747-9407-D7EC9D0ED2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6967" y="4589500"/>
            <a:ext cx="9316164" cy="1500187"/>
          </a:xfrm>
        </p:spPr>
        <p:txBody>
          <a:bodyPr/>
          <a:lstStyle>
            <a:lvl1pPr marL="0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1pPr>
            <a:lvl2pPr marL="405033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2pPr>
            <a:lvl3pPr marL="810067" indent="0">
              <a:buNone/>
              <a:defRPr sz="1595">
                <a:solidFill>
                  <a:schemeClr val="tx1">
                    <a:tint val="75000"/>
                  </a:schemeClr>
                </a:solidFill>
              </a:defRPr>
            </a:lvl3pPr>
            <a:lvl4pPr marL="1215100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4pPr>
            <a:lvl5pPr marL="1620134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5pPr>
            <a:lvl6pPr marL="202516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6pPr>
            <a:lvl7pPr marL="2430201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7pPr>
            <a:lvl8pPr marL="2835234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8pPr>
            <a:lvl9pPr marL="324026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A146DE8E-B5C9-48CF-9D9B-E78365D38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16C4BB-6B28-42A3-AA11-BDC8D4BD5B4E}" type="datetime1">
              <a:rPr lang="pt-BR" smtClean="0"/>
              <a:t>15/05/2020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8373DDA-02D5-4ECF-BC85-1A14DC05D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F8B9DB1-D292-4543-A492-E3314FA2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64922-239D-4BA5-A103-C309070ED2C4}" type="slidenum">
              <a:rPr lang="pt-BR" altLang="pt-BR" smtClean="0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673044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E2E8E7D-D2AA-4D16-9E26-CDF14CE0D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000" y="457200"/>
            <a:ext cx="3483716" cy="1600200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AEED229-F2C1-4FE6-830F-58B832BBC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1983" y="987426"/>
            <a:ext cx="5468183" cy="4873625"/>
          </a:xfrm>
        </p:spPr>
        <p:txBody>
          <a:bodyPr/>
          <a:lstStyle>
            <a:lvl1pPr>
              <a:defRPr sz="2835"/>
            </a:lvl1pPr>
            <a:lvl2pPr>
              <a:defRPr sz="2481"/>
            </a:lvl2pPr>
            <a:lvl3pPr>
              <a:defRPr sz="2126"/>
            </a:lvl3pPr>
            <a:lvl4pPr>
              <a:defRPr sz="1772"/>
            </a:lvl4pPr>
            <a:lvl5pPr>
              <a:defRPr sz="1772"/>
            </a:lvl5pPr>
            <a:lvl6pPr>
              <a:defRPr sz="1772"/>
            </a:lvl6pPr>
            <a:lvl7pPr>
              <a:defRPr sz="1772"/>
            </a:lvl7pPr>
            <a:lvl8pPr>
              <a:defRPr sz="1772"/>
            </a:lvl8pPr>
            <a:lvl9pPr>
              <a:defRPr sz="1772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9BDB6DFC-F82B-4677-BE02-7CE7FC389C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4000" y="2057400"/>
            <a:ext cx="3483716" cy="3811588"/>
          </a:xfrm>
        </p:spPr>
        <p:txBody>
          <a:bodyPr/>
          <a:lstStyle>
            <a:lvl1pPr marL="0" indent="0">
              <a:buNone/>
              <a:defRPr sz="1417"/>
            </a:lvl1pPr>
            <a:lvl2pPr marL="405033" indent="0">
              <a:buNone/>
              <a:defRPr sz="1240"/>
            </a:lvl2pPr>
            <a:lvl3pPr marL="810067" indent="0">
              <a:buNone/>
              <a:defRPr sz="1063"/>
            </a:lvl3pPr>
            <a:lvl4pPr marL="1215100" indent="0">
              <a:buNone/>
              <a:defRPr sz="886"/>
            </a:lvl4pPr>
            <a:lvl5pPr marL="1620134" indent="0">
              <a:buNone/>
              <a:defRPr sz="886"/>
            </a:lvl5pPr>
            <a:lvl6pPr marL="2025167" indent="0">
              <a:buNone/>
              <a:defRPr sz="886"/>
            </a:lvl6pPr>
            <a:lvl7pPr marL="2430201" indent="0">
              <a:buNone/>
              <a:defRPr sz="886"/>
            </a:lvl7pPr>
            <a:lvl8pPr marL="2835234" indent="0">
              <a:buNone/>
              <a:defRPr sz="886"/>
            </a:lvl8pPr>
            <a:lvl9pPr marL="3240268" indent="0">
              <a:buNone/>
              <a:defRPr sz="886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24F64036-DB72-476C-BE3A-EF4DA2335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2593E6-93BA-46C0-A5B0-7593EB9194E6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301EFC44-1E12-497B-BCAE-00641F4E0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864451B2-3C12-48AE-BB9F-CC513580F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5A647-9563-4A7C-AFD7-0595AB6F033D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259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C111F52-9334-459E-8742-13CD46854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000" y="457200"/>
            <a:ext cx="3483716" cy="1600200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27466695-E697-48EF-A4E9-6F1E7B87AA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91983" y="987426"/>
            <a:ext cx="5468183" cy="4873625"/>
          </a:xfrm>
        </p:spPr>
        <p:txBody>
          <a:bodyPr/>
          <a:lstStyle>
            <a:lvl1pPr marL="0" indent="0">
              <a:buNone/>
              <a:defRPr sz="2835"/>
            </a:lvl1pPr>
            <a:lvl2pPr marL="405033" indent="0">
              <a:buNone/>
              <a:defRPr sz="2481"/>
            </a:lvl2pPr>
            <a:lvl3pPr marL="810067" indent="0">
              <a:buNone/>
              <a:defRPr sz="2126"/>
            </a:lvl3pPr>
            <a:lvl4pPr marL="1215100" indent="0">
              <a:buNone/>
              <a:defRPr sz="1772"/>
            </a:lvl4pPr>
            <a:lvl5pPr marL="1620134" indent="0">
              <a:buNone/>
              <a:defRPr sz="1772"/>
            </a:lvl5pPr>
            <a:lvl6pPr marL="2025167" indent="0">
              <a:buNone/>
              <a:defRPr sz="1772"/>
            </a:lvl6pPr>
            <a:lvl7pPr marL="2430201" indent="0">
              <a:buNone/>
              <a:defRPr sz="1772"/>
            </a:lvl7pPr>
            <a:lvl8pPr marL="2835234" indent="0">
              <a:buNone/>
              <a:defRPr sz="1772"/>
            </a:lvl8pPr>
            <a:lvl9pPr marL="3240268" indent="0">
              <a:buNone/>
              <a:defRPr sz="1772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0CBB488E-72B6-4FDE-87E2-0318C58E66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4000" y="2057400"/>
            <a:ext cx="3483716" cy="3811588"/>
          </a:xfrm>
        </p:spPr>
        <p:txBody>
          <a:bodyPr/>
          <a:lstStyle>
            <a:lvl1pPr marL="0" indent="0">
              <a:buNone/>
              <a:defRPr sz="1417"/>
            </a:lvl1pPr>
            <a:lvl2pPr marL="405033" indent="0">
              <a:buNone/>
              <a:defRPr sz="1240"/>
            </a:lvl2pPr>
            <a:lvl3pPr marL="810067" indent="0">
              <a:buNone/>
              <a:defRPr sz="1063"/>
            </a:lvl3pPr>
            <a:lvl4pPr marL="1215100" indent="0">
              <a:buNone/>
              <a:defRPr sz="886"/>
            </a:lvl4pPr>
            <a:lvl5pPr marL="1620134" indent="0">
              <a:buNone/>
              <a:defRPr sz="886"/>
            </a:lvl5pPr>
            <a:lvl6pPr marL="2025167" indent="0">
              <a:buNone/>
              <a:defRPr sz="886"/>
            </a:lvl6pPr>
            <a:lvl7pPr marL="2430201" indent="0">
              <a:buNone/>
              <a:defRPr sz="886"/>
            </a:lvl7pPr>
            <a:lvl8pPr marL="2835234" indent="0">
              <a:buNone/>
              <a:defRPr sz="886"/>
            </a:lvl8pPr>
            <a:lvl9pPr marL="3240268" indent="0">
              <a:buNone/>
              <a:defRPr sz="886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13813B47-8AB9-49B8-96C2-B55D9B575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6C3E25-6ABF-440D-AE4E-9FCA6872654C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CF60C5F7-0FEC-4778-9762-B95EDEF14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D5A0A645-309D-4DD9-8056-051168459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BB867-E37A-4181-977C-782919B0D96F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6709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8334953-8DFA-4C5A-8451-37D360343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BF4903C3-6E29-45F3-91B8-CC5CE9D92F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83749A9-0695-4BF2-953F-208AA9C99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5B059C-48B1-486D-ACB4-1355191F7330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0365F846-77F6-481F-9771-F0D0CCC3B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481CE05-4C6D-4F5B-87A0-17118F446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4897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80D9A8B2-1682-40A9-8ADF-C64F9A7E98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29716" y="365125"/>
            <a:ext cx="232904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AFADF831-141F-468B-904D-0143E940E4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42593" y="365125"/>
            <a:ext cx="6852106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99E40A31-EDB2-459D-A942-65E93F590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848CDE-E986-415F-9BA2-0E7BA3AD2637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E7E5B20-A3DF-489B-B8EB-C1557F713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92D227D-1E20-4F87-BE35-DB5A64276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36434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8EBD4CA-810D-4112-8FEA-57D1DDAB4C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0187" y="1122363"/>
            <a:ext cx="8101013" cy="2387600"/>
          </a:xfrm>
        </p:spPr>
        <p:txBody>
          <a:bodyPr anchor="b"/>
          <a:lstStyle>
            <a:lvl1pPr algn="ctr">
              <a:defRPr sz="531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A44C0DAC-CD09-45DA-BD9E-1F4C362484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187" y="3602038"/>
            <a:ext cx="8101013" cy="1655762"/>
          </a:xfrm>
        </p:spPr>
        <p:txBody>
          <a:bodyPr/>
          <a:lstStyle>
            <a:lvl1pPr marL="0" indent="0" algn="ctr">
              <a:buNone/>
              <a:defRPr sz="2126"/>
            </a:lvl1pPr>
            <a:lvl2pPr marL="405033" indent="0" algn="ctr">
              <a:buNone/>
              <a:defRPr sz="1772"/>
            </a:lvl2pPr>
            <a:lvl3pPr marL="810067" indent="0" algn="ctr">
              <a:buNone/>
              <a:defRPr sz="1595"/>
            </a:lvl3pPr>
            <a:lvl4pPr marL="1215100" indent="0" algn="ctr">
              <a:buNone/>
              <a:defRPr sz="1417"/>
            </a:lvl4pPr>
            <a:lvl5pPr marL="1620134" indent="0" algn="ctr">
              <a:buNone/>
              <a:defRPr sz="1417"/>
            </a:lvl5pPr>
            <a:lvl6pPr marL="2025167" indent="0" algn="ctr">
              <a:buNone/>
              <a:defRPr sz="1417"/>
            </a:lvl6pPr>
            <a:lvl7pPr marL="2430201" indent="0" algn="ctr">
              <a:buNone/>
              <a:defRPr sz="1417"/>
            </a:lvl7pPr>
            <a:lvl8pPr marL="2835234" indent="0" algn="ctr">
              <a:buNone/>
              <a:defRPr sz="1417"/>
            </a:lvl8pPr>
            <a:lvl9pPr marL="3240268" indent="0" algn="ctr">
              <a:buNone/>
              <a:defRPr sz="1417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5ADC62E-D389-4CB7-943F-1C25FDE4D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54D28C-7B75-4458-ADA6-7C48C06345C2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A953ADE4-F249-4309-976A-EC16ABB22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1B170E75-45A0-4110-9F40-36DB8D430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2031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61DE114-646C-4FEF-AF79-E1ACF0B9F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4A2D451-CBF0-4AF1-A6B9-89AFC118A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B5FAB1D-8929-4CCA-9749-49D711041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0FF4D1-D1DB-446F-B2EF-4974C5C20E2D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36C9305-D4DC-4430-812F-EF022AD80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6675789-9BDB-4C03-BBD8-3834136EA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2706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EA74659-5942-4AEB-9766-7D9F3EF38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67" y="1709743"/>
            <a:ext cx="9316164" cy="2852737"/>
          </a:xfrm>
        </p:spPr>
        <p:txBody>
          <a:bodyPr anchor="b"/>
          <a:lstStyle>
            <a:lvl1pPr>
              <a:defRPr sz="531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BD561446-9414-4747-9407-D7EC9D0ED2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6967" y="4589500"/>
            <a:ext cx="9316164" cy="1500187"/>
          </a:xfrm>
        </p:spPr>
        <p:txBody>
          <a:bodyPr/>
          <a:lstStyle>
            <a:lvl1pPr marL="0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1pPr>
            <a:lvl2pPr marL="405033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2pPr>
            <a:lvl3pPr marL="810067" indent="0">
              <a:buNone/>
              <a:defRPr sz="1595">
                <a:solidFill>
                  <a:schemeClr val="tx1">
                    <a:tint val="75000"/>
                  </a:schemeClr>
                </a:solidFill>
              </a:defRPr>
            </a:lvl3pPr>
            <a:lvl4pPr marL="1215100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4pPr>
            <a:lvl5pPr marL="1620134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5pPr>
            <a:lvl6pPr marL="202516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6pPr>
            <a:lvl7pPr marL="2430201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7pPr>
            <a:lvl8pPr marL="2835234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8pPr>
            <a:lvl9pPr marL="324026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A146DE8E-B5C9-48CF-9D9B-E78365D38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6DD7C9-A1F9-4037-8ED5-6EB6916636C0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8373DDA-02D5-4ECF-BC85-1A14DC05D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F8B9DB1-D292-4543-A492-E3314FA2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64922-239D-4BA5-A103-C309070ED2C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79228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FBE7A69-5BC4-49EF-834C-828AD19CD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C9DFB9D-9F8B-4090-A803-1833FC2DBB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42593" y="1825625"/>
            <a:ext cx="4590574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B41DF73C-9AC9-476D-818F-8878132A4D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68183" y="1825625"/>
            <a:ext cx="4590574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FB4CB958-AB53-4AF6-9644-814F95AE2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EFCE70-2896-4903-8928-779FBFA314BB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B208C43A-0136-4AF3-90DD-CB6E04B9C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35F03168-D045-4D25-A11C-B7CF5457C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1366-E689-43DD-BF92-CCFFC174CBD9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4690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594FE55-9DF7-4231-8611-925A7629C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000" y="365126"/>
            <a:ext cx="9316164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2F981985-49FE-425E-8AA7-D283E2A43D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4018" y="1681163"/>
            <a:ext cx="4569477" cy="823912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5033" indent="0">
              <a:buNone/>
              <a:defRPr sz="1772" b="1"/>
            </a:lvl2pPr>
            <a:lvl3pPr marL="810067" indent="0">
              <a:buNone/>
              <a:defRPr sz="1595" b="1"/>
            </a:lvl3pPr>
            <a:lvl4pPr marL="1215100" indent="0">
              <a:buNone/>
              <a:defRPr sz="1417" b="1"/>
            </a:lvl4pPr>
            <a:lvl5pPr marL="1620134" indent="0">
              <a:buNone/>
              <a:defRPr sz="1417" b="1"/>
            </a:lvl5pPr>
            <a:lvl6pPr marL="2025167" indent="0">
              <a:buNone/>
              <a:defRPr sz="1417" b="1"/>
            </a:lvl6pPr>
            <a:lvl7pPr marL="2430201" indent="0">
              <a:buNone/>
              <a:defRPr sz="1417" b="1"/>
            </a:lvl7pPr>
            <a:lvl8pPr marL="2835234" indent="0">
              <a:buNone/>
              <a:defRPr sz="1417" b="1"/>
            </a:lvl8pPr>
            <a:lvl9pPr marL="3240268" indent="0">
              <a:buNone/>
              <a:defRPr sz="141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67BD8899-B42E-40DA-B083-AA3DBB6D43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4018" y="2505075"/>
            <a:ext cx="456947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AEA9CCF9-5E94-4409-83C7-0C583A5DDB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68183" y="1681163"/>
            <a:ext cx="4591981" cy="823912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5033" indent="0">
              <a:buNone/>
              <a:defRPr sz="1772" b="1"/>
            </a:lvl2pPr>
            <a:lvl3pPr marL="810067" indent="0">
              <a:buNone/>
              <a:defRPr sz="1595" b="1"/>
            </a:lvl3pPr>
            <a:lvl4pPr marL="1215100" indent="0">
              <a:buNone/>
              <a:defRPr sz="1417" b="1"/>
            </a:lvl4pPr>
            <a:lvl5pPr marL="1620134" indent="0">
              <a:buNone/>
              <a:defRPr sz="1417" b="1"/>
            </a:lvl5pPr>
            <a:lvl6pPr marL="2025167" indent="0">
              <a:buNone/>
              <a:defRPr sz="1417" b="1"/>
            </a:lvl6pPr>
            <a:lvl7pPr marL="2430201" indent="0">
              <a:buNone/>
              <a:defRPr sz="1417" b="1"/>
            </a:lvl7pPr>
            <a:lvl8pPr marL="2835234" indent="0">
              <a:buNone/>
              <a:defRPr sz="1417" b="1"/>
            </a:lvl8pPr>
            <a:lvl9pPr marL="3240268" indent="0">
              <a:buNone/>
              <a:defRPr sz="141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913D544B-0913-4B1B-B658-020A6716D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68183" y="2505075"/>
            <a:ext cx="459198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90E001CB-6297-44F5-89C3-BB9A7FA67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9AC108-25D7-412A-8DE1-B7C5D10B0168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FFF457A8-0176-49C7-94B2-4A140BE3B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36B1FA29-8335-460A-915D-E51594D6A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7B309-7E2E-46EA-84B9-687A8DA90195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3703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27436AE-47B0-451B-A9E9-7A0D9C6C3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7361161C-CF54-4778-83B6-E71B22EC0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7B8770-B375-42A6-A932-94535DAED316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89D9516B-FFE9-414D-9EAE-8CFC2CA3B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2D37FE2E-B3AE-4533-9712-E426DAEB0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831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FBE7A69-5BC4-49EF-834C-828AD19CD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C9DFB9D-9F8B-4090-A803-1833FC2DBB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42593" y="1825625"/>
            <a:ext cx="4590574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B41DF73C-9AC9-476D-818F-8878132A4D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68183" y="1825625"/>
            <a:ext cx="4590574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FB4CB958-AB53-4AF6-9644-814F95AE2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CF952C-BF0B-40AD-988A-CC5FC2164320}" type="datetime1">
              <a:rPr lang="pt-BR" smtClean="0"/>
              <a:t>15/05/2020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B208C43A-0136-4AF3-90DD-CB6E04B9C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35F03168-D045-4D25-A11C-B7CF5457C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1366-E689-43DD-BF92-CCFFC174CBD9}" type="slidenum">
              <a:rPr lang="pt-BR" altLang="pt-BR" smtClean="0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29458871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C8D56282-AB1E-41C5-9636-7C0568FCF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9314C5-80BB-4B08-B2EB-1295881F4204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0E928E5E-03E9-4D85-A422-0B7A18222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7D9D66D8-4541-404F-B0C9-5AAB01FBC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8780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E2E8E7D-D2AA-4D16-9E26-CDF14CE0D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000" y="457200"/>
            <a:ext cx="3483716" cy="1600200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AEED229-F2C1-4FE6-830F-58B832BBC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1983" y="987426"/>
            <a:ext cx="5468183" cy="4873625"/>
          </a:xfrm>
        </p:spPr>
        <p:txBody>
          <a:bodyPr/>
          <a:lstStyle>
            <a:lvl1pPr>
              <a:defRPr sz="2835"/>
            </a:lvl1pPr>
            <a:lvl2pPr>
              <a:defRPr sz="2481"/>
            </a:lvl2pPr>
            <a:lvl3pPr>
              <a:defRPr sz="2126"/>
            </a:lvl3pPr>
            <a:lvl4pPr>
              <a:defRPr sz="1772"/>
            </a:lvl4pPr>
            <a:lvl5pPr>
              <a:defRPr sz="1772"/>
            </a:lvl5pPr>
            <a:lvl6pPr>
              <a:defRPr sz="1772"/>
            </a:lvl6pPr>
            <a:lvl7pPr>
              <a:defRPr sz="1772"/>
            </a:lvl7pPr>
            <a:lvl8pPr>
              <a:defRPr sz="1772"/>
            </a:lvl8pPr>
            <a:lvl9pPr>
              <a:defRPr sz="1772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9BDB6DFC-F82B-4677-BE02-7CE7FC389C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4000" y="2057400"/>
            <a:ext cx="3483716" cy="3811588"/>
          </a:xfrm>
        </p:spPr>
        <p:txBody>
          <a:bodyPr/>
          <a:lstStyle>
            <a:lvl1pPr marL="0" indent="0">
              <a:buNone/>
              <a:defRPr sz="1417"/>
            </a:lvl1pPr>
            <a:lvl2pPr marL="405033" indent="0">
              <a:buNone/>
              <a:defRPr sz="1240"/>
            </a:lvl2pPr>
            <a:lvl3pPr marL="810067" indent="0">
              <a:buNone/>
              <a:defRPr sz="1063"/>
            </a:lvl3pPr>
            <a:lvl4pPr marL="1215100" indent="0">
              <a:buNone/>
              <a:defRPr sz="886"/>
            </a:lvl4pPr>
            <a:lvl5pPr marL="1620134" indent="0">
              <a:buNone/>
              <a:defRPr sz="886"/>
            </a:lvl5pPr>
            <a:lvl6pPr marL="2025167" indent="0">
              <a:buNone/>
              <a:defRPr sz="886"/>
            </a:lvl6pPr>
            <a:lvl7pPr marL="2430201" indent="0">
              <a:buNone/>
              <a:defRPr sz="886"/>
            </a:lvl7pPr>
            <a:lvl8pPr marL="2835234" indent="0">
              <a:buNone/>
              <a:defRPr sz="886"/>
            </a:lvl8pPr>
            <a:lvl9pPr marL="3240268" indent="0">
              <a:buNone/>
              <a:defRPr sz="886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24F64036-DB72-476C-BE3A-EF4DA2335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49B03F-857F-40DF-849C-CA0C46E88F2E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301EFC44-1E12-497B-BCAE-00641F4E0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864451B2-3C12-48AE-BB9F-CC513580F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5A647-9563-4A7C-AFD7-0595AB6F033D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41468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C111F52-9334-459E-8742-13CD46854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000" y="457200"/>
            <a:ext cx="3483716" cy="1600200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27466695-E697-48EF-A4E9-6F1E7B87AA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91983" y="987426"/>
            <a:ext cx="5468183" cy="4873625"/>
          </a:xfrm>
        </p:spPr>
        <p:txBody>
          <a:bodyPr/>
          <a:lstStyle>
            <a:lvl1pPr marL="0" indent="0">
              <a:buNone/>
              <a:defRPr sz="2835"/>
            </a:lvl1pPr>
            <a:lvl2pPr marL="405033" indent="0">
              <a:buNone/>
              <a:defRPr sz="2481"/>
            </a:lvl2pPr>
            <a:lvl3pPr marL="810067" indent="0">
              <a:buNone/>
              <a:defRPr sz="2126"/>
            </a:lvl3pPr>
            <a:lvl4pPr marL="1215100" indent="0">
              <a:buNone/>
              <a:defRPr sz="1772"/>
            </a:lvl4pPr>
            <a:lvl5pPr marL="1620134" indent="0">
              <a:buNone/>
              <a:defRPr sz="1772"/>
            </a:lvl5pPr>
            <a:lvl6pPr marL="2025167" indent="0">
              <a:buNone/>
              <a:defRPr sz="1772"/>
            </a:lvl6pPr>
            <a:lvl7pPr marL="2430201" indent="0">
              <a:buNone/>
              <a:defRPr sz="1772"/>
            </a:lvl7pPr>
            <a:lvl8pPr marL="2835234" indent="0">
              <a:buNone/>
              <a:defRPr sz="1772"/>
            </a:lvl8pPr>
            <a:lvl9pPr marL="3240268" indent="0">
              <a:buNone/>
              <a:defRPr sz="1772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0CBB488E-72B6-4FDE-87E2-0318C58E66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4000" y="2057400"/>
            <a:ext cx="3483716" cy="3811588"/>
          </a:xfrm>
        </p:spPr>
        <p:txBody>
          <a:bodyPr/>
          <a:lstStyle>
            <a:lvl1pPr marL="0" indent="0">
              <a:buNone/>
              <a:defRPr sz="1417"/>
            </a:lvl1pPr>
            <a:lvl2pPr marL="405033" indent="0">
              <a:buNone/>
              <a:defRPr sz="1240"/>
            </a:lvl2pPr>
            <a:lvl3pPr marL="810067" indent="0">
              <a:buNone/>
              <a:defRPr sz="1063"/>
            </a:lvl3pPr>
            <a:lvl4pPr marL="1215100" indent="0">
              <a:buNone/>
              <a:defRPr sz="886"/>
            </a:lvl4pPr>
            <a:lvl5pPr marL="1620134" indent="0">
              <a:buNone/>
              <a:defRPr sz="886"/>
            </a:lvl5pPr>
            <a:lvl6pPr marL="2025167" indent="0">
              <a:buNone/>
              <a:defRPr sz="886"/>
            </a:lvl6pPr>
            <a:lvl7pPr marL="2430201" indent="0">
              <a:buNone/>
              <a:defRPr sz="886"/>
            </a:lvl7pPr>
            <a:lvl8pPr marL="2835234" indent="0">
              <a:buNone/>
              <a:defRPr sz="886"/>
            </a:lvl8pPr>
            <a:lvl9pPr marL="3240268" indent="0">
              <a:buNone/>
              <a:defRPr sz="886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13813B47-8AB9-49B8-96C2-B55D9B575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0F3A01-B591-4BC3-9175-C57552BAD2DB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CF60C5F7-0FEC-4778-9762-B95EDEF14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D5A0A645-309D-4DD9-8056-051168459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BB867-E37A-4181-977C-782919B0D96F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26906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8334953-8DFA-4C5A-8451-37D360343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BF4903C3-6E29-45F3-91B8-CC5CE9D92F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83749A9-0695-4BF2-953F-208AA9C99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645C10-AD71-43CC-AB7F-F0E9D5C24C7B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0365F846-77F6-481F-9771-F0D0CCC3B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481CE05-4C6D-4F5B-87A0-17118F446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214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80D9A8B2-1682-40A9-8ADF-C64F9A7E98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29716" y="365125"/>
            <a:ext cx="232904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AFADF831-141F-468B-904D-0143E940E4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42593" y="365125"/>
            <a:ext cx="6852106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99E40A31-EDB2-459D-A942-65E93F590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360F55-05D5-4BA5-83AF-91B5797BC038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E7E5B20-A3DF-489B-B8EB-C1557F713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92D227D-1E20-4F87-BE35-DB5A64276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35882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8EBD4CA-810D-4112-8FEA-57D1DDAB4C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0187" y="1122363"/>
            <a:ext cx="8101013" cy="2387600"/>
          </a:xfrm>
        </p:spPr>
        <p:txBody>
          <a:bodyPr anchor="b"/>
          <a:lstStyle>
            <a:lvl1pPr algn="ctr">
              <a:defRPr sz="531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A44C0DAC-CD09-45DA-BD9E-1F4C362484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187" y="3602038"/>
            <a:ext cx="8101013" cy="1655762"/>
          </a:xfrm>
        </p:spPr>
        <p:txBody>
          <a:bodyPr/>
          <a:lstStyle>
            <a:lvl1pPr marL="0" indent="0" algn="ctr">
              <a:buNone/>
              <a:defRPr sz="2126"/>
            </a:lvl1pPr>
            <a:lvl2pPr marL="405033" indent="0" algn="ctr">
              <a:buNone/>
              <a:defRPr sz="1772"/>
            </a:lvl2pPr>
            <a:lvl3pPr marL="810067" indent="0" algn="ctr">
              <a:buNone/>
              <a:defRPr sz="1595"/>
            </a:lvl3pPr>
            <a:lvl4pPr marL="1215100" indent="0" algn="ctr">
              <a:buNone/>
              <a:defRPr sz="1417"/>
            </a:lvl4pPr>
            <a:lvl5pPr marL="1620134" indent="0" algn="ctr">
              <a:buNone/>
              <a:defRPr sz="1417"/>
            </a:lvl5pPr>
            <a:lvl6pPr marL="2025167" indent="0" algn="ctr">
              <a:buNone/>
              <a:defRPr sz="1417"/>
            </a:lvl6pPr>
            <a:lvl7pPr marL="2430201" indent="0" algn="ctr">
              <a:buNone/>
              <a:defRPr sz="1417"/>
            </a:lvl7pPr>
            <a:lvl8pPr marL="2835234" indent="0" algn="ctr">
              <a:buNone/>
              <a:defRPr sz="1417"/>
            </a:lvl8pPr>
            <a:lvl9pPr marL="3240268" indent="0" algn="ctr">
              <a:buNone/>
              <a:defRPr sz="1417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5ADC62E-D389-4CB7-943F-1C25FDE4D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7F487E-1340-4CFA-81CD-E349D76ECAA9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A953ADE4-F249-4309-976A-EC16ABB22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1B170E75-45A0-4110-9F40-36DB8D430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02385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61DE114-646C-4FEF-AF79-E1ACF0B9F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4A2D451-CBF0-4AF1-A6B9-89AFC118A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B5FAB1D-8929-4CCA-9749-49D711041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CD221A-6262-4B98-8418-65B7689A4572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36C9305-D4DC-4430-812F-EF022AD80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6675789-9BDB-4C03-BBD8-3834136EA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87655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EA74659-5942-4AEB-9766-7D9F3EF38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67" y="1709743"/>
            <a:ext cx="9316164" cy="2852737"/>
          </a:xfrm>
        </p:spPr>
        <p:txBody>
          <a:bodyPr anchor="b"/>
          <a:lstStyle>
            <a:lvl1pPr>
              <a:defRPr sz="531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BD561446-9414-4747-9407-D7EC9D0ED2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6967" y="4589500"/>
            <a:ext cx="9316164" cy="1500187"/>
          </a:xfrm>
        </p:spPr>
        <p:txBody>
          <a:bodyPr/>
          <a:lstStyle>
            <a:lvl1pPr marL="0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1pPr>
            <a:lvl2pPr marL="405033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2pPr>
            <a:lvl3pPr marL="810067" indent="0">
              <a:buNone/>
              <a:defRPr sz="1595">
                <a:solidFill>
                  <a:schemeClr val="tx1">
                    <a:tint val="75000"/>
                  </a:schemeClr>
                </a:solidFill>
              </a:defRPr>
            </a:lvl3pPr>
            <a:lvl4pPr marL="1215100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4pPr>
            <a:lvl5pPr marL="1620134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5pPr>
            <a:lvl6pPr marL="202516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6pPr>
            <a:lvl7pPr marL="2430201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7pPr>
            <a:lvl8pPr marL="2835234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8pPr>
            <a:lvl9pPr marL="324026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A146DE8E-B5C9-48CF-9D9B-E78365D38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2AF6BC-BCB3-4118-8EC0-95276E16634C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8373DDA-02D5-4ECF-BC85-1A14DC05D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F8B9DB1-D292-4543-A492-E3314FA2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64922-239D-4BA5-A103-C309070ED2C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10145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FBE7A69-5BC4-49EF-834C-828AD19CD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C9DFB9D-9F8B-4090-A803-1833FC2DBB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42593" y="1825625"/>
            <a:ext cx="4590574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B41DF73C-9AC9-476D-818F-8878132A4D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68183" y="1825625"/>
            <a:ext cx="4590574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FB4CB958-AB53-4AF6-9644-814F95AE2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25DE63-97A8-4824-9FEB-4A68025049F2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B208C43A-0136-4AF3-90DD-CB6E04B9C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35F03168-D045-4D25-A11C-B7CF5457C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1366-E689-43DD-BF92-CCFFC174CBD9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76554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594FE55-9DF7-4231-8611-925A7629C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000" y="365126"/>
            <a:ext cx="9316164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2F981985-49FE-425E-8AA7-D283E2A43D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4018" y="1681163"/>
            <a:ext cx="4569477" cy="823912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5033" indent="0">
              <a:buNone/>
              <a:defRPr sz="1772" b="1"/>
            </a:lvl2pPr>
            <a:lvl3pPr marL="810067" indent="0">
              <a:buNone/>
              <a:defRPr sz="1595" b="1"/>
            </a:lvl3pPr>
            <a:lvl4pPr marL="1215100" indent="0">
              <a:buNone/>
              <a:defRPr sz="1417" b="1"/>
            </a:lvl4pPr>
            <a:lvl5pPr marL="1620134" indent="0">
              <a:buNone/>
              <a:defRPr sz="1417" b="1"/>
            </a:lvl5pPr>
            <a:lvl6pPr marL="2025167" indent="0">
              <a:buNone/>
              <a:defRPr sz="1417" b="1"/>
            </a:lvl6pPr>
            <a:lvl7pPr marL="2430201" indent="0">
              <a:buNone/>
              <a:defRPr sz="1417" b="1"/>
            </a:lvl7pPr>
            <a:lvl8pPr marL="2835234" indent="0">
              <a:buNone/>
              <a:defRPr sz="1417" b="1"/>
            </a:lvl8pPr>
            <a:lvl9pPr marL="3240268" indent="0">
              <a:buNone/>
              <a:defRPr sz="141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67BD8899-B42E-40DA-B083-AA3DBB6D43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4018" y="2505075"/>
            <a:ext cx="456947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AEA9CCF9-5E94-4409-83C7-0C583A5DDB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68183" y="1681163"/>
            <a:ext cx="4591981" cy="823912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5033" indent="0">
              <a:buNone/>
              <a:defRPr sz="1772" b="1"/>
            </a:lvl2pPr>
            <a:lvl3pPr marL="810067" indent="0">
              <a:buNone/>
              <a:defRPr sz="1595" b="1"/>
            </a:lvl3pPr>
            <a:lvl4pPr marL="1215100" indent="0">
              <a:buNone/>
              <a:defRPr sz="1417" b="1"/>
            </a:lvl4pPr>
            <a:lvl5pPr marL="1620134" indent="0">
              <a:buNone/>
              <a:defRPr sz="1417" b="1"/>
            </a:lvl5pPr>
            <a:lvl6pPr marL="2025167" indent="0">
              <a:buNone/>
              <a:defRPr sz="1417" b="1"/>
            </a:lvl6pPr>
            <a:lvl7pPr marL="2430201" indent="0">
              <a:buNone/>
              <a:defRPr sz="1417" b="1"/>
            </a:lvl7pPr>
            <a:lvl8pPr marL="2835234" indent="0">
              <a:buNone/>
              <a:defRPr sz="1417" b="1"/>
            </a:lvl8pPr>
            <a:lvl9pPr marL="3240268" indent="0">
              <a:buNone/>
              <a:defRPr sz="141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913D544B-0913-4B1B-B658-020A6716D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68183" y="2505075"/>
            <a:ext cx="459198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90E001CB-6297-44F5-89C3-BB9A7FA67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AC1FC0-A6CD-4ABD-92E4-558BBD2C6F90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FFF457A8-0176-49C7-94B2-4A140BE3B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36B1FA29-8335-460A-915D-E51594D6A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7B309-7E2E-46EA-84B9-687A8DA90195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859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594FE55-9DF7-4231-8611-925A7629C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000" y="365126"/>
            <a:ext cx="9316164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2F981985-49FE-425E-8AA7-D283E2A43D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4018" y="1681163"/>
            <a:ext cx="4569477" cy="823912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5033" indent="0">
              <a:buNone/>
              <a:defRPr sz="1772" b="1"/>
            </a:lvl2pPr>
            <a:lvl3pPr marL="810067" indent="0">
              <a:buNone/>
              <a:defRPr sz="1595" b="1"/>
            </a:lvl3pPr>
            <a:lvl4pPr marL="1215100" indent="0">
              <a:buNone/>
              <a:defRPr sz="1417" b="1"/>
            </a:lvl4pPr>
            <a:lvl5pPr marL="1620134" indent="0">
              <a:buNone/>
              <a:defRPr sz="1417" b="1"/>
            </a:lvl5pPr>
            <a:lvl6pPr marL="2025167" indent="0">
              <a:buNone/>
              <a:defRPr sz="1417" b="1"/>
            </a:lvl6pPr>
            <a:lvl7pPr marL="2430201" indent="0">
              <a:buNone/>
              <a:defRPr sz="1417" b="1"/>
            </a:lvl7pPr>
            <a:lvl8pPr marL="2835234" indent="0">
              <a:buNone/>
              <a:defRPr sz="1417" b="1"/>
            </a:lvl8pPr>
            <a:lvl9pPr marL="3240268" indent="0">
              <a:buNone/>
              <a:defRPr sz="141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67BD8899-B42E-40DA-B083-AA3DBB6D43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4018" y="2505075"/>
            <a:ext cx="456947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AEA9CCF9-5E94-4409-83C7-0C583A5DDB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68183" y="1681163"/>
            <a:ext cx="4591981" cy="823912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5033" indent="0">
              <a:buNone/>
              <a:defRPr sz="1772" b="1"/>
            </a:lvl2pPr>
            <a:lvl3pPr marL="810067" indent="0">
              <a:buNone/>
              <a:defRPr sz="1595" b="1"/>
            </a:lvl3pPr>
            <a:lvl4pPr marL="1215100" indent="0">
              <a:buNone/>
              <a:defRPr sz="1417" b="1"/>
            </a:lvl4pPr>
            <a:lvl5pPr marL="1620134" indent="0">
              <a:buNone/>
              <a:defRPr sz="1417" b="1"/>
            </a:lvl5pPr>
            <a:lvl6pPr marL="2025167" indent="0">
              <a:buNone/>
              <a:defRPr sz="1417" b="1"/>
            </a:lvl6pPr>
            <a:lvl7pPr marL="2430201" indent="0">
              <a:buNone/>
              <a:defRPr sz="1417" b="1"/>
            </a:lvl7pPr>
            <a:lvl8pPr marL="2835234" indent="0">
              <a:buNone/>
              <a:defRPr sz="1417" b="1"/>
            </a:lvl8pPr>
            <a:lvl9pPr marL="3240268" indent="0">
              <a:buNone/>
              <a:defRPr sz="141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913D544B-0913-4B1B-B658-020A6716D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68183" y="2505075"/>
            <a:ext cx="459198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90E001CB-6297-44F5-89C3-BB9A7FA67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F0AFDC-B2D4-4F27-8790-397843813CAF}" type="datetime1">
              <a:rPr lang="pt-BR" smtClean="0"/>
              <a:t>15/05/2020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FFF457A8-0176-49C7-94B2-4A140BE3B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36B1FA29-8335-460A-915D-E51594D6A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7B309-7E2E-46EA-84B9-687A8DA90195}" type="slidenum">
              <a:rPr lang="pt-BR" altLang="pt-BR" smtClean="0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44910306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27436AE-47B0-451B-A9E9-7A0D9C6C3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7361161C-CF54-4778-83B6-E71B22EC0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3CF6C8-DEAF-454A-B996-69ABBF208C58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89D9516B-FFE9-414D-9EAE-8CFC2CA3B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2D37FE2E-B3AE-4533-9712-E426DAEB0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83890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C8D56282-AB1E-41C5-9636-7C0568FCF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894891-1E75-4AA3-938D-648A08F7BB93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0E928E5E-03E9-4D85-A422-0B7A18222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7D9D66D8-4541-404F-B0C9-5AAB01FBC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6754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E2E8E7D-D2AA-4D16-9E26-CDF14CE0D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000" y="457200"/>
            <a:ext cx="3483716" cy="1600200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AEED229-F2C1-4FE6-830F-58B832BBC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1983" y="987426"/>
            <a:ext cx="5468183" cy="4873625"/>
          </a:xfrm>
        </p:spPr>
        <p:txBody>
          <a:bodyPr/>
          <a:lstStyle>
            <a:lvl1pPr>
              <a:defRPr sz="2835"/>
            </a:lvl1pPr>
            <a:lvl2pPr>
              <a:defRPr sz="2481"/>
            </a:lvl2pPr>
            <a:lvl3pPr>
              <a:defRPr sz="2126"/>
            </a:lvl3pPr>
            <a:lvl4pPr>
              <a:defRPr sz="1772"/>
            </a:lvl4pPr>
            <a:lvl5pPr>
              <a:defRPr sz="1772"/>
            </a:lvl5pPr>
            <a:lvl6pPr>
              <a:defRPr sz="1772"/>
            </a:lvl6pPr>
            <a:lvl7pPr>
              <a:defRPr sz="1772"/>
            </a:lvl7pPr>
            <a:lvl8pPr>
              <a:defRPr sz="1772"/>
            </a:lvl8pPr>
            <a:lvl9pPr>
              <a:defRPr sz="1772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9BDB6DFC-F82B-4677-BE02-7CE7FC389C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4000" y="2057400"/>
            <a:ext cx="3483716" cy="3811588"/>
          </a:xfrm>
        </p:spPr>
        <p:txBody>
          <a:bodyPr/>
          <a:lstStyle>
            <a:lvl1pPr marL="0" indent="0">
              <a:buNone/>
              <a:defRPr sz="1417"/>
            </a:lvl1pPr>
            <a:lvl2pPr marL="405033" indent="0">
              <a:buNone/>
              <a:defRPr sz="1240"/>
            </a:lvl2pPr>
            <a:lvl3pPr marL="810067" indent="0">
              <a:buNone/>
              <a:defRPr sz="1063"/>
            </a:lvl3pPr>
            <a:lvl4pPr marL="1215100" indent="0">
              <a:buNone/>
              <a:defRPr sz="886"/>
            </a:lvl4pPr>
            <a:lvl5pPr marL="1620134" indent="0">
              <a:buNone/>
              <a:defRPr sz="886"/>
            </a:lvl5pPr>
            <a:lvl6pPr marL="2025167" indent="0">
              <a:buNone/>
              <a:defRPr sz="886"/>
            </a:lvl6pPr>
            <a:lvl7pPr marL="2430201" indent="0">
              <a:buNone/>
              <a:defRPr sz="886"/>
            </a:lvl7pPr>
            <a:lvl8pPr marL="2835234" indent="0">
              <a:buNone/>
              <a:defRPr sz="886"/>
            </a:lvl8pPr>
            <a:lvl9pPr marL="3240268" indent="0">
              <a:buNone/>
              <a:defRPr sz="886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24F64036-DB72-476C-BE3A-EF4DA2335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E7F65B-88EE-4AB6-AB5C-B90F98046511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301EFC44-1E12-497B-BCAE-00641F4E0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864451B2-3C12-48AE-BB9F-CC513580F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5A647-9563-4A7C-AFD7-0595AB6F033D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08862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C111F52-9334-459E-8742-13CD46854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000" y="457200"/>
            <a:ext cx="3483716" cy="1600200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27466695-E697-48EF-A4E9-6F1E7B87AA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91983" y="987426"/>
            <a:ext cx="5468183" cy="4873625"/>
          </a:xfrm>
        </p:spPr>
        <p:txBody>
          <a:bodyPr/>
          <a:lstStyle>
            <a:lvl1pPr marL="0" indent="0">
              <a:buNone/>
              <a:defRPr sz="2835"/>
            </a:lvl1pPr>
            <a:lvl2pPr marL="405033" indent="0">
              <a:buNone/>
              <a:defRPr sz="2481"/>
            </a:lvl2pPr>
            <a:lvl3pPr marL="810067" indent="0">
              <a:buNone/>
              <a:defRPr sz="2126"/>
            </a:lvl3pPr>
            <a:lvl4pPr marL="1215100" indent="0">
              <a:buNone/>
              <a:defRPr sz="1772"/>
            </a:lvl4pPr>
            <a:lvl5pPr marL="1620134" indent="0">
              <a:buNone/>
              <a:defRPr sz="1772"/>
            </a:lvl5pPr>
            <a:lvl6pPr marL="2025167" indent="0">
              <a:buNone/>
              <a:defRPr sz="1772"/>
            </a:lvl6pPr>
            <a:lvl7pPr marL="2430201" indent="0">
              <a:buNone/>
              <a:defRPr sz="1772"/>
            </a:lvl7pPr>
            <a:lvl8pPr marL="2835234" indent="0">
              <a:buNone/>
              <a:defRPr sz="1772"/>
            </a:lvl8pPr>
            <a:lvl9pPr marL="3240268" indent="0">
              <a:buNone/>
              <a:defRPr sz="1772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0CBB488E-72B6-4FDE-87E2-0318C58E66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4000" y="2057400"/>
            <a:ext cx="3483716" cy="3811588"/>
          </a:xfrm>
        </p:spPr>
        <p:txBody>
          <a:bodyPr/>
          <a:lstStyle>
            <a:lvl1pPr marL="0" indent="0">
              <a:buNone/>
              <a:defRPr sz="1417"/>
            </a:lvl1pPr>
            <a:lvl2pPr marL="405033" indent="0">
              <a:buNone/>
              <a:defRPr sz="1240"/>
            </a:lvl2pPr>
            <a:lvl3pPr marL="810067" indent="0">
              <a:buNone/>
              <a:defRPr sz="1063"/>
            </a:lvl3pPr>
            <a:lvl4pPr marL="1215100" indent="0">
              <a:buNone/>
              <a:defRPr sz="886"/>
            </a:lvl4pPr>
            <a:lvl5pPr marL="1620134" indent="0">
              <a:buNone/>
              <a:defRPr sz="886"/>
            </a:lvl5pPr>
            <a:lvl6pPr marL="2025167" indent="0">
              <a:buNone/>
              <a:defRPr sz="886"/>
            </a:lvl6pPr>
            <a:lvl7pPr marL="2430201" indent="0">
              <a:buNone/>
              <a:defRPr sz="886"/>
            </a:lvl7pPr>
            <a:lvl8pPr marL="2835234" indent="0">
              <a:buNone/>
              <a:defRPr sz="886"/>
            </a:lvl8pPr>
            <a:lvl9pPr marL="3240268" indent="0">
              <a:buNone/>
              <a:defRPr sz="886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13813B47-8AB9-49B8-96C2-B55D9B575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611D34-9AA0-418C-9518-B3FEC9D54ABE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CF60C5F7-0FEC-4778-9762-B95EDEF14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D5A0A645-309D-4DD9-8056-051168459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BB867-E37A-4181-977C-782919B0D96F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82555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8334953-8DFA-4C5A-8451-37D360343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BF4903C3-6E29-45F3-91B8-CC5CE9D92F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83749A9-0695-4BF2-953F-208AA9C99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13679B-3D96-444F-BFF3-6C0B6F7EF40B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0365F846-77F6-481F-9771-F0D0CCC3B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481CE05-4C6D-4F5B-87A0-17118F446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15724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80D9A8B2-1682-40A9-8ADF-C64F9A7E98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29716" y="365125"/>
            <a:ext cx="232904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AFADF831-141F-468B-904D-0143E940E4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42593" y="365125"/>
            <a:ext cx="6852106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99E40A31-EDB2-459D-A942-65E93F590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3355101-D5F4-4971-A832-E7F9DF147F66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E7E5B20-A3DF-489B-B8EB-C1557F713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92D227D-1E20-4F87-BE35-DB5A64276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04676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801350" cy="6858000"/>
          </a:xfrm>
          <a:prstGeom prst="rect">
            <a:avLst/>
          </a:prstGeom>
        </p:spPr>
      </p:pic>
      <p:sp>
        <p:nvSpPr>
          <p:cNvPr id="13" name="Espaço Reservado para Conteúdo 2"/>
          <p:cNvSpPr>
            <a:spLocks noGrp="1"/>
          </p:cNvSpPr>
          <p:nvPr>
            <p:ph idx="13" hasCustomPrompt="1"/>
          </p:nvPr>
        </p:nvSpPr>
        <p:spPr>
          <a:xfrm>
            <a:off x="742593" y="1825625"/>
            <a:ext cx="9316164" cy="3669088"/>
          </a:xfrm>
        </p:spPr>
        <p:txBody>
          <a:bodyPr/>
          <a:lstStyle>
            <a:lvl1pPr marL="0" indent="0">
              <a:buNone/>
              <a:defRPr sz="1800">
                <a:solidFill>
                  <a:srgbClr val="65656C"/>
                </a:solidFill>
              </a:defRPr>
            </a:lvl1pPr>
          </a:lstStyle>
          <a:p>
            <a:pPr lvl="0"/>
            <a:r>
              <a:rPr lang="pt-BR" dirty="0"/>
              <a:t>Texto</a:t>
            </a:r>
          </a:p>
        </p:txBody>
      </p:sp>
      <p:sp>
        <p:nvSpPr>
          <p:cNvPr id="15" name="Espaço Reservado para Conteúdo 2"/>
          <p:cNvSpPr>
            <a:spLocks noGrp="1"/>
          </p:cNvSpPr>
          <p:nvPr>
            <p:ph idx="15" hasCustomPrompt="1"/>
          </p:nvPr>
        </p:nvSpPr>
        <p:spPr>
          <a:xfrm>
            <a:off x="742593" y="423545"/>
            <a:ext cx="9316164" cy="1265556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8B50"/>
                </a:solidFill>
              </a:defRPr>
            </a:lvl1pPr>
          </a:lstStyle>
          <a:p>
            <a:pPr lvl="0"/>
            <a:r>
              <a:rPr lang="pt-BR" dirty="0"/>
              <a:t>CLIQUE PARA EDITAR O TÍTULO</a:t>
            </a:r>
          </a:p>
        </p:txBody>
      </p:sp>
      <p:pic>
        <p:nvPicPr>
          <p:cNvPr id="5" name="Imagem 4" descr="LOGO NOVO 100714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8943896" y="5948379"/>
            <a:ext cx="1503953" cy="67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52301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801350" cy="6858000"/>
          </a:xfrm>
          <a:prstGeom prst="rect">
            <a:avLst/>
          </a:prstGeom>
        </p:spPr>
      </p:pic>
      <p:sp>
        <p:nvSpPr>
          <p:cNvPr id="13" name="Espaço Reservado para Conteúdo 2"/>
          <p:cNvSpPr>
            <a:spLocks noGrp="1"/>
          </p:cNvSpPr>
          <p:nvPr>
            <p:ph idx="13" hasCustomPrompt="1"/>
          </p:nvPr>
        </p:nvSpPr>
        <p:spPr>
          <a:xfrm>
            <a:off x="742593" y="1825625"/>
            <a:ext cx="9316164" cy="3669088"/>
          </a:xfrm>
        </p:spPr>
        <p:txBody>
          <a:bodyPr/>
          <a:lstStyle>
            <a:lvl1pPr marL="0" indent="0">
              <a:buNone/>
              <a:defRPr sz="1800">
                <a:solidFill>
                  <a:srgbClr val="65656C"/>
                </a:solidFill>
              </a:defRPr>
            </a:lvl1pPr>
          </a:lstStyle>
          <a:p>
            <a:pPr lvl="0"/>
            <a:r>
              <a:rPr lang="pt-BR" dirty="0"/>
              <a:t>Texto</a:t>
            </a:r>
          </a:p>
        </p:txBody>
      </p:sp>
      <p:sp>
        <p:nvSpPr>
          <p:cNvPr id="15" name="Espaço Reservado para Conteúdo 2"/>
          <p:cNvSpPr>
            <a:spLocks noGrp="1"/>
          </p:cNvSpPr>
          <p:nvPr>
            <p:ph idx="15" hasCustomPrompt="1"/>
          </p:nvPr>
        </p:nvSpPr>
        <p:spPr>
          <a:xfrm>
            <a:off x="742593" y="423545"/>
            <a:ext cx="9316164" cy="1265556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8B50"/>
                </a:solidFill>
              </a:defRPr>
            </a:lvl1pPr>
          </a:lstStyle>
          <a:p>
            <a:pPr lvl="0"/>
            <a:r>
              <a:rPr lang="pt-BR" dirty="0"/>
              <a:t>CLIQUE PARA EDITAR O TÍTULO</a:t>
            </a:r>
          </a:p>
        </p:txBody>
      </p:sp>
      <p:pic>
        <p:nvPicPr>
          <p:cNvPr id="5" name="Imagem 4" descr="LOGO NOVO 100714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8943896" y="5948379"/>
            <a:ext cx="1503953" cy="67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52301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801350" cy="6858000"/>
          </a:xfrm>
          <a:prstGeom prst="rect">
            <a:avLst/>
          </a:prstGeom>
        </p:spPr>
      </p:pic>
      <p:sp>
        <p:nvSpPr>
          <p:cNvPr id="13" name="Espaço Reservado para Conteúdo 2"/>
          <p:cNvSpPr>
            <a:spLocks noGrp="1"/>
          </p:cNvSpPr>
          <p:nvPr>
            <p:ph idx="13" hasCustomPrompt="1"/>
          </p:nvPr>
        </p:nvSpPr>
        <p:spPr>
          <a:xfrm>
            <a:off x="742593" y="1825625"/>
            <a:ext cx="9316164" cy="3669088"/>
          </a:xfrm>
        </p:spPr>
        <p:txBody>
          <a:bodyPr/>
          <a:lstStyle>
            <a:lvl1pPr marL="0" indent="0">
              <a:buNone/>
              <a:defRPr sz="1800">
                <a:solidFill>
                  <a:srgbClr val="65656C"/>
                </a:solidFill>
              </a:defRPr>
            </a:lvl1pPr>
          </a:lstStyle>
          <a:p>
            <a:pPr lvl="0"/>
            <a:r>
              <a:rPr lang="pt-BR" dirty="0"/>
              <a:t>Texto</a:t>
            </a:r>
          </a:p>
        </p:txBody>
      </p:sp>
      <p:sp>
        <p:nvSpPr>
          <p:cNvPr id="15" name="Espaço Reservado para Conteúdo 2"/>
          <p:cNvSpPr>
            <a:spLocks noGrp="1"/>
          </p:cNvSpPr>
          <p:nvPr>
            <p:ph idx="15" hasCustomPrompt="1"/>
          </p:nvPr>
        </p:nvSpPr>
        <p:spPr>
          <a:xfrm>
            <a:off x="742593" y="423545"/>
            <a:ext cx="9316164" cy="1265556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8B50"/>
                </a:solidFill>
              </a:defRPr>
            </a:lvl1pPr>
          </a:lstStyle>
          <a:p>
            <a:pPr lvl="0"/>
            <a:r>
              <a:rPr lang="pt-BR" dirty="0"/>
              <a:t>CLIQUE PARA EDITAR O TÍTULO</a:t>
            </a:r>
          </a:p>
        </p:txBody>
      </p:sp>
      <p:pic>
        <p:nvPicPr>
          <p:cNvPr id="5" name="Imagem 4" descr="LOGO NOVO 100714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8943896" y="5948379"/>
            <a:ext cx="1503953" cy="67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52301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/>
          </p:cNvPr>
          <p:cNvSpPr>
            <a:spLocks noGrp="1"/>
          </p:cNvSpPr>
          <p:nvPr>
            <p:ph type="ctrTitle"/>
          </p:nvPr>
        </p:nvSpPr>
        <p:spPr>
          <a:xfrm>
            <a:off x="1350187" y="1122363"/>
            <a:ext cx="8101013" cy="2387600"/>
          </a:xfrm>
        </p:spPr>
        <p:txBody>
          <a:bodyPr anchor="b"/>
          <a:lstStyle>
            <a:lvl1pPr algn="ctr">
              <a:defRPr sz="531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/>
          </p:cNvPr>
          <p:cNvSpPr>
            <a:spLocks noGrp="1"/>
          </p:cNvSpPr>
          <p:nvPr>
            <p:ph type="subTitle" idx="1"/>
          </p:nvPr>
        </p:nvSpPr>
        <p:spPr>
          <a:xfrm>
            <a:off x="1350187" y="3602038"/>
            <a:ext cx="8101013" cy="1655762"/>
          </a:xfrm>
        </p:spPr>
        <p:txBody>
          <a:bodyPr/>
          <a:lstStyle>
            <a:lvl1pPr marL="0" indent="0" algn="ctr">
              <a:buNone/>
              <a:defRPr sz="2126"/>
            </a:lvl1pPr>
            <a:lvl2pPr marL="405033" indent="0" algn="ctr">
              <a:buNone/>
              <a:defRPr sz="1772"/>
            </a:lvl2pPr>
            <a:lvl3pPr marL="810067" indent="0" algn="ctr">
              <a:buNone/>
              <a:defRPr sz="1595"/>
            </a:lvl3pPr>
            <a:lvl4pPr marL="1215100" indent="0" algn="ctr">
              <a:buNone/>
              <a:defRPr sz="1417"/>
            </a:lvl4pPr>
            <a:lvl5pPr marL="1620134" indent="0" algn="ctr">
              <a:buNone/>
              <a:defRPr sz="1417"/>
            </a:lvl5pPr>
            <a:lvl6pPr marL="2025167" indent="0" algn="ctr">
              <a:buNone/>
              <a:defRPr sz="1417"/>
            </a:lvl6pPr>
            <a:lvl7pPr marL="2430201" indent="0" algn="ctr">
              <a:buNone/>
              <a:defRPr sz="1417"/>
            </a:lvl7pPr>
            <a:lvl8pPr marL="2835234" indent="0" algn="ctr">
              <a:buNone/>
              <a:defRPr sz="1417"/>
            </a:lvl8pPr>
            <a:lvl9pPr marL="3240268" indent="0" algn="ctr">
              <a:buNone/>
              <a:defRPr sz="1417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830FB-87B4-4E90-8D41-6D99C541BEB0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72290-C827-4545-8727-E63E7186ED3B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347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27436AE-47B0-451B-A9E9-7A0D9C6C3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7361161C-CF54-4778-83B6-E71B22EC0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B17AFC-35D5-462A-8535-3F0A5A211EA9}" type="datetime1">
              <a:rPr lang="pt-BR" smtClean="0"/>
              <a:t>15/05/2020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89D9516B-FFE9-414D-9EAE-8CFC2CA3B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2D37FE2E-B3AE-4533-9712-E426DAEB0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253610375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/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F0687-55E8-44FD-AF44-DBAB8C843AE7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286A9-FE91-45D1-A9F3-ADD62517E29F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94820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736967" y="1709743"/>
            <a:ext cx="9316164" cy="2852737"/>
          </a:xfrm>
        </p:spPr>
        <p:txBody>
          <a:bodyPr anchor="b"/>
          <a:lstStyle>
            <a:lvl1pPr>
              <a:defRPr sz="531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/>
          </p:cNvPr>
          <p:cNvSpPr>
            <a:spLocks noGrp="1"/>
          </p:cNvSpPr>
          <p:nvPr>
            <p:ph type="body" idx="1"/>
          </p:nvPr>
        </p:nvSpPr>
        <p:spPr>
          <a:xfrm>
            <a:off x="736967" y="4589500"/>
            <a:ext cx="9316164" cy="1500187"/>
          </a:xfrm>
        </p:spPr>
        <p:txBody>
          <a:bodyPr/>
          <a:lstStyle>
            <a:lvl1pPr marL="0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1pPr>
            <a:lvl2pPr marL="405033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2pPr>
            <a:lvl3pPr marL="810067" indent="0">
              <a:buNone/>
              <a:defRPr sz="1595">
                <a:solidFill>
                  <a:schemeClr val="tx1">
                    <a:tint val="75000"/>
                  </a:schemeClr>
                </a:solidFill>
              </a:defRPr>
            </a:lvl3pPr>
            <a:lvl4pPr marL="1215100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4pPr>
            <a:lvl5pPr marL="1620134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5pPr>
            <a:lvl6pPr marL="202516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6pPr>
            <a:lvl7pPr marL="2430201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7pPr>
            <a:lvl8pPr marL="2835234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8pPr>
            <a:lvl9pPr marL="324026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3C28E-4C3C-4286-AF08-8157059EEAF1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C4CAE-F77E-4109-BB99-A691CC6D2BD6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05871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/>
          </p:cNvPr>
          <p:cNvSpPr>
            <a:spLocks noGrp="1"/>
          </p:cNvSpPr>
          <p:nvPr>
            <p:ph sz="half" idx="1"/>
          </p:nvPr>
        </p:nvSpPr>
        <p:spPr>
          <a:xfrm>
            <a:off x="742593" y="1825625"/>
            <a:ext cx="4590574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5468183" y="1825625"/>
            <a:ext cx="4590574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9C23B-2205-475A-8679-731F186445F7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5EF29-67CE-46F5-82B2-9A127C8154F6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0336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744000" y="365126"/>
            <a:ext cx="9316164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/>
          </p:cNvPr>
          <p:cNvSpPr>
            <a:spLocks noGrp="1"/>
          </p:cNvSpPr>
          <p:nvPr>
            <p:ph type="body" idx="1"/>
          </p:nvPr>
        </p:nvSpPr>
        <p:spPr>
          <a:xfrm>
            <a:off x="744018" y="1681163"/>
            <a:ext cx="4569477" cy="823912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5033" indent="0">
              <a:buNone/>
              <a:defRPr sz="1772" b="1"/>
            </a:lvl2pPr>
            <a:lvl3pPr marL="810067" indent="0">
              <a:buNone/>
              <a:defRPr sz="1595" b="1"/>
            </a:lvl3pPr>
            <a:lvl4pPr marL="1215100" indent="0">
              <a:buNone/>
              <a:defRPr sz="1417" b="1"/>
            </a:lvl4pPr>
            <a:lvl5pPr marL="1620134" indent="0">
              <a:buNone/>
              <a:defRPr sz="1417" b="1"/>
            </a:lvl5pPr>
            <a:lvl6pPr marL="2025167" indent="0">
              <a:buNone/>
              <a:defRPr sz="1417" b="1"/>
            </a:lvl6pPr>
            <a:lvl7pPr marL="2430201" indent="0">
              <a:buNone/>
              <a:defRPr sz="1417" b="1"/>
            </a:lvl7pPr>
            <a:lvl8pPr marL="2835234" indent="0">
              <a:buNone/>
              <a:defRPr sz="1417" b="1"/>
            </a:lvl8pPr>
            <a:lvl9pPr marL="3240268" indent="0">
              <a:buNone/>
              <a:defRPr sz="141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744018" y="2505075"/>
            <a:ext cx="456947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/>
          </p:cNvPr>
          <p:cNvSpPr>
            <a:spLocks noGrp="1"/>
          </p:cNvSpPr>
          <p:nvPr>
            <p:ph type="body" sz="quarter" idx="3"/>
          </p:nvPr>
        </p:nvSpPr>
        <p:spPr>
          <a:xfrm>
            <a:off x="5468183" y="1681163"/>
            <a:ext cx="4591981" cy="823912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5033" indent="0">
              <a:buNone/>
              <a:defRPr sz="1772" b="1"/>
            </a:lvl2pPr>
            <a:lvl3pPr marL="810067" indent="0">
              <a:buNone/>
              <a:defRPr sz="1595" b="1"/>
            </a:lvl3pPr>
            <a:lvl4pPr marL="1215100" indent="0">
              <a:buNone/>
              <a:defRPr sz="1417" b="1"/>
            </a:lvl4pPr>
            <a:lvl5pPr marL="1620134" indent="0">
              <a:buNone/>
              <a:defRPr sz="1417" b="1"/>
            </a:lvl5pPr>
            <a:lvl6pPr marL="2025167" indent="0">
              <a:buNone/>
              <a:defRPr sz="1417" b="1"/>
            </a:lvl6pPr>
            <a:lvl7pPr marL="2430201" indent="0">
              <a:buNone/>
              <a:defRPr sz="1417" b="1"/>
            </a:lvl7pPr>
            <a:lvl8pPr marL="2835234" indent="0">
              <a:buNone/>
              <a:defRPr sz="1417" b="1"/>
            </a:lvl8pPr>
            <a:lvl9pPr marL="3240268" indent="0">
              <a:buNone/>
              <a:defRPr sz="141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/>
          </p:cNvPr>
          <p:cNvSpPr>
            <a:spLocks noGrp="1"/>
          </p:cNvSpPr>
          <p:nvPr>
            <p:ph sz="quarter" idx="4"/>
          </p:nvPr>
        </p:nvSpPr>
        <p:spPr>
          <a:xfrm>
            <a:off x="5468183" y="2505075"/>
            <a:ext cx="459198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45280-86E9-4E8B-8019-2DAD2C22631C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8D1D6-BA15-4077-9EEA-C7F6BAC75D1B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37663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DB1C7-1984-4471-B331-E5C4B30CD2B3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C1675-E49E-478F-8A25-BF14CE47DB7D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7955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87506-9B36-4D86-B84D-D68195F53DAA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FCAD4-F72B-4BAC-BE3F-C911B603AF87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18134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744000" y="457200"/>
            <a:ext cx="3483716" cy="1600200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/>
          </p:cNvPr>
          <p:cNvSpPr>
            <a:spLocks noGrp="1"/>
          </p:cNvSpPr>
          <p:nvPr>
            <p:ph idx="1"/>
          </p:nvPr>
        </p:nvSpPr>
        <p:spPr>
          <a:xfrm>
            <a:off x="4591983" y="987426"/>
            <a:ext cx="5468183" cy="4873625"/>
          </a:xfrm>
        </p:spPr>
        <p:txBody>
          <a:bodyPr/>
          <a:lstStyle>
            <a:lvl1pPr>
              <a:defRPr sz="2835"/>
            </a:lvl1pPr>
            <a:lvl2pPr>
              <a:defRPr sz="2481"/>
            </a:lvl2pPr>
            <a:lvl3pPr>
              <a:defRPr sz="2126"/>
            </a:lvl3pPr>
            <a:lvl4pPr>
              <a:defRPr sz="1772"/>
            </a:lvl4pPr>
            <a:lvl5pPr>
              <a:defRPr sz="1772"/>
            </a:lvl5pPr>
            <a:lvl6pPr>
              <a:defRPr sz="1772"/>
            </a:lvl6pPr>
            <a:lvl7pPr>
              <a:defRPr sz="1772"/>
            </a:lvl7pPr>
            <a:lvl8pPr>
              <a:defRPr sz="1772"/>
            </a:lvl8pPr>
            <a:lvl9pPr>
              <a:defRPr sz="1772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/>
          </p:cNvPr>
          <p:cNvSpPr>
            <a:spLocks noGrp="1"/>
          </p:cNvSpPr>
          <p:nvPr>
            <p:ph type="body" sz="half" idx="2"/>
          </p:nvPr>
        </p:nvSpPr>
        <p:spPr>
          <a:xfrm>
            <a:off x="744000" y="2057400"/>
            <a:ext cx="3483716" cy="3811588"/>
          </a:xfrm>
        </p:spPr>
        <p:txBody>
          <a:bodyPr/>
          <a:lstStyle>
            <a:lvl1pPr marL="0" indent="0">
              <a:buNone/>
              <a:defRPr sz="1417"/>
            </a:lvl1pPr>
            <a:lvl2pPr marL="405033" indent="0">
              <a:buNone/>
              <a:defRPr sz="1240"/>
            </a:lvl2pPr>
            <a:lvl3pPr marL="810067" indent="0">
              <a:buNone/>
              <a:defRPr sz="1063"/>
            </a:lvl3pPr>
            <a:lvl4pPr marL="1215100" indent="0">
              <a:buNone/>
              <a:defRPr sz="886"/>
            </a:lvl4pPr>
            <a:lvl5pPr marL="1620134" indent="0">
              <a:buNone/>
              <a:defRPr sz="886"/>
            </a:lvl5pPr>
            <a:lvl6pPr marL="2025167" indent="0">
              <a:buNone/>
              <a:defRPr sz="886"/>
            </a:lvl6pPr>
            <a:lvl7pPr marL="2430201" indent="0">
              <a:buNone/>
              <a:defRPr sz="886"/>
            </a:lvl7pPr>
            <a:lvl8pPr marL="2835234" indent="0">
              <a:buNone/>
              <a:defRPr sz="886"/>
            </a:lvl8pPr>
            <a:lvl9pPr marL="3240268" indent="0">
              <a:buNone/>
              <a:defRPr sz="886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99AF8-D03D-4BB5-ADFE-916562BC4BB3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5AB0D-DFBE-4467-BB36-70C1C089CA18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51974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744000" y="457200"/>
            <a:ext cx="3483716" cy="1600200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/>
          </p:cNvPr>
          <p:cNvSpPr>
            <a:spLocks noGrp="1"/>
          </p:cNvSpPr>
          <p:nvPr>
            <p:ph type="pic" idx="1"/>
          </p:nvPr>
        </p:nvSpPr>
        <p:spPr>
          <a:xfrm>
            <a:off x="4591983" y="987426"/>
            <a:ext cx="5468183" cy="4873625"/>
          </a:xfrm>
        </p:spPr>
        <p:txBody>
          <a:bodyPr rtlCol="0">
            <a:normAutofit/>
          </a:bodyPr>
          <a:lstStyle>
            <a:lvl1pPr marL="0" indent="0">
              <a:buNone/>
              <a:defRPr sz="2835"/>
            </a:lvl1pPr>
            <a:lvl2pPr marL="405033" indent="0">
              <a:buNone/>
              <a:defRPr sz="2481"/>
            </a:lvl2pPr>
            <a:lvl3pPr marL="810067" indent="0">
              <a:buNone/>
              <a:defRPr sz="2126"/>
            </a:lvl3pPr>
            <a:lvl4pPr marL="1215100" indent="0">
              <a:buNone/>
              <a:defRPr sz="1772"/>
            </a:lvl4pPr>
            <a:lvl5pPr marL="1620134" indent="0">
              <a:buNone/>
              <a:defRPr sz="1772"/>
            </a:lvl5pPr>
            <a:lvl6pPr marL="2025167" indent="0">
              <a:buNone/>
              <a:defRPr sz="1772"/>
            </a:lvl6pPr>
            <a:lvl7pPr marL="2430201" indent="0">
              <a:buNone/>
              <a:defRPr sz="1772"/>
            </a:lvl7pPr>
            <a:lvl8pPr marL="2835234" indent="0">
              <a:buNone/>
              <a:defRPr sz="1772"/>
            </a:lvl8pPr>
            <a:lvl9pPr marL="3240268" indent="0">
              <a:buNone/>
              <a:defRPr sz="1772"/>
            </a:lvl9pPr>
          </a:lstStyle>
          <a:p>
            <a:pPr lvl="0"/>
            <a:endParaRPr lang="pt-BR" noProof="0" dirty="0"/>
          </a:p>
        </p:txBody>
      </p:sp>
      <p:sp>
        <p:nvSpPr>
          <p:cNvPr id="4" name="Espaço Reservado para Texto 3">
            <a:extLst/>
          </p:cNvPr>
          <p:cNvSpPr>
            <a:spLocks noGrp="1"/>
          </p:cNvSpPr>
          <p:nvPr>
            <p:ph type="body" sz="half" idx="2"/>
          </p:nvPr>
        </p:nvSpPr>
        <p:spPr>
          <a:xfrm>
            <a:off x="744000" y="2057400"/>
            <a:ext cx="3483716" cy="3811588"/>
          </a:xfrm>
        </p:spPr>
        <p:txBody>
          <a:bodyPr/>
          <a:lstStyle>
            <a:lvl1pPr marL="0" indent="0">
              <a:buNone/>
              <a:defRPr sz="1417"/>
            </a:lvl1pPr>
            <a:lvl2pPr marL="405033" indent="0">
              <a:buNone/>
              <a:defRPr sz="1240"/>
            </a:lvl2pPr>
            <a:lvl3pPr marL="810067" indent="0">
              <a:buNone/>
              <a:defRPr sz="1063"/>
            </a:lvl3pPr>
            <a:lvl4pPr marL="1215100" indent="0">
              <a:buNone/>
              <a:defRPr sz="886"/>
            </a:lvl4pPr>
            <a:lvl5pPr marL="1620134" indent="0">
              <a:buNone/>
              <a:defRPr sz="886"/>
            </a:lvl5pPr>
            <a:lvl6pPr marL="2025167" indent="0">
              <a:buNone/>
              <a:defRPr sz="886"/>
            </a:lvl6pPr>
            <a:lvl7pPr marL="2430201" indent="0">
              <a:buNone/>
              <a:defRPr sz="886"/>
            </a:lvl7pPr>
            <a:lvl8pPr marL="2835234" indent="0">
              <a:buNone/>
              <a:defRPr sz="886"/>
            </a:lvl8pPr>
            <a:lvl9pPr marL="3240268" indent="0">
              <a:buNone/>
              <a:defRPr sz="886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91CB7-681E-4D3E-959E-A3193B2A8E3E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E48A1-6B75-4635-8AC7-DEAAB40B6422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00179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/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976BE-B37E-413F-AC33-71582BEEDC0C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08F60-BFC8-4DD3-B8E2-1D2BBC37F7CA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24645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/>
          </p:cNvPr>
          <p:cNvSpPr>
            <a:spLocks noGrp="1"/>
          </p:cNvSpPr>
          <p:nvPr>
            <p:ph type="title" orient="vert"/>
          </p:nvPr>
        </p:nvSpPr>
        <p:spPr>
          <a:xfrm>
            <a:off x="7729716" y="365125"/>
            <a:ext cx="232904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/>
          </p:cNvPr>
          <p:cNvSpPr>
            <a:spLocks noGrp="1"/>
          </p:cNvSpPr>
          <p:nvPr>
            <p:ph type="body" orient="vert" idx="1"/>
          </p:nvPr>
        </p:nvSpPr>
        <p:spPr>
          <a:xfrm>
            <a:off x="742593" y="365125"/>
            <a:ext cx="6852106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DC2A2-D6BC-4F32-B9F7-8ED48917E34E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7C771-A780-493D-A4F6-E34879FE202E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507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C8D56282-AB1E-41C5-9636-7C0568FCF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4B21D3-3149-4153-8D93-7631DBA6DF1F}" type="datetime1">
              <a:rPr lang="pt-BR" smtClean="0"/>
              <a:t>15/05/2020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0E928E5E-03E9-4D85-A422-0B7A18222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7D9D66D8-4541-404F-B0C9-5AAB01FBC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427222907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/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0169" y="1122363"/>
            <a:ext cx="8101013" cy="2387600"/>
          </a:xfrm>
        </p:spPr>
        <p:txBody>
          <a:bodyPr anchor="b"/>
          <a:lstStyle>
            <a:lvl1pPr algn="ctr">
              <a:defRPr sz="531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/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169" y="3602038"/>
            <a:ext cx="8101013" cy="1655762"/>
          </a:xfrm>
        </p:spPr>
        <p:txBody>
          <a:bodyPr/>
          <a:lstStyle>
            <a:lvl1pPr marL="0" indent="0" algn="ctr">
              <a:buNone/>
              <a:defRPr sz="2126"/>
            </a:lvl1pPr>
            <a:lvl2pPr marL="405033" indent="0" algn="ctr">
              <a:buNone/>
              <a:defRPr sz="1772"/>
            </a:lvl2pPr>
            <a:lvl3pPr marL="810067" indent="0" algn="ctr">
              <a:buNone/>
              <a:defRPr sz="1595"/>
            </a:lvl3pPr>
            <a:lvl4pPr marL="1215100" indent="0" algn="ctr">
              <a:buNone/>
              <a:defRPr sz="1417"/>
            </a:lvl4pPr>
            <a:lvl5pPr marL="1620134" indent="0" algn="ctr">
              <a:buNone/>
              <a:defRPr sz="1417"/>
            </a:lvl5pPr>
            <a:lvl6pPr marL="2025167" indent="0" algn="ctr">
              <a:buNone/>
              <a:defRPr sz="1417"/>
            </a:lvl6pPr>
            <a:lvl7pPr marL="2430201" indent="0" algn="ctr">
              <a:buNone/>
              <a:defRPr sz="1417"/>
            </a:lvl7pPr>
            <a:lvl8pPr marL="2835234" indent="0" algn="ctr">
              <a:buNone/>
              <a:defRPr sz="1417"/>
            </a:lvl8pPr>
            <a:lvl9pPr marL="3240268" indent="0" algn="ctr">
              <a:buNone/>
              <a:defRPr sz="1417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23330-EB43-44D9-BCFD-8CD55D136AA3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0DE37-9421-44C6-9166-B3FC61CF90B7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68337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DE608-D4F6-4216-AEE4-48DC3F5F7F93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AF504-72B9-4A1A-BF31-807A773A07F9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62163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67" y="1709739"/>
            <a:ext cx="9316164" cy="2852737"/>
          </a:xfrm>
        </p:spPr>
        <p:txBody>
          <a:bodyPr anchor="b"/>
          <a:lstStyle>
            <a:lvl1pPr>
              <a:defRPr sz="531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/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6967" y="4589464"/>
            <a:ext cx="9316164" cy="1500187"/>
          </a:xfrm>
        </p:spPr>
        <p:txBody>
          <a:bodyPr/>
          <a:lstStyle>
            <a:lvl1pPr marL="0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1pPr>
            <a:lvl2pPr marL="405033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2pPr>
            <a:lvl3pPr marL="810067" indent="0">
              <a:buNone/>
              <a:defRPr sz="1595">
                <a:solidFill>
                  <a:schemeClr val="tx1">
                    <a:tint val="75000"/>
                  </a:schemeClr>
                </a:solidFill>
              </a:defRPr>
            </a:lvl3pPr>
            <a:lvl4pPr marL="1215100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4pPr>
            <a:lvl5pPr marL="1620134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5pPr>
            <a:lvl6pPr marL="202516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6pPr>
            <a:lvl7pPr marL="2430201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7pPr>
            <a:lvl8pPr marL="2835234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8pPr>
            <a:lvl9pPr marL="324026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29837-D971-470A-A09C-AF1AD6A80F05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42F3B-CD1C-4D32-A6AE-2BC0C0542910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44582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/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42593" y="1825625"/>
            <a:ext cx="4590574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/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68183" y="1825625"/>
            <a:ext cx="4590574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53187-C2AC-4F8D-B89C-14CB11B87F98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4EB99-B823-4B6F-B61E-59DE3FF11A3C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94095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000" y="365126"/>
            <a:ext cx="9316164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/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4000" y="1681163"/>
            <a:ext cx="4569477" cy="823912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5033" indent="0">
              <a:buNone/>
              <a:defRPr sz="1772" b="1"/>
            </a:lvl2pPr>
            <a:lvl3pPr marL="810067" indent="0">
              <a:buNone/>
              <a:defRPr sz="1595" b="1"/>
            </a:lvl3pPr>
            <a:lvl4pPr marL="1215100" indent="0">
              <a:buNone/>
              <a:defRPr sz="1417" b="1"/>
            </a:lvl4pPr>
            <a:lvl5pPr marL="1620134" indent="0">
              <a:buNone/>
              <a:defRPr sz="1417" b="1"/>
            </a:lvl5pPr>
            <a:lvl6pPr marL="2025167" indent="0">
              <a:buNone/>
              <a:defRPr sz="1417" b="1"/>
            </a:lvl6pPr>
            <a:lvl7pPr marL="2430201" indent="0">
              <a:buNone/>
              <a:defRPr sz="1417" b="1"/>
            </a:lvl7pPr>
            <a:lvl8pPr marL="2835234" indent="0">
              <a:buNone/>
              <a:defRPr sz="1417" b="1"/>
            </a:lvl8pPr>
            <a:lvl9pPr marL="3240268" indent="0">
              <a:buNone/>
              <a:defRPr sz="141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/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4000" y="2505075"/>
            <a:ext cx="456947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68183" y="1681163"/>
            <a:ext cx="4591981" cy="823912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5033" indent="0">
              <a:buNone/>
              <a:defRPr sz="1772" b="1"/>
            </a:lvl2pPr>
            <a:lvl3pPr marL="810067" indent="0">
              <a:buNone/>
              <a:defRPr sz="1595" b="1"/>
            </a:lvl3pPr>
            <a:lvl4pPr marL="1215100" indent="0">
              <a:buNone/>
              <a:defRPr sz="1417" b="1"/>
            </a:lvl4pPr>
            <a:lvl5pPr marL="1620134" indent="0">
              <a:buNone/>
              <a:defRPr sz="1417" b="1"/>
            </a:lvl5pPr>
            <a:lvl6pPr marL="2025167" indent="0">
              <a:buNone/>
              <a:defRPr sz="1417" b="1"/>
            </a:lvl6pPr>
            <a:lvl7pPr marL="2430201" indent="0">
              <a:buNone/>
              <a:defRPr sz="1417" b="1"/>
            </a:lvl7pPr>
            <a:lvl8pPr marL="2835234" indent="0">
              <a:buNone/>
              <a:defRPr sz="1417" b="1"/>
            </a:lvl8pPr>
            <a:lvl9pPr marL="3240268" indent="0">
              <a:buNone/>
              <a:defRPr sz="141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/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68183" y="2505075"/>
            <a:ext cx="459198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1C194-4D54-46B1-AC6E-D49F5684CA4B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E742A-D933-45FB-BA18-78BAAE684277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29190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AA636-673D-4C47-B24B-91B90CFF3D80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63824-786A-47AC-8D78-C90AB79642A8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53638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61309-E77B-4284-96A5-67AA8F42708C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EF8F5-4CAA-4A13-A1D4-9388E3AD74C3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71492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000" y="457200"/>
            <a:ext cx="3483716" cy="1600200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4591981" y="987426"/>
            <a:ext cx="5468183" cy="4873625"/>
          </a:xfrm>
        </p:spPr>
        <p:txBody>
          <a:bodyPr/>
          <a:lstStyle>
            <a:lvl1pPr>
              <a:defRPr sz="2835"/>
            </a:lvl1pPr>
            <a:lvl2pPr>
              <a:defRPr sz="2481"/>
            </a:lvl2pPr>
            <a:lvl3pPr>
              <a:defRPr sz="2126"/>
            </a:lvl3pPr>
            <a:lvl4pPr>
              <a:defRPr sz="1772"/>
            </a:lvl4pPr>
            <a:lvl5pPr>
              <a:defRPr sz="1772"/>
            </a:lvl5pPr>
            <a:lvl6pPr>
              <a:defRPr sz="1772"/>
            </a:lvl6pPr>
            <a:lvl7pPr>
              <a:defRPr sz="1772"/>
            </a:lvl7pPr>
            <a:lvl8pPr>
              <a:defRPr sz="1772"/>
            </a:lvl8pPr>
            <a:lvl9pPr>
              <a:defRPr sz="1772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/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4000" y="2057400"/>
            <a:ext cx="3483716" cy="3811588"/>
          </a:xfrm>
        </p:spPr>
        <p:txBody>
          <a:bodyPr/>
          <a:lstStyle>
            <a:lvl1pPr marL="0" indent="0">
              <a:buNone/>
              <a:defRPr sz="1417"/>
            </a:lvl1pPr>
            <a:lvl2pPr marL="405033" indent="0">
              <a:buNone/>
              <a:defRPr sz="1240"/>
            </a:lvl2pPr>
            <a:lvl3pPr marL="810067" indent="0">
              <a:buNone/>
              <a:defRPr sz="1063"/>
            </a:lvl3pPr>
            <a:lvl4pPr marL="1215100" indent="0">
              <a:buNone/>
              <a:defRPr sz="886"/>
            </a:lvl4pPr>
            <a:lvl5pPr marL="1620134" indent="0">
              <a:buNone/>
              <a:defRPr sz="886"/>
            </a:lvl5pPr>
            <a:lvl6pPr marL="2025167" indent="0">
              <a:buNone/>
              <a:defRPr sz="886"/>
            </a:lvl6pPr>
            <a:lvl7pPr marL="2430201" indent="0">
              <a:buNone/>
              <a:defRPr sz="886"/>
            </a:lvl7pPr>
            <a:lvl8pPr marL="2835234" indent="0">
              <a:buNone/>
              <a:defRPr sz="886"/>
            </a:lvl8pPr>
            <a:lvl9pPr marL="3240268" indent="0">
              <a:buNone/>
              <a:defRPr sz="886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9E7A8-8ED6-4862-A7B8-7334AE892AE8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C285F-576F-4100-A3BD-8DCB7CEBCD80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16055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000" y="457200"/>
            <a:ext cx="3483716" cy="1600200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/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91981" y="987426"/>
            <a:ext cx="5468183" cy="4873625"/>
          </a:xfrm>
        </p:spPr>
        <p:txBody>
          <a:bodyPr rtlCol="0">
            <a:normAutofit/>
          </a:bodyPr>
          <a:lstStyle>
            <a:lvl1pPr marL="0" indent="0">
              <a:buNone/>
              <a:defRPr sz="2835"/>
            </a:lvl1pPr>
            <a:lvl2pPr marL="405033" indent="0">
              <a:buNone/>
              <a:defRPr sz="2481"/>
            </a:lvl2pPr>
            <a:lvl3pPr marL="810067" indent="0">
              <a:buNone/>
              <a:defRPr sz="2126"/>
            </a:lvl3pPr>
            <a:lvl4pPr marL="1215100" indent="0">
              <a:buNone/>
              <a:defRPr sz="1772"/>
            </a:lvl4pPr>
            <a:lvl5pPr marL="1620134" indent="0">
              <a:buNone/>
              <a:defRPr sz="1772"/>
            </a:lvl5pPr>
            <a:lvl6pPr marL="2025167" indent="0">
              <a:buNone/>
              <a:defRPr sz="1772"/>
            </a:lvl6pPr>
            <a:lvl7pPr marL="2430201" indent="0">
              <a:buNone/>
              <a:defRPr sz="1772"/>
            </a:lvl7pPr>
            <a:lvl8pPr marL="2835234" indent="0">
              <a:buNone/>
              <a:defRPr sz="1772"/>
            </a:lvl8pPr>
            <a:lvl9pPr marL="3240268" indent="0">
              <a:buNone/>
              <a:defRPr sz="1772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>
            <a:extLst>
              <a:ext uri="{FF2B5EF4-FFF2-40B4-BE49-F238E27FC236}"/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4000" y="2057400"/>
            <a:ext cx="3483716" cy="3811588"/>
          </a:xfrm>
        </p:spPr>
        <p:txBody>
          <a:bodyPr/>
          <a:lstStyle>
            <a:lvl1pPr marL="0" indent="0">
              <a:buNone/>
              <a:defRPr sz="1417"/>
            </a:lvl1pPr>
            <a:lvl2pPr marL="405033" indent="0">
              <a:buNone/>
              <a:defRPr sz="1240"/>
            </a:lvl2pPr>
            <a:lvl3pPr marL="810067" indent="0">
              <a:buNone/>
              <a:defRPr sz="1063"/>
            </a:lvl3pPr>
            <a:lvl4pPr marL="1215100" indent="0">
              <a:buNone/>
              <a:defRPr sz="886"/>
            </a:lvl4pPr>
            <a:lvl5pPr marL="1620134" indent="0">
              <a:buNone/>
              <a:defRPr sz="886"/>
            </a:lvl5pPr>
            <a:lvl6pPr marL="2025167" indent="0">
              <a:buNone/>
              <a:defRPr sz="886"/>
            </a:lvl6pPr>
            <a:lvl7pPr marL="2430201" indent="0">
              <a:buNone/>
              <a:defRPr sz="886"/>
            </a:lvl7pPr>
            <a:lvl8pPr marL="2835234" indent="0">
              <a:buNone/>
              <a:defRPr sz="886"/>
            </a:lvl8pPr>
            <a:lvl9pPr marL="3240268" indent="0">
              <a:buNone/>
              <a:defRPr sz="886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CEB2A-595E-489F-ACF6-1EEC53B1182A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235B7-4146-4D6E-AF5F-4F415833DE4C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5989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/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D612C-D5D3-44E9-8D24-7258D844E22F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543E-434B-4E2A-8089-6F5C4D789CB9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301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E2E8E7D-D2AA-4D16-9E26-CDF14CE0D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000" y="457200"/>
            <a:ext cx="3483716" cy="1600200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AEED229-F2C1-4FE6-830F-58B832BBC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1983" y="987426"/>
            <a:ext cx="5468183" cy="4873625"/>
          </a:xfrm>
        </p:spPr>
        <p:txBody>
          <a:bodyPr/>
          <a:lstStyle>
            <a:lvl1pPr>
              <a:defRPr sz="2835"/>
            </a:lvl1pPr>
            <a:lvl2pPr>
              <a:defRPr sz="2481"/>
            </a:lvl2pPr>
            <a:lvl3pPr>
              <a:defRPr sz="2126"/>
            </a:lvl3pPr>
            <a:lvl4pPr>
              <a:defRPr sz="1772"/>
            </a:lvl4pPr>
            <a:lvl5pPr>
              <a:defRPr sz="1772"/>
            </a:lvl5pPr>
            <a:lvl6pPr>
              <a:defRPr sz="1772"/>
            </a:lvl6pPr>
            <a:lvl7pPr>
              <a:defRPr sz="1772"/>
            </a:lvl7pPr>
            <a:lvl8pPr>
              <a:defRPr sz="1772"/>
            </a:lvl8pPr>
            <a:lvl9pPr>
              <a:defRPr sz="1772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9BDB6DFC-F82B-4677-BE02-7CE7FC389C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4000" y="2057400"/>
            <a:ext cx="3483716" cy="3811588"/>
          </a:xfrm>
        </p:spPr>
        <p:txBody>
          <a:bodyPr/>
          <a:lstStyle>
            <a:lvl1pPr marL="0" indent="0">
              <a:buNone/>
              <a:defRPr sz="1417"/>
            </a:lvl1pPr>
            <a:lvl2pPr marL="405033" indent="0">
              <a:buNone/>
              <a:defRPr sz="1240"/>
            </a:lvl2pPr>
            <a:lvl3pPr marL="810067" indent="0">
              <a:buNone/>
              <a:defRPr sz="1063"/>
            </a:lvl3pPr>
            <a:lvl4pPr marL="1215100" indent="0">
              <a:buNone/>
              <a:defRPr sz="886"/>
            </a:lvl4pPr>
            <a:lvl5pPr marL="1620134" indent="0">
              <a:buNone/>
              <a:defRPr sz="886"/>
            </a:lvl5pPr>
            <a:lvl6pPr marL="2025167" indent="0">
              <a:buNone/>
              <a:defRPr sz="886"/>
            </a:lvl6pPr>
            <a:lvl7pPr marL="2430201" indent="0">
              <a:buNone/>
              <a:defRPr sz="886"/>
            </a:lvl7pPr>
            <a:lvl8pPr marL="2835234" indent="0">
              <a:buNone/>
              <a:defRPr sz="886"/>
            </a:lvl8pPr>
            <a:lvl9pPr marL="3240268" indent="0">
              <a:buNone/>
              <a:defRPr sz="886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24F64036-DB72-476C-BE3A-EF4DA2335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0198FF-6119-4F15-A84D-C24FA4294495}" type="datetime1">
              <a:rPr lang="pt-BR" smtClean="0"/>
              <a:t>15/05/2020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301EFC44-1E12-497B-BCAE-00641F4E0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864451B2-3C12-48AE-BB9F-CC513580F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5A647-9563-4A7C-AFD7-0595AB6F033D}" type="slidenum">
              <a:rPr lang="pt-BR" altLang="pt-BR" smtClean="0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224767674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/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29716" y="365125"/>
            <a:ext cx="232904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/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42593" y="365125"/>
            <a:ext cx="6852106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98BB2-269C-445A-BCBB-85FCB4E091F2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A594D-8DF3-427D-8365-1CF15E31FC4F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726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C111F52-9334-459E-8742-13CD46854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000" y="457200"/>
            <a:ext cx="3483716" cy="1600200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27466695-E697-48EF-A4E9-6F1E7B87AA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91983" y="987426"/>
            <a:ext cx="5468183" cy="4873625"/>
          </a:xfrm>
        </p:spPr>
        <p:txBody>
          <a:bodyPr/>
          <a:lstStyle>
            <a:lvl1pPr marL="0" indent="0">
              <a:buNone/>
              <a:defRPr sz="2835"/>
            </a:lvl1pPr>
            <a:lvl2pPr marL="405033" indent="0">
              <a:buNone/>
              <a:defRPr sz="2481"/>
            </a:lvl2pPr>
            <a:lvl3pPr marL="810067" indent="0">
              <a:buNone/>
              <a:defRPr sz="2126"/>
            </a:lvl3pPr>
            <a:lvl4pPr marL="1215100" indent="0">
              <a:buNone/>
              <a:defRPr sz="1772"/>
            </a:lvl4pPr>
            <a:lvl5pPr marL="1620134" indent="0">
              <a:buNone/>
              <a:defRPr sz="1772"/>
            </a:lvl5pPr>
            <a:lvl6pPr marL="2025167" indent="0">
              <a:buNone/>
              <a:defRPr sz="1772"/>
            </a:lvl6pPr>
            <a:lvl7pPr marL="2430201" indent="0">
              <a:buNone/>
              <a:defRPr sz="1772"/>
            </a:lvl7pPr>
            <a:lvl8pPr marL="2835234" indent="0">
              <a:buNone/>
              <a:defRPr sz="1772"/>
            </a:lvl8pPr>
            <a:lvl9pPr marL="3240268" indent="0">
              <a:buNone/>
              <a:defRPr sz="1772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0CBB488E-72B6-4FDE-87E2-0318C58E66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4000" y="2057400"/>
            <a:ext cx="3483716" cy="3811588"/>
          </a:xfrm>
        </p:spPr>
        <p:txBody>
          <a:bodyPr/>
          <a:lstStyle>
            <a:lvl1pPr marL="0" indent="0">
              <a:buNone/>
              <a:defRPr sz="1417"/>
            </a:lvl1pPr>
            <a:lvl2pPr marL="405033" indent="0">
              <a:buNone/>
              <a:defRPr sz="1240"/>
            </a:lvl2pPr>
            <a:lvl3pPr marL="810067" indent="0">
              <a:buNone/>
              <a:defRPr sz="1063"/>
            </a:lvl3pPr>
            <a:lvl4pPr marL="1215100" indent="0">
              <a:buNone/>
              <a:defRPr sz="886"/>
            </a:lvl4pPr>
            <a:lvl5pPr marL="1620134" indent="0">
              <a:buNone/>
              <a:defRPr sz="886"/>
            </a:lvl5pPr>
            <a:lvl6pPr marL="2025167" indent="0">
              <a:buNone/>
              <a:defRPr sz="886"/>
            </a:lvl6pPr>
            <a:lvl7pPr marL="2430201" indent="0">
              <a:buNone/>
              <a:defRPr sz="886"/>
            </a:lvl7pPr>
            <a:lvl8pPr marL="2835234" indent="0">
              <a:buNone/>
              <a:defRPr sz="886"/>
            </a:lvl8pPr>
            <a:lvl9pPr marL="3240268" indent="0">
              <a:buNone/>
              <a:defRPr sz="886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13813B47-8AB9-49B8-96C2-B55D9B575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812DC4-C6D8-4941-B8AC-9693AEB24E08}" type="datetime1">
              <a:rPr lang="pt-BR" smtClean="0"/>
              <a:t>15/05/2020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CF60C5F7-0FEC-4778-9762-B95EDEF14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D5A0A645-309D-4DD9-8056-051168459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BB867-E37A-4181-977C-782919B0D96F}" type="slidenum">
              <a:rPr lang="pt-BR" altLang="pt-BR" smtClean="0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3888770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slideLayout" Target="../slideLayouts/slideLayout5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7.xml"/><Relationship Id="rId3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6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1.xml"/><Relationship Id="rId1" Type="http://schemas.openxmlformats.org/officeDocument/2006/relationships/slideLayout" Target="../slideLayouts/slideLayout70.xml"/><Relationship Id="rId6" Type="http://schemas.openxmlformats.org/officeDocument/2006/relationships/slideLayout" Target="../slideLayouts/slideLayout75.xml"/><Relationship Id="rId11" Type="http://schemas.openxmlformats.org/officeDocument/2006/relationships/slideLayout" Target="../slideLayouts/slideLayout80.xml"/><Relationship Id="rId5" Type="http://schemas.openxmlformats.org/officeDocument/2006/relationships/slideLayout" Target="../slideLayouts/slideLayout74.xml"/><Relationship Id="rId10" Type="http://schemas.openxmlformats.org/officeDocument/2006/relationships/slideLayout" Target="../slideLayouts/slideLayout79.xml"/><Relationship Id="rId4" Type="http://schemas.openxmlformats.org/officeDocument/2006/relationships/slideLayout" Target="../slideLayouts/slideLayout73.xml"/><Relationship Id="rId9" Type="http://schemas.openxmlformats.org/officeDocument/2006/relationships/slideLayout" Target="../slideLayouts/slideLayout7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71221DEA-F90A-441B-A975-454188935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593" y="365126"/>
            <a:ext cx="931616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9D87E619-E47B-4322-A9C4-41B1C1289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2593" y="1825625"/>
            <a:ext cx="931616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90A856B-24AE-416D-A335-89E08A78AC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42593" y="6356387"/>
            <a:ext cx="24303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BC5BFEA-6310-4162-BA93-D49D64107352}" type="datetime1">
              <a:rPr lang="pt-BR" smtClean="0"/>
              <a:t>15/05/2020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3A1FF9D-1645-433D-896A-7BAC67ECC8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77947" y="6356387"/>
            <a:ext cx="36454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1D41BC63-59DF-478D-858B-C80BDBC3E3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28453" y="6356387"/>
            <a:ext cx="24303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8546C-520A-4D4E-9E57-728CB007D704}" type="slidenum">
              <a:rPr lang="pt-BR" altLang="pt-BR" smtClean="0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2441196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1" r:id="rId1"/>
    <p:sldLayoutId id="2147483982" r:id="rId2"/>
    <p:sldLayoutId id="2147483983" r:id="rId3"/>
    <p:sldLayoutId id="2147483984" r:id="rId4"/>
    <p:sldLayoutId id="2147483985" r:id="rId5"/>
    <p:sldLayoutId id="2147483986" r:id="rId6"/>
    <p:sldLayoutId id="2147483987" r:id="rId7"/>
    <p:sldLayoutId id="2147483988" r:id="rId8"/>
    <p:sldLayoutId id="2147483989" r:id="rId9"/>
    <p:sldLayoutId id="2147483990" r:id="rId10"/>
    <p:sldLayoutId id="2147483991" r:id="rId11"/>
  </p:sldLayoutIdLst>
  <p:hf hdr="0" ftr="0" dt="0"/>
  <p:txStyles>
    <p:titleStyle>
      <a:lvl1pPr algn="l" defTabSz="810067" rtl="0" eaLnBrk="1" latinLnBrk="0" hangingPunct="1">
        <a:lnSpc>
          <a:spcPct val="90000"/>
        </a:lnSpc>
        <a:spcBef>
          <a:spcPct val="0"/>
        </a:spcBef>
        <a:buNone/>
        <a:defRPr sz="38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2517" indent="-202517" algn="l" defTabSz="810067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2481" kern="1200">
          <a:solidFill>
            <a:schemeClr val="tx1"/>
          </a:solidFill>
          <a:latin typeface="+mn-lt"/>
          <a:ea typeface="+mn-ea"/>
          <a:cs typeface="+mn-cs"/>
        </a:defRPr>
      </a:lvl1pPr>
      <a:lvl2pPr marL="607550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2pPr>
      <a:lvl3pPr marL="1012584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417617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4pPr>
      <a:lvl5pPr marL="1822651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5pPr>
      <a:lvl6pPr marL="2227684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6pPr>
      <a:lvl7pPr marL="2632718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7pPr>
      <a:lvl8pPr marL="3037751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8pPr>
      <a:lvl9pPr marL="3442785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1pPr>
      <a:lvl2pPr marL="405033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2pPr>
      <a:lvl3pPr marL="810067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3pPr>
      <a:lvl4pPr marL="1215100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4pPr>
      <a:lvl5pPr marL="1620134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5pPr>
      <a:lvl6pPr marL="2025167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6pPr>
      <a:lvl7pPr marL="2430201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7pPr>
      <a:lvl8pPr marL="2835234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8pPr>
      <a:lvl9pPr marL="3240268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742950" y="365126"/>
            <a:ext cx="93154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/>
          </p:cNvPr>
          <p:cNvSpPr>
            <a:spLocks noGrp="1"/>
          </p:cNvSpPr>
          <p:nvPr>
            <p:ph type="body" idx="1"/>
          </p:nvPr>
        </p:nvSpPr>
        <p:spPr>
          <a:xfrm>
            <a:off x="742950" y="1825625"/>
            <a:ext cx="93154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/>
          </p:cNvPr>
          <p:cNvSpPr>
            <a:spLocks noGrp="1"/>
          </p:cNvSpPr>
          <p:nvPr>
            <p:ph type="dt" sz="half" idx="2"/>
          </p:nvPr>
        </p:nvSpPr>
        <p:spPr>
          <a:xfrm>
            <a:off x="742953" y="6356386"/>
            <a:ext cx="2430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63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F2ACED-9B1A-4B58-A1C2-26CB92FCFA95}" type="datetime1">
              <a:rPr kumimoji="0" lang="pt-BR" sz="106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15/05/2020</a:t>
            </a:fld>
            <a:endParaRPr kumimoji="0" lang="pt-BR" sz="106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ço Reservado para Rodapé 4">
            <a:extLst/>
          </p:cNvPr>
          <p:cNvSpPr>
            <a:spLocks noGrp="1"/>
          </p:cNvSpPr>
          <p:nvPr>
            <p:ph type="ftr" sz="quarter" idx="3"/>
          </p:nvPr>
        </p:nvSpPr>
        <p:spPr>
          <a:xfrm>
            <a:off x="3578229" y="6356386"/>
            <a:ext cx="3644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63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06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ço Reservado para Número de Slide 5">
            <a:extLst/>
          </p:cNvPr>
          <p:cNvSpPr>
            <a:spLocks noGrp="1"/>
          </p:cNvSpPr>
          <p:nvPr>
            <p:ph type="sldNum" sz="quarter" idx="4"/>
          </p:nvPr>
        </p:nvSpPr>
        <p:spPr>
          <a:xfrm>
            <a:off x="7627938" y="6356386"/>
            <a:ext cx="24304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43428AD-79A7-44C4-A22F-E4E27574A2B7}" type="slidenum">
              <a:rPr kumimoji="0" lang="pt-BR" altLang="pt-BR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altLang="pt-BR" sz="1000" b="0" i="0" u="none" strike="noStrike" kern="1200" cap="none" spc="0" normalizeH="0" baseline="0" noProof="0" dirty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465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1" r:id="rId1"/>
    <p:sldLayoutId id="2147484042" r:id="rId2"/>
    <p:sldLayoutId id="2147484043" r:id="rId3"/>
    <p:sldLayoutId id="2147484044" r:id="rId4"/>
    <p:sldLayoutId id="2147484045" r:id="rId5"/>
    <p:sldLayoutId id="2147484046" r:id="rId6"/>
    <p:sldLayoutId id="2147484047" r:id="rId7"/>
    <p:sldLayoutId id="2147484048" r:id="rId8"/>
    <p:sldLayoutId id="2147484049" r:id="rId9"/>
    <p:sldLayoutId id="2147484050" r:id="rId10"/>
    <p:sldLayoutId id="2147484051" r:id="rId11"/>
  </p:sldLayoutIdLst>
  <p:hf hdr="0" ftr="0" dt="0"/>
  <p:txStyles>
    <p:titleStyle>
      <a:lvl1pPr algn="l" defTabSz="809625" rtl="0" fontAlgn="base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809625" rtl="0" fontAlgn="base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anose="020F0302020204030204" pitchFamily="34" charset="0"/>
        </a:defRPr>
      </a:lvl2pPr>
      <a:lvl3pPr algn="l" defTabSz="809625" rtl="0" fontAlgn="base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anose="020F0302020204030204" pitchFamily="34" charset="0"/>
        </a:defRPr>
      </a:lvl3pPr>
      <a:lvl4pPr algn="l" defTabSz="809625" rtl="0" fontAlgn="base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anose="020F0302020204030204" pitchFamily="34" charset="0"/>
        </a:defRPr>
      </a:lvl4pPr>
      <a:lvl5pPr algn="l" defTabSz="809625" rtl="0" fontAlgn="base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809625" rtl="0" fontAlgn="base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809625" rtl="0" fontAlgn="base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809625" rtl="0" fontAlgn="base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809625" rtl="0" fontAlgn="base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01613" indent="-201613" algn="l" defTabSz="809625" rtl="0" fontAlgn="base">
        <a:lnSpc>
          <a:spcPct val="90000"/>
        </a:lnSpc>
        <a:spcBef>
          <a:spcPts val="888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6425" indent="-201613" algn="l" defTabSz="809625" rtl="0" fontAlgn="base">
        <a:lnSpc>
          <a:spcPct val="90000"/>
        </a:lnSpc>
        <a:spcBef>
          <a:spcPts val="438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11238" indent="-201613" algn="l" defTabSz="809625" rtl="0" fontAlgn="base">
        <a:lnSpc>
          <a:spcPct val="90000"/>
        </a:lnSpc>
        <a:spcBef>
          <a:spcPts val="438"/>
        </a:spcBef>
        <a:spcAft>
          <a:spcPct val="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16050" indent="-201613" algn="l" defTabSz="809625" rtl="0" fontAlgn="base">
        <a:lnSpc>
          <a:spcPct val="90000"/>
        </a:lnSpc>
        <a:spcBef>
          <a:spcPts val="438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822450" indent="-201613" algn="l" defTabSz="809625" rtl="0" fontAlgn="base">
        <a:lnSpc>
          <a:spcPct val="90000"/>
        </a:lnSpc>
        <a:spcBef>
          <a:spcPts val="438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227684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6pPr>
      <a:lvl7pPr marL="2632718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7pPr>
      <a:lvl8pPr marL="3037751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8pPr>
      <a:lvl9pPr marL="3442785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1pPr>
      <a:lvl2pPr marL="405033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2pPr>
      <a:lvl3pPr marL="810067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3pPr>
      <a:lvl4pPr marL="1215100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4pPr>
      <a:lvl5pPr marL="1620134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5pPr>
      <a:lvl6pPr marL="2025167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6pPr>
      <a:lvl7pPr marL="2430201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7pPr>
      <a:lvl8pPr marL="2835234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8pPr>
      <a:lvl9pPr marL="3240268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71221DEA-F90A-441B-A975-454188935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593" y="365126"/>
            <a:ext cx="931616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9D87E619-E47B-4322-A9C4-41B1C1289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2593" y="1825625"/>
            <a:ext cx="931616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90A856B-24AE-416D-A335-89E08A78AC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42593" y="6356387"/>
            <a:ext cx="24303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4363F44-4FD8-4FBC-947B-9DED7A87A132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3A1FF9D-1645-433D-896A-7BAC67ECC8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77947" y="6356387"/>
            <a:ext cx="36454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1D41BC63-59DF-478D-858B-C80BDBC3E3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28453" y="6356387"/>
            <a:ext cx="24303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764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9" r:id="rId1"/>
    <p:sldLayoutId id="2147484090" r:id="rId2"/>
    <p:sldLayoutId id="2147484091" r:id="rId3"/>
    <p:sldLayoutId id="2147484092" r:id="rId4"/>
    <p:sldLayoutId id="2147484093" r:id="rId5"/>
    <p:sldLayoutId id="2147484094" r:id="rId6"/>
    <p:sldLayoutId id="2147484095" r:id="rId7"/>
    <p:sldLayoutId id="2147484096" r:id="rId8"/>
    <p:sldLayoutId id="2147484097" r:id="rId9"/>
    <p:sldLayoutId id="2147484098" r:id="rId10"/>
    <p:sldLayoutId id="2147484099" r:id="rId11"/>
  </p:sldLayoutIdLst>
  <p:hf hdr="0" ftr="0" dt="0"/>
  <p:txStyles>
    <p:titleStyle>
      <a:lvl1pPr algn="l" defTabSz="810067" rtl="0" eaLnBrk="1" latinLnBrk="0" hangingPunct="1">
        <a:lnSpc>
          <a:spcPct val="90000"/>
        </a:lnSpc>
        <a:spcBef>
          <a:spcPct val="0"/>
        </a:spcBef>
        <a:buNone/>
        <a:defRPr sz="38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2517" indent="-202517" algn="l" defTabSz="810067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2481" kern="1200">
          <a:solidFill>
            <a:schemeClr val="tx1"/>
          </a:solidFill>
          <a:latin typeface="+mn-lt"/>
          <a:ea typeface="+mn-ea"/>
          <a:cs typeface="+mn-cs"/>
        </a:defRPr>
      </a:lvl1pPr>
      <a:lvl2pPr marL="607550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2pPr>
      <a:lvl3pPr marL="1012584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417617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4pPr>
      <a:lvl5pPr marL="1822651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5pPr>
      <a:lvl6pPr marL="2227684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6pPr>
      <a:lvl7pPr marL="2632718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7pPr>
      <a:lvl8pPr marL="3037751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8pPr>
      <a:lvl9pPr marL="3442785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1pPr>
      <a:lvl2pPr marL="405033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2pPr>
      <a:lvl3pPr marL="810067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3pPr>
      <a:lvl4pPr marL="1215100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4pPr>
      <a:lvl5pPr marL="1620134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5pPr>
      <a:lvl6pPr marL="2025167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6pPr>
      <a:lvl7pPr marL="2430201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7pPr>
      <a:lvl8pPr marL="2835234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8pPr>
      <a:lvl9pPr marL="3240268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71221DEA-F90A-441B-A975-454188935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593" y="365126"/>
            <a:ext cx="931616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9D87E619-E47B-4322-A9C4-41B1C1289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2593" y="1825625"/>
            <a:ext cx="931616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90A856B-24AE-416D-A335-89E08A78AC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42593" y="6356387"/>
            <a:ext cx="24303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EB17437-D90D-440C-844A-1D459110CE07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3A1FF9D-1645-433D-896A-7BAC67ECC8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77947" y="6356387"/>
            <a:ext cx="36454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1D41BC63-59DF-478D-858B-C80BDBC3E3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28453" y="6356387"/>
            <a:ext cx="24303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83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1" r:id="rId1"/>
    <p:sldLayoutId id="2147484102" r:id="rId2"/>
    <p:sldLayoutId id="2147484103" r:id="rId3"/>
    <p:sldLayoutId id="2147484104" r:id="rId4"/>
    <p:sldLayoutId id="2147484105" r:id="rId5"/>
    <p:sldLayoutId id="2147484106" r:id="rId6"/>
    <p:sldLayoutId id="2147484107" r:id="rId7"/>
    <p:sldLayoutId id="2147484108" r:id="rId8"/>
    <p:sldLayoutId id="2147484109" r:id="rId9"/>
    <p:sldLayoutId id="2147484110" r:id="rId10"/>
    <p:sldLayoutId id="2147484111" r:id="rId11"/>
  </p:sldLayoutIdLst>
  <p:hf hdr="0" ftr="0" dt="0"/>
  <p:txStyles>
    <p:titleStyle>
      <a:lvl1pPr algn="l" defTabSz="810067" rtl="0" eaLnBrk="1" latinLnBrk="0" hangingPunct="1">
        <a:lnSpc>
          <a:spcPct val="90000"/>
        </a:lnSpc>
        <a:spcBef>
          <a:spcPct val="0"/>
        </a:spcBef>
        <a:buNone/>
        <a:defRPr sz="38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2517" indent="-202517" algn="l" defTabSz="810067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2481" kern="1200">
          <a:solidFill>
            <a:schemeClr val="tx1"/>
          </a:solidFill>
          <a:latin typeface="+mn-lt"/>
          <a:ea typeface="+mn-ea"/>
          <a:cs typeface="+mn-cs"/>
        </a:defRPr>
      </a:lvl1pPr>
      <a:lvl2pPr marL="607550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2pPr>
      <a:lvl3pPr marL="1012584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417617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4pPr>
      <a:lvl5pPr marL="1822651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5pPr>
      <a:lvl6pPr marL="2227684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6pPr>
      <a:lvl7pPr marL="2632718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7pPr>
      <a:lvl8pPr marL="3037751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8pPr>
      <a:lvl9pPr marL="3442785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1pPr>
      <a:lvl2pPr marL="405033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2pPr>
      <a:lvl3pPr marL="810067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3pPr>
      <a:lvl4pPr marL="1215100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4pPr>
      <a:lvl5pPr marL="1620134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5pPr>
      <a:lvl6pPr marL="2025167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6pPr>
      <a:lvl7pPr marL="2430201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7pPr>
      <a:lvl8pPr marL="2835234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8pPr>
      <a:lvl9pPr marL="3240268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71221DEA-F90A-441B-A975-454188935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593" y="365126"/>
            <a:ext cx="931616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9D87E619-E47B-4322-A9C4-41B1C1289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2593" y="1825625"/>
            <a:ext cx="931616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90A856B-24AE-416D-A335-89E08A78AC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42593" y="6356387"/>
            <a:ext cx="24303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85AA366-D1CC-4BD5-9F5A-145656241839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3A1FF9D-1645-433D-896A-7BAC67ECC8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77947" y="6356387"/>
            <a:ext cx="36454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1D41BC63-59DF-478D-858B-C80BDBC3E3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28453" y="6356387"/>
            <a:ext cx="24303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352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3" r:id="rId1"/>
    <p:sldLayoutId id="2147484114" r:id="rId2"/>
    <p:sldLayoutId id="2147484115" r:id="rId3"/>
    <p:sldLayoutId id="2147484116" r:id="rId4"/>
    <p:sldLayoutId id="2147484117" r:id="rId5"/>
    <p:sldLayoutId id="2147484118" r:id="rId6"/>
    <p:sldLayoutId id="2147484119" r:id="rId7"/>
    <p:sldLayoutId id="2147484120" r:id="rId8"/>
    <p:sldLayoutId id="2147484121" r:id="rId9"/>
    <p:sldLayoutId id="2147484122" r:id="rId10"/>
    <p:sldLayoutId id="2147484123" r:id="rId11"/>
    <p:sldLayoutId id="2147484124" r:id="rId12"/>
    <p:sldLayoutId id="2147484125" r:id="rId13"/>
    <p:sldLayoutId id="2147484126" r:id="rId14"/>
  </p:sldLayoutIdLst>
  <p:hf hdr="0" ftr="0" dt="0"/>
  <p:txStyles>
    <p:titleStyle>
      <a:lvl1pPr algn="l" defTabSz="810067" rtl="0" eaLnBrk="1" latinLnBrk="0" hangingPunct="1">
        <a:lnSpc>
          <a:spcPct val="90000"/>
        </a:lnSpc>
        <a:spcBef>
          <a:spcPct val="0"/>
        </a:spcBef>
        <a:buNone/>
        <a:defRPr sz="38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2517" indent="-202517" algn="l" defTabSz="810067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2481" kern="1200">
          <a:solidFill>
            <a:schemeClr val="tx1"/>
          </a:solidFill>
          <a:latin typeface="+mn-lt"/>
          <a:ea typeface="+mn-ea"/>
          <a:cs typeface="+mn-cs"/>
        </a:defRPr>
      </a:lvl1pPr>
      <a:lvl2pPr marL="607550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2pPr>
      <a:lvl3pPr marL="1012584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417617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4pPr>
      <a:lvl5pPr marL="1822651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5pPr>
      <a:lvl6pPr marL="2227684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6pPr>
      <a:lvl7pPr marL="2632718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7pPr>
      <a:lvl8pPr marL="3037751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8pPr>
      <a:lvl9pPr marL="3442785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1pPr>
      <a:lvl2pPr marL="405033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2pPr>
      <a:lvl3pPr marL="810067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3pPr>
      <a:lvl4pPr marL="1215100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4pPr>
      <a:lvl5pPr marL="1620134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5pPr>
      <a:lvl6pPr marL="2025167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6pPr>
      <a:lvl7pPr marL="2430201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7pPr>
      <a:lvl8pPr marL="2835234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8pPr>
      <a:lvl9pPr marL="3240268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742950" y="365126"/>
            <a:ext cx="931545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742950" y="1825625"/>
            <a:ext cx="931545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>
            <a:extLst/>
          </p:cNvPr>
          <p:cNvSpPr>
            <a:spLocks noGrp="1"/>
          </p:cNvSpPr>
          <p:nvPr>
            <p:ph type="dt" sz="half" idx="2"/>
          </p:nvPr>
        </p:nvSpPr>
        <p:spPr>
          <a:xfrm>
            <a:off x="742953" y="6356386"/>
            <a:ext cx="2430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63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242A66A-1345-4F0A-BECC-85250D1C4563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/>
          </p:cNvPr>
          <p:cNvSpPr>
            <a:spLocks noGrp="1"/>
          </p:cNvSpPr>
          <p:nvPr>
            <p:ph type="ftr" sz="quarter" idx="3"/>
          </p:nvPr>
        </p:nvSpPr>
        <p:spPr>
          <a:xfrm>
            <a:off x="3578229" y="6356386"/>
            <a:ext cx="3644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63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/>
          </p:cNvPr>
          <p:cNvSpPr>
            <a:spLocks noGrp="1"/>
          </p:cNvSpPr>
          <p:nvPr>
            <p:ph type="sldNum" sz="quarter" idx="4"/>
          </p:nvPr>
        </p:nvSpPr>
        <p:spPr>
          <a:xfrm>
            <a:off x="7627938" y="6356386"/>
            <a:ext cx="24304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63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B504321-7414-459D-993C-E26AD7820894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835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0" r:id="rId1"/>
    <p:sldLayoutId id="2147484141" r:id="rId2"/>
    <p:sldLayoutId id="2147484142" r:id="rId3"/>
    <p:sldLayoutId id="2147484143" r:id="rId4"/>
    <p:sldLayoutId id="2147484144" r:id="rId5"/>
    <p:sldLayoutId id="2147484145" r:id="rId6"/>
    <p:sldLayoutId id="2147484146" r:id="rId7"/>
    <p:sldLayoutId id="2147484147" r:id="rId8"/>
    <p:sldLayoutId id="2147484148" r:id="rId9"/>
    <p:sldLayoutId id="2147484149" r:id="rId10"/>
    <p:sldLayoutId id="2147484150" r:id="rId11"/>
  </p:sldLayoutIdLst>
  <p:hf hdr="0" ftr="0" dt="0"/>
  <p:txStyles>
    <p:titleStyle>
      <a:lvl1pPr algn="l" defTabSz="8096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8096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itchFamily="34" charset="0"/>
        </a:defRPr>
      </a:lvl2pPr>
      <a:lvl3pPr algn="l" defTabSz="8096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itchFamily="34" charset="0"/>
        </a:defRPr>
      </a:lvl3pPr>
      <a:lvl4pPr algn="l" defTabSz="8096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itchFamily="34" charset="0"/>
        </a:defRPr>
      </a:lvl4pPr>
      <a:lvl5pPr algn="l" defTabSz="8096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itchFamily="34" charset="0"/>
        </a:defRPr>
      </a:lvl5pPr>
      <a:lvl6pPr marL="457200" algn="l" defTabSz="809625" rtl="0" fontAlgn="base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itchFamily="34" charset="0"/>
        </a:defRPr>
      </a:lvl6pPr>
      <a:lvl7pPr marL="914400" algn="l" defTabSz="809625" rtl="0" fontAlgn="base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itchFamily="34" charset="0"/>
        </a:defRPr>
      </a:lvl7pPr>
      <a:lvl8pPr marL="1371600" algn="l" defTabSz="809625" rtl="0" fontAlgn="base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itchFamily="34" charset="0"/>
        </a:defRPr>
      </a:lvl8pPr>
      <a:lvl9pPr marL="1828800" algn="l" defTabSz="809625" rtl="0" fontAlgn="base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itchFamily="34" charset="0"/>
        </a:defRPr>
      </a:lvl9pPr>
    </p:titleStyle>
    <p:bodyStyle>
      <a:lvl1pPr marL="201613" indent="-201613" algn="l" defTabSz="809625" rtl="0" eaLnBrk="0" fontAlgn="base" hangingPunct="0">
        <a:lnSpc>
          <a:spcPct val="90000"/>
        </a:lnSpc>
        <a:spcBef>
          <a:spcPts val="888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6425" indent="-201613" algn="l" defTabSz="809625" rtl="0" eaLnBrk="0" fontAlgn="base" hangingPunct="0">
        <a:lnSpc>
          <a:spcPct val="90000"/>
        </a:lnSpc>
        <a:spcBef>
          <a:spcPts val="438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11238" indent="-201613" algn="l" defTabSz="809625" rtl="0" eaLnBrk="0" fontAlgn="base" hangingPunct="0">
        <a:lnSpc>
          <a:spcPct val="90000"/>
        </a:lnSpc>
        <a:spcBef>
          <a:spcPts val="438"/>
        </a:spcBef>
        <a:spcAft>
          <a:spcPct val="0"/>
        </a:spcAft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16050" indent="-201613" algn="l" defTabSz="809625" rtl="0" eaLnBrk="0" fontAlgn="base" hangingPunct="0">
        <a:lnSpc>
          <a:spcPct val="90000"/>
        </a:lnSpc>
        <a:spcBef>
          <a:spcPts val="438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822450" indent="-201613" algn="l" defTabSz="809625" rtl="0" eaLnBrk="0" fontAlgn="base" hangingPunct="0">
        <a:lnSpc>
          <a:spcPct val="90000"/>
        </a:lnSpc>
        <a:spcBef>
          <a:spcPts val="438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227684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6pPr>
      <a:lvl7pPr marL="2632718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7pPr>
      <a:lvl8pPr marL="3037751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8pPr>
      <a:lvl9pPr marL="3442785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1pPr>
      <a:lvl2pPr marL="405033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2pPr>
      <a:lvl3pPr marL="810067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3pPr>
      <a:lvl4pPr marL="1215100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4pPr>
      <a:lvl5pPr marL="1620134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5pPr>
      <a:lvl6pPr marL="2025167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6pPr>
      <a:lvl7pPr marL="2430201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7pPr>
      <a:lvl8pPr marL="2835234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8pPr>
      <a:lvl9pPr marL="3240268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742950" y="365125"/>
            <a:ext cx="931545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742950" y="1825625"/>
            <a:ext cx="931545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42950" y="6356350"/>
            <a:ext cx="2430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63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1DC3026-7306-44A5-A9FE-33E04DFB2375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15/05/2020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78225" y="6356350"/>
            <a:ext cx="3644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63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27938" y="6356350"/>
            <a:ext cx="24304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63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41B283C-4E45-4C7C-9769-F7FC38100432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9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202" r:id="rId3"/>
    <p:sldLayoutId id="2147484203" r:id="rId4"/>
    <p:sldLayoutId id="2147484204" r:id="rId5"/>
    <p:sldLayoutId id="2147484205" r:id="rId6"/>
    <p:sldLayoutId id="2147484206" r:id="rId7"/>
    <p:sldLayoutId id="2147484207" r:id="rId8"/>
    <p:sldLayoutId id="2147484208" r:id="rId9"/>
    <p:sldLayoutId id="2147484209" r:id="rId10"/>
    <p:sldLayoutId id="2147484210" r:id="rId11"/>
  </p:sldLayoutIdLst>
  <p:hf hdr="0" ftr="0" dt="0"/>
  <p:txStyles>
    <p:titleStyle>
      <a:lvl1pPr algn="l" defTabSz="8096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8096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itchFamily="34" charset="0"/>
        </a:defRPr>
      </a:lvl2pPr>
      <a:lvl3pPr algn="l" defTabSz="8096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itchFamily="34" charset="0"/>
        </a:defRPr>
      </a:lvl3pPr>
      <a:lvl4pPr algn="l" defTabSz="8096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itchFamily="34" charset="0"/>
        </a:defRPr>
      </a:lvl4pPr>
      <a:lvl5pPr algn="l" defTabSz="8096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itchFamily="34" charset="0"/>
        </a:defRPr>
      </a:lvl5pPr>
      <a:lvl6pPr marL="457200" algn="l" defTabSz="809625" rtl="0" fontAlgn="base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itchFamily="34" charset="0"/>
        </a:defRPr>
      </a:lvl6pPr>
      <a:lvl7pPr marL="914400" algn="l" defTabSz="809625" rtl="0" fontAlgn="base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itchFamily="34" charset="0"/>
        </a:defRPr>
      </a:lvl7pPr>
      <a:lvl8pPr marL="1371600" algn="l" defTabSz="809625" rtl="0" fontAlgn="base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itchFamily="34" charset="0"/>
        </a:defRPr>
      </a:lvl8pPr>
      <a:lvl9pPr marL="1828800" algn="l" defTabSz="809625" rtl="0" fontAlgn="base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itchFamily="34" charset="0"/>
        </a:defRPr>
      </a:lvl9pPr>
    </p:titleStyle>
    <p:bodyStyle>
      <a:lvl1pPr marL="201613" indent="-201613" algn="l" defTabSz="809625" rtl="0" eaLnBrk="0" fontAlgn="base" hangingPunct="0">
        <a:lnSpc>
          <a:spcPct val="90000"/>
        </a:lnSpc>
        <a:spcBef>
          <a:spcPts val="888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6425" indent="-201613" algn="l" defTabSz="809625" rtl="0" eaLnBrk="0" fontAlgn="base" hangingPunct="0">
        <a:lnSpc>
          <a:spcPct val="90000"/>
        </a:lnSpc>
        <a:spcBef>
          <a:spcPts val="438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11238" indent="-201613" algn="l" defTabSz="809625" rtl="0" eaLnBrk="0" fontAlgn="base" hangingPunct="0">
        <a:lnSpc>
          <a:spcPct val="90000"/>
        </a:lnSpc>
        <a:spcBef>
          <a:spcPts val="438"/>
        </a:spcBef>
        <a:spcAft>
          <a:spcPct val="0"/>
        </a:spcAft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16050" indent="-201613" algn="l" defTabSz="809625" rtl="0" eaLnBrk="0" fontAlgn="base" hangingPunct="0">
        <a:lnSpc>
          <a:spcPct val="90000"/>
        </a:lnSpc>
        <a:spcBef>
          <a:spcPts val="438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822450" indent="-201613" algn="l" defTabSz="809625" rtl="0" eaLnBrk="0" fontAlgn="base" hangingPunct="0">
        <a:lnSpc>
          <a:spcPct val="90000"/>
        </a:lnSpc>
        <a:spcBef>
          <a:spcPts val="438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227684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6pPr>
      <a:lvl7pPr marL="2632718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7pPr>
      <a:lvl8pPr marL="3037751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8pPr>
      <a:lvl9pPr marL="3442785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1pPr>
      <a:lvl2pPr marL="405033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2pPr>
      <a:lvl3pPr marL="810067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3pPr>
      <a:lvl4pPr marL="1215100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4pPr>
      <a:lvl5pPr marL="1620134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5pPr>
      <a:lvl6pPr marL="2025167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6pPr>
      <a:lvl7pPr marL="2430201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7pPr>
      <a:lvl8pPr marL="2835234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8pPr>
      <a:lvl9pPr marL="3240268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0.xml"/><Relationship Id="rId4" Type="http://schemas.openxmlformats.org/officeDocument/2006/relationships/chart" Target="../charts/char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0.xml"/><Relationship Id="rId4" Type="http://schemas.openxmlformats.org/officeDocument/2006/relationships/chart" Target="../charts/char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0.xml"/><Relationship Id="rId4" Type="http://schemas.openxmlformats.org/officeDocument/2006/relationships/chart" Target="../charts/char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0.xml"/><Relationship Id="rId4" Type="http://schemas.openxmlformats.org/officeDocument/2006/relationships/chart" Target="../charts/char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Relationship Id="rId4" Type="http://schemas.openxmlformats.org/officeDocument/2006/relationships/chart" Target="../charts/char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4.xml"/><Relationship Id="rId4" Type="http://schemas.openxmlformats.org/officeDocument/2006/relationships/chart" Target="../charts/chart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tif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iff"/><Relationship Id="rId1" Type="http://schemas.openxmlformats.org/officeDocument/2006/relationships/slideLayout" Target="../slideLayouts/slideLayout7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iff"/><Relationship Id="rId1" Type="http://schemas.openxmlformats.org/officeDocument/2006/relationships/slideLayout" Target="../slideLayouts/slideLayout7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iff"/><Relationship Id="rId1" Type="http://schemas.openxmlformats.org/officeDocument/2006/relationships/slideLayout" Target="../slideLayouts/slideLayout7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iff"/><Relationship Id="rId1" Type="http://schemas.openxmlformats.org/officeDocument/2006/relationships/slideLayout" Target="../slideLayouts/slideLayout7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ítulo 1">
            <a:extLst>
              <a:ext uri="{FF2B5EF4-FFF2-40B4-BE49-F238E27FC236}">
                <a16:creationId xmlns:a16="http://schemas.microsoft.com/office/drawing/2014/main" xmlns="" id="{E9A38118-D7C6-4434-8759-3850778746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068960"/>
            <a:ext cx="10801350" cy="1225848"/>
          </a:xfrm>
        </p:spPr>
        <p:txBody>
          <a:bodyPr>
            <a:noAutofit/>
          </a:bodyPr>
          <a:lstStyle/>
          <a:p>
            <a:pPr algn="ctr" eaLnBrk="1" hangingPunct="1"/>
            <a:r>
              <a:rPr lang="pt-BR" altLang="pt-BR" sz="3200" dirty="0">
                <a:solidFill>
                  <a:schemeClr val="bg1"/>
                </a:solidFill>
                <a:latin typeface="Unimed Slab" panose="00000500000000000000" pitchFamily="50" charset="0"/>
                <a:cs typeface="Arial" panose="020B0604020202020204" pitchFamily="34" charset="0"/>
              </a:rPr>
              <a:t/>
            </a:r>
            <a:br>
              <a:rPr lang="pt-BR" altLang="pt-BR" sz="3200" dirty="0">
                <a:solidFill>
                  <a:schemeClr val="bg1"/>
                </a:solidFill>
                <a:latin typeface="Unimed Slab" panose="00000500000000000000" pitchFamily="50" charset="0"/>
                <a:cs typeface="Arial" panose="020B0604020202020204" pitchFamily="34" charset="0"/>
              </a:rPr>
            </a:br>
            <a:r>
              <a:rPr lang="pt-BR" altLang="pt-BR" sz="5400" cap="all" dirty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unimed cooperativa</a:t>
            </a:r>
            <a:br>
              <a:rPr lang="pt-BR" altLang="pt-BR" sz="5400" cap="all" dirty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</a:br>
            <a:r>
              <a:rPr lang="pt-BR" altLang="pt-BR" sz="5400" cap="all" dirty="0">
                <a:solidFill>
                  <a:srgbClr val="FFFF00"/>
                </a:solidFill>
                <a:cs typeface="Arial" panose="020B0604020202020204" pitchFamily="34" charset="0"/>
              </a:rPr>
              <a:t>central de bens e serviços</a:t>
            </a:r>
            <a:endParaRPr lang="pt-BR" altLang="pt-BR" sz="3200" cap="all" dirty="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48028" y="1333939"/>
            <a:ext cx="1696264" cy="1518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8401050" y="5572125"/>
            <a:ext cx="2143125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5" name="Título 1">
            <a:extLst/>
          </p:cNvPr>
          <p:cNvSpPr txBox="1">
            <a:spLocks/>
          </p:cNvSpPr>
          <p:nvPr/>
        </p:nvSpPr>
        <p:spPr>
          <a:xfrm>
            <a:off x="1400175" y="201615"/>
            <a:ext cx="8969375" cy="1246187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defTabSz="8100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900" b="1" cap="all" dirty="0" smtClean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Evolução custo assistencial</a:t>
            </a:r>
            <a:endParaRPr lang="pt-BR" sz="2900" b="1" cap="all" dirty="0">
              <a:solidFill>
                <a:prstClr val="white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800" b="1" cap="all" dirty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DADOS ACUMULADO JAN A </a:t>
            </a:r>
            <a:r>
              <a:rPr lang="pt-BR" sz="1800" b="1" cap="all" dirty="0" smtClean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abr </a:t>
            </a:r>
            <a:r>
              <a:rPr lang="pt-BR" sz="1800" b="1" cap="all" dirty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(</a:t>
            </a:r>
            <a:r>
              <a:rPr lang="pt-BR" sz="1800" b="1" cap="all" dirty="0" smtClean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2019/2020). </a:t>
            </a:r>
            <a:endParaRPr lang="pt-BR" sz="1800" b="1" cap="all" dirty="0">
              <a:solidFill>
                <a:prstClr val="white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C286A9-FE91-45D1-A9F3-ADD62517E29F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9861233"/>
              </p:ext>
            </p:extLst>
          </p:nvPr>
        </p:nvGraphicFramePr>
        <p:xfrm>
          <a:off x="504131" y="1617705"/>
          <a:ext cx="9865420" cy="37972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36513"/>
                <a:gridCol w="1337778"/>
                <a:gridCol w="1337778"/>
                <a:gridCol w="1337778"/>
                <a:gridCol w="1424911"/>
                <a:gridCol w="1590662"/>
              </a:tblGrid>
              <a:tr h="24736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UNIMED</a:t>
                      </a:r>
                      <a:r>
                        <a:rPr lang="pt-BR" sz="1400" b="0" i="0" u="none" strike="noStrike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SOROCABA</a:t>
                      </a:r>
                      <a:endParaRPr lang="pt-BR" sz="14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00808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QUANTIDADE</a:t>
                      </a:r>
                      <a:r>
                        <a:rPr lang="pt-BR" sz="16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CUSTO</a:t>
                      </a:r>
                      <a:r>
                        <a:rPr lang="pt-BR" sz="16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ASSISTENCIAL  EM R$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DIFERENÇA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rgbClr val="008080"/>
                    </a:solidFill>
                  </a:tcPr>
                </a:tc>
              </a:tr>
              <a:tr h="23963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PROCEDIMENTOS</a:t>
                      </a:r>
                      <a:endParaRPr lang="pt-BR" sz="14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 A ABR 2019</a:t>
                      </a:r>
                      <a:endParaRPr lang="pt-BR" sz="14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 A ABR 2020</a:t>
                      </a:r>
                      <a:endParaRPr lang="pt-BR" sz="14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 A ABR 2019</a:t>
                      </a:r>
                      <a:endParaRPr lang="pt-BR" sz="14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 A ABR 2020</a:t>
                      </a:r>
                      <a:endParaRPr lang="pt-BR" sz="14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R$</a:t>
                      </a:r>
                      <a:endParaRPr lang="pt-BR" sz="14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</a:tr>
              <a:tr h="247365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ANGIOPLASTIA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203.664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281.564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6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7365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REVASCULARIZAÇÃO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226.770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217.765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-4%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15638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CATETERISMO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108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153.133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132.042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-14%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7365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MARCA PASSO CONVENCIONAL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112.767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89.150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-21%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77078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CONGÊNITA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111.945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66.950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-40%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7365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AMPLATZER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endParaRPr lang="pt-BR" sz="1400" b="0" i="0" u="none" strike="noStrike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44.275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6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7365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MARCA PASSO OUTROS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160.239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42.978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-73%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7365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TROCA VALVAR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176.817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29.624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-83%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7365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ABLAÇÃO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105.783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16.910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-84%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7365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TRAT. PÓS OPERATÓRIO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40.369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12.695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-69%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7365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OUTRAS CIRURGIAS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110.953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9.882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-91%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7365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TRATAMENTO CLÍNICO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87.793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16.680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-81%</a:t>
                      </a:r>
                      <a:endParaRPr lang="pt-BR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28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186</a:t>
                      </a:r>
                    </a:p>
                  </a:txBody>
                  <a:tcPr marL="0" marR="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144</a:t>
                      </a:r>
                    </a:p>
                  </a:txBody>
                  <a:tcPr marL="0" marR="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1.314.647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960.696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-27%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</a:tr>
            </a:tbl>
          </a:graphicData>
        </a:graphic>
      </p:graphicFrame>
      <p:sp>
        <p:nvSpPr>
          <p:cNvPr id="19" name="Retângulo de cantos arredondados 18"/>
          <p:cNvSpPr/>
          <p:nvPr/>
        </p:nvSpPr>
        <p:spPr>
          <a:xfrm>
            <a:off x="1152203" y="5589240"/>
            <a:ext cx="8640960" cy="693837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FFFF00"/>
                </a:solidFill>
              </a:rPr>
              <a:t>REDUÇÃO </a:t>
            </a:r>
            <a:r>
              <a:rPr lang="pt-BR" b="1" dirty="0">
                <a:solidFill>
                  <a:srgbClr val="FFFF00"/>
                </a:solidFill>
              </a:rPr>
              <a:t>QUANTITATIVA </a:t>
            </a:r>
            <a:r>
              <a:rPr lang="pt-BR" sz="1600" dirty="0" smtClean="0">
                <a:solidFill>
                  <a:prstClr val="white"/>
                </a:solidFill>
              </a:rPr>
              <a:t>dos procedimentos em 2020  contribuindo com melhor resultado.</a:t>
            </a:r>
          </a:p>
          <a:p>
            <a:pPr algn="ctr"/>
            <a:r>
              <a:rPr lang="pt-BR" sz="1600" dirty="0">
                <a:solidFill>
                  <a:prstClr val="white"/>
                </a:solidFill>
              </a:rPr>
              <a:t>Custo por usuário primeiro trimestre 2020 </a:t>
            </a:r>
            <a:r>
              <a:rPr lang="pt-BR" sz="1600" b="1" dirty="0">
                <a:solidFill>
                  <a:srgbClr val="FFFF00"/>
                </a:solidFill>
              </a:rPr>
              <a:t>R$ 3,60  para R$ 2,62 em </a:t>
            </a:r>
            <a:r>
              <a:rPr lang="pt-BR" sz="1600" b="1" dirty="0" smtClean="0">
                <a:solidFill>
                  <a:srgbClr val="FFFF00"/>
                </a:solidFill>
              </a:rPr>
              <a:t>abr/20 COVID 19.</a:t>
            </a:r>
            <a:endParaRPr lang="pt-BR" sz="1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92929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48027" y="1276594"/>
            <a:ext cx="2304331" cy="2125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8401050" y="5572125"/>
            <a:ext cx="2143125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5" name="Título 1">
            <a:extLst/>
          </p:cNvPr>
          <p:cNvSpPr txBox="1">
            <a:spLocks/>
          </p:cNvSpPr>
          <p:nvPr/>
        </p:nvSpPr>
        <p:spPr>
          <a:xfrm>
            <a:off x="1400175" y="201615"/>
            <a:ext cx="8969375" cy="1246187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defTabSz="8100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900" b="1" cap="all" dirty="0" smtClean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COMPARATIVO RESULTADO OPERACIONAL</a:t>
            </a:r>
            <a:endParaRPr lang="pt-BR" sz="2900" b="1" cap="all" dirty="0">
              <a:solidFill>
                <a:prstClr val="white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800" b="1" cap="all" dirty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DADOS ACUMULADO JAN A </a:t>
            </a:r>
            <a:r>
              <a:rPr lang="pt-BR" sz="1800" b="1" cap="all" dirty="0" smtClean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abr </a:t>
            </a:r>
            <a:r>
              <a:rPr lang="pt-BR" sz="1800" b="1" cap="all" dirty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(</a:t>
            </a:r>
            <a:r>
              <a:rPr lang="pt-BR" sz="1800" b="1" cap="all" dirty="0" smtClean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2019/2020). </a:t>
            </a:r>
            <a:endParaRPr lang="pt-BR" sz="1800" b="1" cap="all" dirty="0">
              <a:solidFill>
                <a:schemeClr val="bg1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C286A9-FE91-45D1-A9F3-ADD62517E29F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9" name="Gráfico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6350290"/>
              </p:ext>
            </p:extLst>
          </p:nvPr>
        </p:nvGraphicFramePr>
        <p:xfrm>
          <a:off x="257498" y="1447802"/>
          <a:ext cx="10112052" cy="3967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0" name="CaixaDeTexto 19"/>
          <p:cNvSpPr txBox="1"/>
          <p:nvPr/>
        </p:nvSpPr>
        <p:spPr>
          <a:xfrm>
            <a:off x="2736379" y="2838273"/>
            <a:ext cx="71384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1%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21" name="Seta para cima 20"/>
          <p:cNvSpPr/>
          <p:nvPr/>
        </p:nvSpPr>
        <p:spPr>
          <a:xfrm>
            <a:off x="2808387" y="2420888"/>
            <a:ext cx="595416" cy="369332"/>
          </a:xfrm>
          <a:prstGeom prst="upArrow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prstClr val="black"/>
              </a:solidFill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5256659" y="2915652"/>
            <a:ext cx="71384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-24%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25" name="Seta para cima 24"/>
          <p:cNvSpPr/>
          <p:nvPr/>
        </p:nvSpPr>
        <p:spPr>
          <a:xfrm rot="10800000">
            <a:off x="5328667" y="3347699"/>
            <a:ext cx="595416" cy="369332"/>
          </a:xfrm>
          <a:prstGeom prst="upArrow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prstClr val="black"/>
              </a:solidFill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7855178" y="2190201"/>
            <a:ext cx="71384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100%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27" name="Seta para cima 26"/>
          <p:cNvSpPr/>
          <p:nvPr/>
        </p:nvSpPr>
        <p:spPr>
          <a:xfrm>
            <a:off x="7927186" y="1772816"/>
            <a:ext cx="595416" cy="369332"/>
          </a:xfrm>
          <a:prstGeom prst="upArrow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prstClr val="black"/>
              </a:solidFill>
            </a:endParaRPr>
          </a:p>
        </p:txBody>
      </p:sp>
      <p:sp>
        <p:nvSpPr>
          <p:cNvPr id="28" name="Retângulo de cantos arredondados 27"/>
          <p:cNvSpPr/>
          <p:nvPr/>
        </p:nvSpPr>
        <p:spPr>
          <a:xfrm>
            <a:off x="1400176" y="5816886"/>
            <a:ext cx="8072436" cy="57443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 b="1" dirty="0" smtClean="0">
              <a:solidFill>
                <a:srgbClr val="FFFF00"/>
              </a:solidFill>
            </a:endParaRPr>
          </a:p>
          <a:p>
            <a:pPr algn="ctr"/>
            <a:r>
              <a:rPr lang="pt-BR" sz="1600" b="1" dirty="0" smtClean="0">
                <a:solidFill>
                  <a:srgbClr val="FFFF00"/>
                </a:solidFill>
              </a:rPr>
              <a:t>REDUÇÃO QUANTITATIVA </a:t>
            </a:r>
            <a:r>
              <a:rPr lang="pt-BR" sz="1600" dirty="0" smtClean="0">
                <a:solidFill>
                  <a:prstClr val="white"/>
                </a:solidFill>
              </a:rPr>
              <a:t>de procedimento liberados em 2020</a:t>
            </a:r>
          </a:p>
          <a:p>
            <a:pPr algn="ctr"/>
            <a:r>
              <a:rPr lang="pt-BR" sz="1600" b="1" dirty="0" smtClean="0">
                <a:solidFill>
                  <a:srgbClr val="FFFF00"/>
                </a:solidFill>
              </a:rPr>
              <a:t>REDUÇÃO CUSTO POR USUÁRIO </a:t>
            </a:r>
            <a:r>
              <a:rPr lang="pt-BR" sz="1600" dirty="0"/>
              <a:t> </a:t>
            </a:r>
            <a:r>
              <a:rPr lang="pt-BR" sz="1600" dirty="0" smtClean="0"/>
              <a:t>2020 </a:t>
            </a:r>
            <a:r>
              <a:rPr lang="pt-BR" sz="1600" dirty="0"/>
              <a:t>em  </a:t>
            </a:r>
            <a:r>
              <a:rPr lang="pt-BR" sz="1600" dirty="0" smtClean="0"/>
              <a:t>20%: </a:t>
            </a:r>
            <a:r>
              <a:rPr lang="pt-BR" sz="1600" b="1" dirty="0">
                <a:solidFill>
                  <a:srgbClr val="FFFF00"/>
                </a:solidFill>
              </a:rPr>
              <a:t>De R$ </a:t>
            </a:r>
            <a:r>
              <a:rPr lang="pt-BR" sz="1600" b="1" dirty="0" smtClean="0">
                <a:solidFill>
                  <a:srgbClr val="FFFF00"/>
                </a:solidFill>
              </a:rPr>
              <a:t>4,21 em 2019  para </a:t>
            </a:r>
            <a:r>
              <a:rPr lang="pt-BR" sz="1600" b="1" dirty="0">
                <a:solidFill>
                  <a:srgbClr val="FFFF00"/>
                </a:solidFill>
              </a:rPr>
              <a:t>R$ </a:t>
            </a:r>
            <a:r>
              <a:rPr lang="pt-BR" sz="1600" b="1" dirty="0" smtClean="0">
                <a:solidFill>
                  <a:srgbClr val="FFFF00"/>
                </a:solidFill>
              </a:rPr>
              <a:t>3,36 em 2020.</a:t>
            </a:r>
            <a:endParaRPr lang="pt-BR" sz="1600" b="1" dirty="0">
              <a:solidFill>
                <a:srgbClr val="FFFF00"/>
              </a:solidFill>
            </a:endParaRPr>
          </a:p>
          <a:p>
            <a:pPr algn="ctr"/>
            <a:r>
              <a:rPr lang="pt-BR" sz="1600" dirty="0" smtClean="0">
                <a:solidFill>
                  <a:prstClr val="white"/>
                </a:solidFill>
              </a:rPr>
              <a:t> </a:t>
            </a:r>
            <a:endParaRPr lang="pt-BR" sz="16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59457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5" grpId="0" animBg="1"/>
      <p:bldP spid="26" grpId="0" animBg="1"/>
      <p:bldP spid="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ítulo 1">
            <a:extLst>
              <a:ext uri="{FF2B5EF4-FFF2-40B4-BE49-F238E27FC236}">
                <a16:creationId xmlns:a16="http://schemas.microsoft.com/office/drawing/2014/main" xmlns="" id="{E9A38118-D7C6-4434-8759-3850778746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924944"/>
            <a:ext cx="10801350" cy="122584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pt-BR" altLang="pt-BR" sz="5300" cap="all" dirty="0" smtClean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Unimed sorocaba</a:t>
            </a:r>
            <a:endParaRPr lang="pt-BR" altLang="pt-BR" sz="1300" b="1" cap="all" dirty="0">
              <a:solidFill>
                <a:srgbClr val="ACD248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02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48028" y="1333939"/>
            <a:ext cx="1696264" cy="1518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8401050" y="5572125"/>
            <a:ext cx="2143125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C286A9-FE91-45D1-A9F3-ADD62517E29F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9398078"/>
              </p:ext>
            </p:extLst>
          </p:nvPr>
        </p:nvGraphicFramePr>
        <p:xfrm>
          <a:off x="432123" y="1484785"/>
          <a:ext cx="9721080" cy="42519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06837"/>
                <a:gridCol w="1276620"/>
                <a:gridCol w="1276620"/>
                <a:gridCol w="1425119"/>
                <a:gridCol w="1517942"/>
                <a:gridCol w="1517942"/>
              </a:tblGrid>
              <a:tr h="24491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UNIMED</a:t>
                      </a:r>
                      <a:r>
                        <a:rPr lang="pt-BR" sz="1400" b="0" i="0" u="none" strike="noStrike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SOROCABA</a:t>
                      </a:r>
                      <a:endParaRPr lang="pt-BR" sz="14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00808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QUANTIDADE</a:t>
                      </a:r>
                      <a:r>
                        <a:rPr lang="pt-BR" sz="16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CUSTO</a:t>
                      </a:r>
                      <a:r>
                        <a:rPr lang="pt-BR" sz="16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ASSISTENCIAL  EM R$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DIFERENÇA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rgbClr val="008080"/>
                    </a:solidFill>
                  </a:tcPr>
                </a:tc>
              </a:tr>
              <a:tr h="2372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PROCEDIMENTOS</a:t>
                      </a:r>
                      <a:endParaRPr lang="pt-BR" sz="14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 A ABR 2019</a:t>
                      </a:r>
                      <a:endParaRPr lang="pt-BR" sz="14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 A ABR 2020</a:t>
                      </a:r>
                      <a:endParaRPr lang="pt-BR" sz="14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 A ABR 2019</a:t>
                      </a:r>
                      <a:endParaRPr lang="pt-BR" sz="14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 A ABR 2020</a:t>
                      </a:r>
                      <a:endParaRPr lang="pt-BR" sz="14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R$</a:t>
                      </a:r>
                      <a:endParaRPr lang="pt-BR" sz="14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</a:tr>
              <a:tr h="244919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ANGIOPLASTIA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42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549.091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552.927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4919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TROCA VALVAR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254.828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253.465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12516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AMPLATZER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149.764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252.221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68%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4919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ABLAÇÃO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158.355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212.980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74338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CATETERISMO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83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218.028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207.228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-5%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4919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MARCA PASSO CONVENCIONAL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148.179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104.532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-29%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4919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OUTRAS CIRURGIAS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173.659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101.383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-42%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4919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CONGÊNITA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127.986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32.775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-74%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4919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REVASCULARIZAÇÃO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25.786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25.217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4919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TRAT. PÓS OPERATÓRIO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2.062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871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-58%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4919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TRATAMENTO CLÍNICO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572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4919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CONSULTA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490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383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-22%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4919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AVALIAÇÃO MARCA PASSO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endParaRPr lang="pt-BR" sz="1400" b="0" i="0" u="none" strike="noStrike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endParaRPr lang="pt-BR" sz="1400" b="0" i="0" u="none" strike="noStrike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4919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MARCA PASSO OUTROS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endParaRPr lang="pt-BR" sz="1400" b="0" i="0" u="none" strike="noStrike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195.654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-100%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040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179</a:t>
                      </a:r>
                    </a:p>
                  </a:txBody>
                  <a:tcPr marL="0" marR="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173</a:t>
                      </a:r>
                    </a:p>
                  </a:txBody>
                  <a:tcPr marL="0" marR="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2.003.883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1.744.644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-13%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</a:tr>
            </a:tbl>
          </a:graphicData>
        </a:graphic>
      </p:graphicFrame>
      <p:sp>
        <p:nvSpPr>
          <p:cNvPr id="19" name="Retângulo de cantos arredondados 18"/>
          <p:cNvSpPr/>
          <p:nvPr/>
        </p:nvSpPr>
        <p:spPr>
          <a:xfrm>
            <a:off x="248028" y="6022922"/>
            <a:ext cx="9401119" cy="790454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prstClr val="white"/>
                </a:solidFill>
              </a:rPr>
              <a:t>REDUÇÃO </a:t>
            </a:r>
            <a:r>
              <a:rPr lang="pt-BR" sz="1600" dirty="0" smtClean="0">
                <a:solidFill>
                  <a:prstClr val="white"/>
                </a:solidFill>
              </a:rPr>
              <a:t>dos procedimentos </a:t>
            </a:r>
            <a:r>
              <a:rPr lang="pt-BR" sz="1600" dirty="0">
                <a:solidFill>
                  <a:prstClr val="white"/>
                </a:solidFill>
              </a:rPr>
              <a:t>cirúrgicos </a:t>
            </a:r>
            <a:r>
              <a:rPr lang="pt-BR" sz="1600" dirty="0" smtClean="0">
                <a:solidFill>
                  <a:prstClr val="white"/>
                </a:solidFill>
              </a:rPr>
              <a:t> com valores  relevante  e  </a:t>
            </a:r>
            <a:r>
              <a:rPr lang="pt-BR" b="1" dirty="0">
                <a:solidFill>
                  <a:srgbClr val="FFFF00"/>
                </a:solidFill>
              </a:rPr>
              <a:t>manutenção QUANTITATIVO GERAL </a:t>
            </a:r>
          </a:p>
          <a:p>
            <a:pPr algn="ctr"/>
            <a:r>
              <a:rPr lang="pt-BR" sz="1600" dirty="0" smtClean="0">
                <a:solidFill>
                  <a:prstClr val="white"/>
                </a:solidFill>
              </a:rPr>
              <a:t>Custo por usuário primeiro trimestre 2020 </a:t>
            </a:r>
            <a:r>
              <a:rPr lang="pt-BR" b="1" dirty="0">
                <a:solidFill>
                  <a:srgbClr val="FFFF00"/>
                </a:solidFill>
              </a:rPr>
              <a:t>R$ </a:t>
            </a:r>
            <a:r>
              <a:rPr lang="pt-BR" b="1" dirty="0" smtClean="0">
                <a:solidFill>
                  <a:srgbClr val="FFFF00"/>
                </a:solidFill>
              </a:rPr>
              <a:t>5,87  </a:t>
            </a:r>
            <a:r>
              <a:rPr lang="pt-BR" b="1" dirty="0">
                <a:solidFill>
                  <a:srgbClr val="FFFF00"/>
                </a:solidFill>
              </a:rPr>
              <a:t>para R$ </a:t>
            </a:r>
            <a:r>
              <a:rPr lang="pt-BR" b="1" dirty="0" smtClean="0">
                <a:solidFill>
                  <a:srgbClr val="FFFF00"/>
                </a:solidFill>
              </a:rPr>
              <a:t>4,18 </a:t>
            </a:r>
            <a:r>
              <a:rPr lang="pt-BR" b="1" dirty="0">
                <a:solidFill>
                  <a:srgbClr val="FFFF00"/>
                </a:solidFill>
              </a:rPr>
              <a:t>em </a:t>
            </a:r>
            <a:r>
              <a:rPr lang="pt-BR" b="1" dirty="0" smtClean="0">
                <a:solidFill>
                  <a:srgbClr val="FFFF00"/>
                </a:solidFill>
              </a:rPr>
              <a:t>abr/20</a:t>
            </a:r>
            <a:endParaRPr lang="pt-BR" sz="1600" dirty="0">
              <a:solidFill>
                <a:prstClr val="white"/>
              </a:solidFill>
            </a:endParaRPr>
          </a:p>
          <a:p>
            <a:pPr algn="ctr"/>
            <a:r>
              <a:rPr lang="pt-BR" sz="1600" dirty="0" smtClean="0">
                <a:solidFill>
                  <a:prstClr val="white"/>
                </a:solidFill>
              </a:rPr>
              <a:t>contribuindo com a evolução do resultado.</a:t>
            </a:r>
            <a:endParaRPr lang="pt-BR" sz="1600" b="1" dirty="0">
              <a:solidFill>
                <a:srgbClr val="FFFF00"/>
              </a:solidFill>
            </a:endParaRPr>
          </a:p>
        </p:txBody>
      </p:sp>
      <p:sp>
        <p:nvSpPr>
          <p:cNvPr id="9" name="Título 1">
            <a:extLst/>
          </p:cNvPr>
          <p:cNvSpPr txBox="1">
            <a:spLocks/>
          </p:cNvSpPr>
          <p:nvPr/>
        </p:nvSpPr>
        <p:spPr>
          <a:xfrm>
            <a:off x="1400175" y="201615"/>
            <a:ext cx="8969375" cy="1246187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defTabSz="8100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900" b="1" cap="all" dirty="0" smtClean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Evolução custo assistencial</a:t>
            </a:r>
            <a:endParaRPr lang="pt-BR" sz="2900" b="1" cap="all" dirty="0">
              <a:solidFill>
                <a:prstClr val="white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800" b="1" cap="all" dirty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DADOS ACUMULADO JAN A </a:t>
            </a:r>
            <a:r>
              <a:rPr lang="pt-BR" sz="1800" b="1" cap="all" dirty="0" smtClean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abr </a:t>
            </a:r>
            <a:r>
              <a:rPr lang="pt-BR" sz="1800" b="1" cap="all" dirty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(</a:t>
            </a:r>
            <a:r>
              <a:rPr lang="pt-BR" sz="1800" b="1" cap="all" dirty="0" smtClean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2019/2020). </a:t>
            </a:r>
            <a:endParaRPr lang="pt-BR" sz="1800" b="1" cap="all" dirty="0">
              <a:solidFill>
                <a:prstClr val="white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49765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48027" y="1276594"/>
            <a:ext cx="2304331" cy="2125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  <p:graphicFrame>
        <p:nvGraphicFramePr>
          <p:cNvPr id="14" name="Grá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8468992"/>
              </p:ext>
            </p:extLst>
          </p:nvPr>
        </p:nvGraphicFramePr>
        <p:xfrm>
          <a:off x="864170" y="1276594"/>
          <a:ext cx="9505380" cy="43846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Retângulo 7"/>
          <p:cNvSpPr/>
          <p:nvPr/>
        </p:nvSpPr>
        <p:spPr>
          <a:xfrm>
            <a:off x="8401050" y="5572125"/>
            <a:ext cx="2143125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5" name="Título 1">
            <a:extLst/>
          </p:cNvPr>
          <p:cNvSpPr txBox="1">
            <a:spLocks/>
          </p:cNvSpPr>
          <p:nvPr/>
        </p:nvSpPr>
        <p:spPr>
          <a:xfrm>
            <a:off x="1400175" y="201615"/>
            <a:ext cx="8969375" cy="1246187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defTabSz="8100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800" b="1" cap="all" dirty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COMPARATIVO RESULTADO OPERACIONAL</a:t>
            </a:r>
          </a:p>
          <a:p>
            <a:pPr algn="ctr"/>
            <a:r>
              <a:rPr lang="pt-BR" sz="1800" b="1" cap="all" dirty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DADOS ACUMULADO JAN A abr (2019/2020).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C286A9-FE91-45D1-A9F3-ADD62517E29F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3174658" y="2699628"/>
            <a:ext cx="71384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bg1"/>
                </a:solidFill>
              </a:rPr>
              <a:t>6</a:t>
            </a:r>
            <a:r>
              <a:rPr lang="pt-BR" b="1" dirty="0" smtClean="0">
                <a:solidFill>
                  <a:schemeClr val="bg1"/>
                </a:solidFill>
              </a:rPr>
              <a:t>%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21" name="Seta para cima 20"/>
          <p:cNvSpPr/>
          <p:nvPr/>
        </p:nvSpPr>
        <p:spPr>
          <a:xfrm>
            <a:off x="3246666" y="2282243"/>
            <a:ext cx="595416" cy="369332"/>
          </a:xfrm>
          <a:prstGeom prst="upArrow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prstClr val="black"/>
              </a:solidFill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5597347" y="2267581"/>
            <a:ext cx="71384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-11%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25" name="Seta para cima 24"/>
          <p:cNvSpPr/>
          <p:nvPr/>
        </p:nvSpPr>
        <p:spPr>
          <a:xfrm rot="10800000">
            <a:off x="5669355" y="2699628"/>
            <a:ext cx="595416" cy="369332"/>
          </a:xfrm>
          <a:prstGeom prst="upArrow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prstClr val="black"/>
              </a:solidFill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7855178" y="2843644"/>
            <a:ext cx="71384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106%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27" name="Seta para cima 26"/>
          <p:cNvSpPr/>
          <p:nvPr/>
        </p:nvSpPr>
        <p:spPr>
          <a:xfrm>
            <a:off x="7927186" y="2426259"/>
            <a:ext cx="595416" cy="369332"/>
          </a:xfrm>
          <a:prstGeom prst="upArrow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prstClr val="black"/>
              </a:solidFill>
            </a:endParaRPr>
          </a:p>
        </p:txBody>
      </p:sp>
      <p:sp>
        <p:nvSpPr>
          <p:cNvPr id="15" name="Retângulo de cantos arredondados 14"/>
          <p:cNvSpPr/>
          <p:nvPr/>
        </p:nvSpPr>
        <p:spPr>
          <a:xfrm>
            <a:off x="1368227" y="5949280"/>
            <a:ext cx="8753028" cy="62000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 smtClean="0">
              <a:solidFill>
                <a:srgbClr val="FFFF00"/>
              </a:solidFill>
            </a:endParaRPr>
          </a:p>
          <a:p>
            <a:pPr algn="ctr"/>
            <a:r>
              <a:rPr lang="pt-BR" b="1" dirty="0" smtClean="0">
                <a:solidFill>
                  <a:srgbClr val="FFFF00"/>
                </a:solidFill>
              </a:rPr>
              <a:t>REDUÇÃO</a:t>
            </a:r>
            <a:r>
              <a:rPr lang="pt-BR" dirty="0" smtClean="0"/>
              <a:t> custo por usuário 2020 em  13%: </a:t>
            </a:r>
            <a:r>
              <a:rPr lang="pt-BR" b="1" dirty="0" smtClean="0">
                <a:solidFill>
                  <a:srgbClr val="FFFF00"/>
                </a:solidFill>
              </a:rPr>
              <a:t>De </a:t>
            </a:r>
            <a:r>
              <a:rPr lang="pt-BR" b="1" dirty="0">
                <a:solidFill>
                  <a:srgbClr val="FFFF00"/>
                </a:solidFill>
              </a:rPr>
              <a:t>R$ </a:t>
            </a:r>
            <a:r>
              <a:rPr lang="pt-BR" b="1" dirty="0" smtClean="0">
                <a:solidFill>
                  <a:srgbClr val="FFFF00"/>
                </a:solidFill>
              </a:rPr>
              <a:t>6,24 em 2019  </a:t>
            </a:r>
            <a:r>
              <a:rPr lang="pt-BR" b="1" dirty="0">
                <a:solidFill>
                  <a:srgbClr val="FFFF00"/>
                </a:solidFill>
              </a:rPr>
              <a:t>para R$ </a:t>
            </a:r>
            <a:r>
              <a:rPr lang="pt-BR" b="1" dirty="0" smtClean="0">
                <a:solidFill>
                  <a:srgbClr val="FFFF00"/>
                </a:solidFill>
              </a:rPr>
              <a:t>5,45 em 2020</a:t>
            </a:r>
          </a:p>
          <a:p>
            <a:pPr algn="ctr"/>
            <a:r>
              <a:rPr lang="pt-BR" dirty="0" smtClean="0">
                <a:solidFill>
                  <a:srgbClr val="FFFF00"/>
                </a:solidFill>
              </a:rPr>
              <a:t>Quantitativo geral de procedimento mantido 1º trimestre 2020 com redução em abril.</a:t>
            </a:r>
            <a:endParaRPr lang="pt-BR" dirty="0">
              <a:solidFill>
                <a:srgbClr val="FFFF00"/>
              </a:solidFill>
            </a:endParaRPr>
          </a:p>
          <a:p>
            <a:pPr algn="ctr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75875415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5" grpId="0" animBg="1"/>
      <p:bldP spid="26" grpId="0" animBg="1"/>
      <p:bldP spid="2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ítulo 1">
            <a:extLst>
              <a:ext uri="{FF2B5EF4-FFF2-40B4-BE49-F238E27FC236}">
                <a16:creationId xmlns:a16="http://schemas.microsoft.com/office/drawing/2014/main" xmlns="" id="{E9A38118-D7C6-4434-8759-3850778746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924944"/>
            <a:ext cx="10801350" cy="122584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pt-BR" altLang="pt-BR" sz="5300" cap="all" dirty="0" smtClean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Unimed capivari</a:t>
            </a:r>
            <a:endParaRPr lang="pt-BR" altLang="pt-BR" sz="1300" b="1" cap="all" dirty="0">
              <a:solidFill>
                <a:srgbClr val="ACD248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256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48028" y="1333939"/>
            <a:ext cx="1696264" cy="1518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8401050" y="5572125"/>
            <a:ext cx="2143125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5" name="Título 1">
            <a:extLst/>
          </p:cNvPr>
          <p:cNvSpPr txBox="1">
            <a:spLocks/>
          </p:cNvSpPr>
          <p:nvPr/>
        </p:nvSpPr>
        <p:spPr>
          <a:xfrm>
            <a:off x="1400175" y="201615"/>
            <a:ext cx="8969375" cy="1246187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defTabSz="8100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800" b="1" cap="all" dirty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Evolução custo assistencial</a:t>
            </a:r>
          </a:p>
          <a:p>
            <a:pPr algn="ctr"/>
            <a:r>
              <a:rPr lang="pt-BR" sz="1800" b="1" cap="all" dirty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DADOS ACUMULADO JAN A abr (2019/2020).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C286A9-FE91-45D1-A9F3-ADD62517E29F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229313"/>
              </p:ext>
            </p:extLst>
          </p:nvPr>
        </p:nvGraphicFramePr>
        <p:xfrm>
          <a:off x="504131" y="1769727"/>
          <a:ext cx="9793089" cy="31586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5460"/>
                <a:gridCol w="1182045"/>
                <a:gridCol w="1182045"/>
                <a:gridCol w="1477043"/>
                <a:gridCol w="1573248"/>
                <a:gridCol w="1573248"/>
              </a:tblGrid>
              <a:tr h="24032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UNIMED CAPIVARI</a:t>
                      </a:r>
                      <a:endParaRPr lang="pt-BR" sz="14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00808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QUANTIDADE</a:t>
                      </a:r>
                      <a:r>
                        <a:rPr lang="pt-BR" sz="16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CUSTO</a:t>
                      </a:r>
                      <a:r>
                        <a:rPr lang="pt-BR" sz="16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ASSISTENCIAL  EM R$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DIFERENÇA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rgbClr val="008080"/>
                    </a:solidFill>
                  </a:tcPr>
                </a:tc>
              </a:tr>
              <a:tr h="41282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PROCEDIMENTOS</a:t>
                      </a:r>
                      <a:endParaRPr lang="pt-BR" sz="14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 A ABR 2019</a:t>
                      </a:r>
                      <a:endParaRPr lang="pt-BR" sz="14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 A ABR 2020</a:t>
                      </a:r>
                      <a:endParaRPr lang="pt-BR" sz="14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 A ABR 2019</a:t>
                      </a:r>
                      <a:endParaRPr lang="pt-BR" sz="14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 A ABR 2020</a:t>
                      </a:r>
                      <a:endParaRPr lang="pt-BR" sz="14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R$</a:t>
                      </a:r>
                      <a:endParaRPr lang="pt-BR" sz="14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</a:tr>
              <a:tr h="240323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ANGIOPLASTIA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140.125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48.300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-66%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0323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CONGÊNITA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38.661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06652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MARCA PASSO OUTROS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35.254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0323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CATETERISMO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38.996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25.200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-35%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9190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MARCA PASSO CONVENCIONAL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29.157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22.598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-22%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0323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TRAT. PÓS OPERATÓRIO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11.932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2.075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-83%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0323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AVALIAÇÃO MARCA PASSO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282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0323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TROCA VALVAR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72.144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-100%</a:t>
                      </a:r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0323"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REVASCULARIZAÇÃO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27.962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endParaRPr lang="pt-B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-100%</a:t>
                      </a:r>
                    </a:p>
                  </a:txBody>
                  <a:tcPr marL="0" marR="0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3589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53</a:t>
                      </a:r>
                    </a:p>
                  </a:txBody>
                  <a:tcPr marL="0" marR="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0" marR="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320.406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172.208</a:t>
                      </a: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b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-46%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rgbClr val="008080"/>
                    </a:solidFill>
                  </a:tcPr>
                </a:tc>
              </a:tr>
            </a:tbl>
          </a:graphicData>
        </a:graphic>
      </p:graphicFrame>
      <p:sp>
        <p:nvSpPr>
          <p:cNvPr id="19" name="Retângulo de cantos arredondados 18"/>
          <p:cNvSpPr/>
          <p:nvPr/>
        </p:nvSpPr>
        <p:spPr>
          <a:xfrm>
            <a:off x="648147" y="5301208"/>
            <a:ext cx="9505056" cy="845347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rgbClr val="FFFF00"/>
                </a:solidFill>
              </a:rPr>
              <a:t>REDUÇÃO QUANTITATIVA PROCEDIMENTOS </a:t>
            </a:r>
          </a:p>
          <a:p>
            <a:pPr algn="ctr"/>
            <a:r>
              <a:rPr lang="pt-BR" sz="1600" dirty="0" smtClean="0">
                <a:solidFill>
                  <a:prstClr val="white"/>
                </a:solidFill>
              </a:rPr>
              <a:t>Custo por usuário primeiro trimestre 2020 </a:t>
            </a:r>
            <a:r>
              <a:rPr lang="pt-BR" b="1" dirty="0">
                <a:solidFill>
                  <a:srgbClr val="FFFF00"/>
                </a:solidFill>
              </a:rPr>
              <a:t>R$ 5,72 para R$ 0,91 em abr/20</a:t>
            </a:r>
            <a:r>
              <a:rPr lang="pt-BR" sz="1600" dirty="0" smtClean="0">
                <a:solidFill>
                  <a:prstClr val="white"/>
                </a:solidFill>
              </a:rPr>
              <a:t> contribuindo com a evolução do resultado.</a:t>
            </a:r>
            <a:endParaRPr lang="pt-BR" sz="1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02813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48028" y="1333939"/>
            <a:ext cx="1696264" cy="1518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  <p:graphicFrame>
        <p:nvGraphicFramePr>
          <p:cNvPr id="15" name="Gráfico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7009562"/>
              </p:ext>
            </p:extLst>
          </p:nvPr>
        </p:nvGraphicFramePr>
        <p:xfrm>
          <a:off x="720154" y="1447802"/>
          <a:ext cx="9649395" cy="4124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Retângulo 7"/>
          <p:cNvSpPr/>
          <p:nvPr/>
        </p:nvSpPr>
        <p:spPr>
          <a:xfrm>
            <a:off x="8401050" y="5572125"/>
            <a:ext cx="2143125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5" name="Título 1">
            <a:extLst/>
          </p:cNvPr>
          <p:cNvSpPr txBox="1">
            <a:spLocks/>
          </p:cNvSpPr>
          <p:nvPr/>
        </p:nvSpPr>
        <p:spPr>
          <a:xfrm>
            <a:off x="1400175" y="201615"/>
            <a:ext cx="8969375" cy="1246187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defTabSz="8100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400" b="1" cap="all" dirty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COMPARATIVO RESULTADO OPERACIONAL</a:t>
            </a:r>
          </a:p>
          <a:p>
            <a:pPr algn="ctr"/>
            <a:r>
              <a:rPr lang="pt-BR" sz="2000" b="1" cap="all" dirty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DADOS ACUMULADO JAN A abr (2019/2020).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C286A9-FE91-45D1-A9F3-ADD62517E29F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3102650" y="2622249"/>
            <a:ext cx="71384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4%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21" name="Seta para cima 20"/>
          <p:cNvSpPr/>
          <p:nvPr/>
        </p:nvSpPr>
        <p:spPr>
          <a:xfrm>
            <a:off x="3174658" y="2204864"/>
            <a:ext cx="595416" cy="369332"/>
          </a:xfrm>
          <a:prstGeom prst="upArrow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prstClr val="black"/>
              </a:solidFill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5622930" y="2267581"/>
            <a:ext cx="71384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-43%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25" name="Seta para cima 24"/>
          <p:cNvSpPr/>
          <p:nvPr/>
        </p:nvSpPr>
        <p:spPr>
          <a:xfrm rot="10800000">
            <a:off x="5669355" y="2699628"/>
            <a:ext cx="595416" cy="369332"/>
          </a:xfrm>
          <a:prstGeom prst="upArrow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prstClr val="black"/>
              </a:solidFill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7927186" y="2483604"/>
            <a:ext cx="71384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137%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27" name="Seta para cima 26"/>
          <p:cNvSpPr/>
          <p:nvPr/>
        </p:nvSpPr>
        <p:spPr>
          <a:xfrm>
            <a:off x="7999194" y="2066219"/>
            <a:ext cx="595416" cy="369332"/>
          </a:xfrm>
          <a:prstGeom prst="upArrow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prstClr val="black"/>
              </a:solidFill>
            </a:endParaRP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1368227" y="5949280"/>
            <a:ext cx="8753028" cy="62000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 smtClean="0">
              <a:solidFill>
                <a:srgbClr val="FFFF00"/>
              </a:solidFill>
            </a:endParaRPr>
          </a:p>
          <a:p>
            <a:pPr algn="ctr"/>
            <a:r>
              <a:rPr lang="pt-BR" b="1" dirty="0" smtClean="0">
                <a:solidFill>
                  <a:srgbClr val="FFFF00"/>
                </a:solidFill>
              </a:rPr>
              <a:t>REDUÇÃO</a:t>
            </a:r>
            <a:r>
              <a:rPr lang="pt-BR" dirty="0" smtClean="0"/>
              <a:t> custo por usuário 2020 em  45%: </a:t>
            </a:r>
            <a:r>
              <a:rPr lang="pt-BR" b="1" dirty="0" smtClean="0">
                <a:solidFill>
                  <a:srgbClr val="FFFF00"/>
                </a:solidFill>
              </a:rPr>
              <a:t>De </a:t>
            </a:r>
            <a:r>
              <a:rPr lang="pt-BR" b="1" dirty="0">
                <a:solidFill>
                  <a:srgbClr val="FFFF00"/>
                </a:solidFill>
              </a:rPr>
              <a:t>R$ </a:t>
            </a:r>
            <a:r>
              <a:rPr lang="pt-BR" b="1" dirty="0" smtClean="0">
                <a:solidFill>
                  <a:srgbClr val="FFFF00"/>
                </a:solidFill>
              </a:rPr>
              <a:t>8,15 em 2019  </a:t>
            </a:r>
            <a:r>
              <a:rPr lang="pt-BR" b="1" dirty="0">
                <a:solidFill>
                  <a:srgbClr val="FFFF00"/>
                </a:solidFill>
              </a:rPr>
              <a:t>para R$ </a:t>
            </a:r>
            <a:r>
              <a:rPr lang="pt-BR" b="1" dirty="0" smtClean="0">
                <a:solidFill>
                  <a:srgbClr val="FFFF00"/>
                </a:solidFill>
              </a:rPr>
              <a:t>4,52 em 2020</a:t>
            </a:r>
            <a:endParaRPr lang="pt-BR" b="1" dirty="0">
              <a:solidFill>
                <a:srgbClr val="FFFF00"/>
              </a:solidFill>
            </a:endParaRPr>
          </a:p>
          <a:p>
            <a:pPr algn="ctr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3517686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5" grpId="0" animBg="1"/>
      <p:bldP spid="26" grpId="0" animBg="1"/>
      <p:bldP spid="2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ítulo 1">
            <a:extLst>
              <a:ext uri="{FF2B5EF4-FFF2-40B4-BE49-F238E27FC236}">
                <a16:creationId xmlns:a16="http://schemas.microsoft.com/office/drawing/2014/main" xmlns="" id="{E9A38118-D7C6-4434-8759-3850778746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924944"/>
            <a:ext cx="10801350" cy="122584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pt-BR" altLang="pt-BR" sz="5300" cap="all" dirty="0" smtClean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consolidado</a:t>
            </a:r>
            <a:endParaRPr lang="pt-BR" altLang="pt-BR" sz="1300" b="1" cap="all" dirty="0">
              <a:solidFill>
                <a:srgbClr val="ACD248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72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Grá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2024708"/>
              </p:ext>
            </p:extLst>
          </p:nvPr>
        </p:nvGraphicFramePr>
        <p:xfrm>
          <a:off x="1394332" y="1556793"/>
          <a:ext cx="8758872" cy="4015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Retângulo 1"/>
          <p:cNvSpPr/>
          <p:nvPr/>
        </p:nvSpPr>
        <p:spPr>
          <a:xfrm>
            <a:off x="248028" y="1333939"/>
            <a:ext cx="1696264" cy="1518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8401050" y="5572125"/>
            <a:ext cx="2143125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5" name="Título 1">
            <a:extLst/>
          </p:cNvPr>
          <p:cNvSpPr txBox="1">
            <a:spLocks/>
          </p:cNvSpPr>
          <p:nvPr/>
        </p:nvSpPr>
        <p:spPr>
          <a:xfrm>
            <a:off x="1400175" y="201615"/>
            <a:ext cx="8969375" cy="1246187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defTabSz="8100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900" b="1" cap="all" dirty="0" smtClean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Evolução RESULTADO OPERACIONAL</a:t>
            </a:r>
            <a:endParaRPr lang="pt-BR" sz="2900" b="1" cap="all" dirty="0">
              <a:solidFill>
                <a:prstClr val="white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800" b="1" cap="all" dirty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DADOS ACUMULADO JAN A </a:t>
            </a:r>
            <a:r>
              <a:rPr lang="pt-BR" sz="1800" b="1" cap="all" dirty="0" smtClean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abr </a:t>
            </a:r>
            <a:r>
              <a:rPr lang="pt-BR" sz="1800" b="1" cap="all" dirty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(</a:t>
            </a:r>
            <a:r>
              <a:rPr lang="pt-BR" sz="1800" b="1" cap="all" dirty="0" smtClean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2019/2020). </a:t>
            </a:r>
            <a:endParaRPr lang="pt-BR" sz="1800" b="1" cap="all" dirty="0">
              <a:solidFill>
                <a:schemeClr val="bg1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C286A9-FE91-45D1-A9F3-ADD62517E29F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3534698" y="2694257"/>
            <a:ext cx="71384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prstClr val="white"/>
                </a:solidFill>
              </a:rPr>
              <a:t>3</a:t>
            </a:r>
            <a:r>
              <a:rPr lang="pt-BR" b="1" dirty="0" smtClean="0">
                <a:solidFill>
                  <a:prstClr val="white"/>
                </a:solidFill>
              </a:rPr>
              <a:t>%</a:t>
            </a:r>
            <a:endParaRPr lang="pt-BR" b="1" dirty="0">
              <a:solidFill>
                <a:prstClr val="white"/>
              </a:solidFill>
            </a:endParaRPr>
          </a:p>
        </p:txBody>
      </p:sp>
      <p:sp>
        <p:nvSpPr>
          <p:cNvPr id="21" name="Seta para cima 20"/>
          <p:cNvSpPr/>
          <p:nvPr/>
        </p:nvSpPr>
        <p:spPr>
          <a:xfrm>
            <a:off x="3606706" y="2276872"/>
            <a:ext cx="595416" cy="369332"/>
          </a:xfrm>
          <a:prstGeom prst="upArrow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prstClr val="black"/>
              </a:solidFill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5688707" y="2555613"/>
            <a:ext cx="71384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prstClr val="white"/>
                </a:solidFill>
              </a:rPr>
              <a:t>-19%</a:t>
            </a:r>
            <a:endParaRPr lang="pt-BR" b="1" dirty="0">
              <a:solidFill>
                <a:prstClr val="white"/>
              </a:solidFill>
            </a:endParaRPr>
          </a:p>
        </p:txBody>
      </p:sp>
      <p:sp>
        <p:nvSpPr>
          <p:cNvPr id="25" name="Seta para cima 24"/>
          <p:cNvSpPr/>
          <p:nvPr/>
        </p:nvSpPr>
        <p:spPr>
          <a:xfrm rot="10800000">
            <a:off x="5735132" y="2987660"/>
            <a:ext cx="595416" cy="369332"/>
          </a:xfrm>
          <a:prstGeom prst="upArrow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prstClr val="black"/>
              </a:solidFill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7848947" y="2987660"/>
            <a:ext cx="71384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prstClr val="white"/>
                </a:solidFill>
              </a:rPr>
              <a:t>974%</a:t>
            </a:r>
            <a:endParaRPr lang="pt-BR" b="1" dirty="0">
              <a:solidFill>
                <a:prstClr val="white"/>
              </a:solidFill>
            </a:endParaRPr>
          </a:p>
        </p:txBody>
      </p:sp>
      <p:sp>
        <p:nvSpPr>
          <p:cNvPr id="27" name="Seta para cima 26"/>
          <p:cNvSpPr/>
          <p:nvPr/>
        </p:nvSpPr>
        <p:spPr>
          <a:xfrm>
            <a:off x="7920955" y="2570275"/>
            <a:ext cx="595416" cy="369332"/>
          </a:xfrm>
          <a:prstGeom prst="upArrow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prstClr val="black"/>
              </a:solidFill>
            </a:endParaRP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2016299" y="5877272"/>
            <a:ext cx="3240360" cy="765845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solidFill>
                  <a:srgbClr val="FFFF00"/>
                </a:solidFill>
              </a:rPr>
              <a:t>REDUÇÃO GERAL QUANTITATIVO </a:t>
            </a:r>
            <a:r>
              <a:rPr lang="pt-BR" sz="1400" b="1" dirty="0" smtClean="0">
                <a:solidFill>
                  <a:schemeClr val="bg1"/>
                </a:solidFill>
              </a:rPr>
              <a:t>PROCEDIMENTOS LIBERADOS</a:t>
            </a:r>
          </a:p>
          <a:p>
            <a:pPr algn="ctr"/>
            <a:r>
              <a:rPr lang="pt-BR" sz="1400" b="1" dirty="0" smtClean="0">
                <a:solidFill>
                  <a:schemeClr val="bg1"/>
                </a:solidFill>
              </a:rPr>
              <a:t>COVID 19.</a:t>
            </a:r>
          </a:p>
        </p:txBody>
      </p:sp>
      <p:sp>
        <p:nvSpPr>
          <p:cNvPr id="17" name="Retângulo de cantos arredondados 16"/>
          <p:cNvSpPr/>
          <p:nvPr/>
        </p:nvSpPr>
        <p:spPr>
          <a:xfrm>
            <a:off x="5976739" y="5877272"/>
            <a:ext cx="3240360" cy="765845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solidFill>
                  <a:srgbClr val="FFFF00"/>
                </a:solidFill>
              </a:rPr>
              <a:t>AÇÃO TOMADA DIRETORIA: </a:t>
            </a:r>
          </a:p>
          <a:p>
            <a:pPr algn="ctr"/>
            <a:r>
              <a:rPr lang="pt-BR" sz="1400" b="1" dirty="0" smtClean="0">
                <a:solidFill>
                  <a:schemeClr val="bg1"/>
                </a:solidFill>
              </a:rPr>
              <a:t>REDUÇÃO CUSTO POR USUÁRIO  EM ABR/20</a:t>
            </a:r>
            <a:r>
              <a:rPr lang="pt-BR" sz="1400" b="1" dirty="0">
                <a:solidFill>
                  <a:srgbClr val="FFFF00"/>
                </a:solidFill>
              </a:rPr>
              <a:t> </a:t>
            </a:r>
            <a:r>
              <a:rPr lang="pt-BR" sz="1400" b="1" dirty="0" smtClean="0">
                <a:solidFill>
                  <a:srgbClr val="FFFF00"/>
                </a:solidFill>
              </a:rPr>
              <a:t>R$ 5,60 para R$ 5,20</a:t>
            </a:r>
            <a:endParaRPr lang="pt-BR" sz="1400" b="1" dirty="0" smtClean="0"/>
          </a:p>
        </p:txBody>
      </p:sp>
      <p:sp>
        <p:nvSpPr>
          <p:cNvPr id="3" name="Seta para a direita 2"/>
          <p:cNvSpPr/>
          <p:nvPr/>
        </p:nvSpPr>
        <p:spPr>
          <a:xfrm>
            <a:off x="5472683" y="6143625"/>
            <a:ext cx="216024" cy="453727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362528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5" grpId="0" animBg="1"/>
      <p:bldP spid="26" grpId="0" animBg="1"/>
      <p:bldP spid="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675AC987-F6F7-4C1D-B4ED-30B7FBE80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875" y="2999839"/>
            <a:ext cx="2664296" cy="3306553"/>
          </a:xfrm>
        </p:spPr>
        <p:txBody>
          <a:bodyPr rtlCol="0" anchor="t"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ct val="0"/>
              </a:spcBef>
              <a:buClr>
                <a:srgbClr val="008C50"/>
              </a:buClr>
              <a:buNone/>
              <a:defRPr/>
            </a:pPr>
            <a:r>
              <a:rPr lang="pt-BR" sz="2000" b="1" dirty="0">
                <a:solidFill>
                  <a:srgbClr val="595B62"/>
                </a:solidFill>
                <a:latin typeface="+mj-lt"/>
                <a:cs typeface="Arial" pitchFamily="34" charset="0"/>
              </a:rPr>
              <a:t>Oferecer </a:t>
            </a:r>
            <a:r>
              <a:rPr lang="pt-BR" sz="2000" b="1" dirty="0">
                <a:solidFill>
                  <a:srgbClr val="F47920"/>
                </a:solidFill>
                <a:latin typeface="+mj-lt"/>
                <a:cs typeface="Arial" pitchFamily="34" charset="0"/>
              </a:rPr>
              <a:t>serviços de qualidade </a:t>
            </a:r>
            <a:r>
              <a:rPr lang="pt-BR" sz="2000" b="1" dirty="0">
                <a:solidFill>
                  <a:srgbClr val="595B62"/>
                </a:solidFill>
                <a:latin typeface="+mj-lt"/>
                <a:cs typeface="Arial" pitchFamily="34" charset="0"/>
              </a:rPr>
              <a:t>aos associados e clientes, de forma a </a:t>
            </a:r>
            <a:r>
              <a:rPr lang="pt-BR" sz="2000" b="1" dirty="0">
                <a:solidFill>
                  <a:srgbClr val="F47920"/>
                </a:solidFill>
                <a:latin typeface="+mj-lt"/>
                <a:cs typeface="Arial" pitchFamily="34" charset="0"/>
              </a:rPr>
              <a:t>agregar valor às suas atividades</a:t>
            </a:r>
            <a:r>
              <a:rPr lang="pt-BR" sz="2000" b="1" dirty="0">
                <a:solidFill>
                  <a:srgbClr val="595B62"/>
                </a:solidFill>
                <a:latin typeface="+mj-lt"/>
                <a:cs typeface="Arial" pitchFamily="34" charset="0"/>
              </a:rPr>
              <a:t>,  valorizando nossas singulares associadas, colaboradores, fornecedores e a comunidade onde atuamos.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FE02E675-DF4A-46B1-8DB2-91E01322D45D}"/>
              </a:ext>
            </a:extLst>
          </p:cNvPr>
          <p:cNvSpPr txBox="1">
            <a:spLocks/>
          </p:cNvSpPr>
          <p:nvPr/>
        </p:nvSpPr>
        <p:spPr>
          <a:xfrm>
            <a:off x="1368227" y="201029"/>
            <a:ext cx="9001000" cy="12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8100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3600" b="1" cap="all" dirty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Sobre nós</a:t>
            </a:r>
            <a:endParaRPr lang="pt-BR" altLang="pt-BR" sz="3600" b="1" cap="all" dirty="0">
              <a:solidFill>
                <a:srgbClr val="ACD248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xmlns="" id="{CEFEE70B-3227-4266-8622-54D6A9B47B6E}"/>
              </a:ext>
            </a:extLst>
          </p:cNvPr>
          <p:cNvSpPr txBox="1">
            <a:spLocks/>
          </p:cNvSpPr>
          <p:nvPr/>
        </p:nvSpPr>
        <p:spPr>
          <a:xfrm>
            <a:off x="4328651" y="2996956"/>
            <a:ext cx="2521602" cy="33065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02517" indent="-202517" algn="l" defTabSz="810067" rtl="0" eaLnBrk="1" latinLnBrk="0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24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7550" indent="-202517" algn="l" defTabSz="810067" rtl="0" eaLnBrk="1" latinLnBrk="0" hangingPunct="1">
              <a:lnSpc>
                <a:spcPct val="90000"/>
              </a:lnSpc>
              <a:spcBef>
                <a:spcPts val="443"/>
              </a:spcBef>
              <a:buFont typeface="Arial" panose="020B0604020202020204" pitchFamily="34" charset="0"/>
              <a:buChar char="•"/>
              <a:defRPr sz="21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2584" indent="-202517" algn="l" defTabSz="810067" rtl="0" eaLnBrk="1" latinLnBrk="0" hangingPunct="1">
              <a:lnSpc>
                <a:spcPct val="90000"/>
              </a:lnSpc>
              <a:spcBef>
                <a:spcPts val="443"/>
              </a:spcBef>
              <a:buFont typeface="Arial" panose="020B0604020202020204" pitchFamily="34" charset="0"/>
              <a:buChar char="•"/>
              <a:defRPr sz="17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17617" indent="-202517" algn="l" defTabSz="810067" rtl="0" eaLnBrk="1" latinLnBrk="0" hangingPunct="1">
              <a:lnSpc>
                <a:spcPct val="90000"/>
              </a:lnSpc>
              <a:spcBef>
                <a:spcPts val="443"/>
              </a:spcBef>
              <a:buFont typeface="Arial" panose="020B0604020202020204" pitchFamily="34" charset="0"/>
              <a:buChar char="•"/>
              <a:defRPr sz="15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2651" indent="-202517" algn="l" defTabSz="810067" rtl="0" eaLnBrk="1" latinLnBrk="0" hangingPunct="1">
              <a:lnSpc>
                <a:spcPct val="90000"/>
              </a:lnSpc>
              <a:spcBef>
                <a:spcPts val="443"/>
              </a:spcBef>
              <a:buFont typeface="Arial" panose="020B0604020202020204" pitchFamily="34" charset="0"/>
              <a:buChar char="•"/>
              <a:defRPr sz="15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27684" indent="-202517" algn="l" defTabSz="810067" rtl="0" eaLnBrk="1" latinLnBrk="0" hangingPunct="1">
              <a:lnSpc>
                <a:spcPct val="90000"/>
              </a:lnSpc>
              <a:spcBef>
                <a:spcPts val="443"/>
              </a:spcBef>
              <a:buFont typeface="Arial" panose="020B0604020202020204" pitchFamily="34" charset="0"/>
              <a:buChar char="•"/>
              <a:defRPr sz="15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32718" indent="-202517" algn="l" defTabSz="810067" rtl="0" eaLnBrk="1" latinLnBrk="0" hangingPunct="1">
              <a:lnSpc>
                <a:spcPct val="90000"/>
              </a:lnSpc>
              <a:spcBef>
                <a:spcPts val="443"/>
              </a:spcBef>
              <a:buFont typeface="Arial" panose="020B0604020202020204" pitchFamily="34" charset="0"/>
              <a:buChar char="•"/>
              <a:defRPr sz="15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37751" indent="-202517" algn="l" defTabSz="810067" rtl="0" eaLnBrk="1" latinLnBrk="0" hangingPunct="1">
              <a:lnSpc>
                <a:spcPct val="90000"/>
              </a:lnSpc>
              <a:spcBef>
                <a:spcPts val="443"/>
              </a:spcBef>
              <a:buFont typeface="Arial" panose="020B0604020202020204" pitchFamily="34" charset="0"/>
              <a:buChar char="•"/>
              <a:defRPr sz="15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42785" indent="-202517" algn="l" defTabSz="810067" rtl="0" eaLnBrk="1" latinLnBrk="0" hangingPunct="1">
              <a:lnSpc>
                <a:spcPct val="90000"/>
              </a:lnSpc>
              <a:spcBef>
                <a:spcPts val="443"/>
              </a:spcBef>
              <a:buFont typeface="Arial" panose="020B0604020202020204" pitchFamily="34" charset="0"/>
              <a:buChar char="•"/>
              <a:defRPr sz="15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Clr>
                <a:srgbClr val="008C50"/>
              </a:buClr>
              <a:buNone/>
              <a:defRPr/>
            </a:pPr>
            <a:r>
              <a:rPr lang="pt-BR" sz="2000" b="1" dirty="0">
                <a:solidFill>
                  <a:srgbClr val="595B62"/>
                </a:solidFill>
                <a:latin typeface="+mj-lt"/>
                <a:cs typeface="Arial" pitchFamily="34" charset="0"/>
              </a:rPr>
              <a:t>Ser </a:t>
            </a:r>
            <a:r>
              <a:rPr lang="pt-BR" sz="2000" b="1" dirty="0">
                <a:solidFill>
                  <a:srgbClr val="F47920"/>
                </a:solidFill>
                <a:latin typeface="+mj-lt"/>
                <a:cs typeface="Arial" pitchFamily="34" charset="0"/>
              </a:rPr>
              <a:t>referência no Sistema Unimed </a:t>
            </a:r>
            <a:r>
              <a:rPr lang="pt-BR" sz="2000" b="1" dirty="0">
                <a:solidFill>
                  <a:srgbClr val="595B62"/>
                </a:solidFill>
                <a:latin typeface="+mj-lt"/>
                <a:cs typeface="Arial" pitchFamily="34" charset="0"/>
              </a:rPr>
              <a:t>em nossas áreas de atuação, </a:t>
            </a:r>
            <a:r>
              <a:rPr lang="pt-BR" sz="2000" b="1" dirty="0">
                <a:solidFill>
                  <a:srgbClr val="F47920"/>
                </a:solidFill>
                <a:latin typeface="+mj-lt"/>
                <a:cs typeface="Arial" pitchFamily="34" charset="0"/>
              </a:rPr>
              <a:t>desenvolvendo soluções eficientes </a:t>
            </a:r>
            <a:r>
              <a:rPr lang="pt-BR" sz="2000" b="1" dirty="0">
                <a:solidFill>
                  <a:srgbClr val="595B62"/>
                </a:solidFill>
                <a:latin typeface="+mj-lt"/>
                <a:cs typeface="Arial" pitchFamily="34" charset="0"/>
              </a:rPr>
              <a:t>e estratégicas.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xmlns="" id="{221158DD-3F50-494C-A934-6B3D5DC691A9}"/>
              </a:ext>
            </a:extLst>
          </p:cNvPr>
          <p:cNvSpPr txBox="1">
            <a:spLocks/>
          </p:cNvSpPr>
          <p:nvPr/>
        </p:nvSpPr>
        <p:spPr>
          <a:xfrm>
            <a:off x="7375848" y="2996956"/>
            <a:ext cx="2142899" cy="33065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02517" indent="-202517" algn="l" defTabSz="810067" rtl="0" eaLnBrk="1" latinLnBrk="0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24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7550" indent="-202517" algn="l" defTabSz="810067" rtl="0" eaLnBrk="1" latinLnBrk="0" hangingPunct="1">
              <a:lnSpc>
                <a:spcPct val="90000"/>
              </a:lnSpc>
              <a:spcBef>
                <a:spcPts val="443"/>
              </a:spcBef>
              <a:buFont typeface="Arial" panose="020B0604020202020204" pitchFamily="34" charset="0"/>
              <a:buChar char="•"/>
              <a:defRPr sz="21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2584" indent="-202517" algn="l" defTabSz="810067" rtl="0" eaLnBrk="1" latinLnBrk="0" hangingPunct="1">
              <a:lnSpc>
                <a:spcPct val="90000"/>
              </a:lnSpc>
              <a:spcBef>
                <a:spcPts val="443"/>
              </a:spcBef>
              <a:buFont typeface="Arial" panose="020B0604020202020204" pitchFamily="34" charset="0"/>
              <a:buChar char="•"/>
              <a:defRPr sz="17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17617" indent="-202517" algn="l" defTabSz="810067" rtl="0" eaLnBrk="1" latinLnBrk="0" hangingPunct="1">
              <a:lnSpc>
                <a:spcPct val="90000"/>
              </a:lnSpc>
              <a:spcBef>
                <a:spcPts val="443"/>
              </a:spcBef>
              <a:buFont typeface="Arial" panose="020B0604020202020204" pitchFamily="34" charset="0"/>
              <a:buChar char="•"/>
              <a:defRPr sz="15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2651" indent="-202517" algn="l" defTabSz="810067" rtl="0" eaLnBrk="1" latinLnBrk="0" hangingPunct="1">
              <a:lnSpc>
                <a:spcPct val="90000"/>
              </a:lnSpc>
              <a:spcBef>
                <a:spcPts val="443"/>
              </a:spcBef>
              <a:buFont typeface="Arial" panose="020B0604020202020204" pitchFamily="34" charset="0"/>
              <a:buChar char="•"/>
              <a:defRPr sz="15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27684" indent="-202517" algn="l" defTabSz="810067" rtl="0" eaLnBrk="1" latinLnBrk="0" hangingPunct="1">
              <a:lnSpc>
                <a:spcPct val="90000"/>
              </a:lnSpc>
              <a:spcBef>
                <a:spcPts val="443"/>
              </a:spcBef>
              <a:buFont typeface="Arial" panose="020B0604020202020204" pitchFamily="34" charset="0"/>
              <a:buChar char="•"/>
              <a:defRPr sz="15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32718" indent="-202517" algn="l" defTabSz="810067" rtl="0" eaLnBrk="1" latinLnBrk="0" hangingPunct="1">
              <a:lnSpc>
                <a:spcPct val="90000"/>
              </a:lnSpc>
              <a:spcBef>
                <a:spcPts val="443"/>
              </a:spcBef>
              <a:buFont typeface="Arial" panose="020B0604020202020204" pitchFamily="34" charset="0"/>
              <a:buChar char="•"/>
              <a:defRPr sz="15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37751" indent="-202517" algn="l" defTabSz="810067" rtl="0" eaLnBrk="1" latinLnBrk="0" hangingPunct="1">
              <a:lnSpc>
                <a:spcPct val="90000"/>
              </a:lnSpc>
              <a:spcBef>
                <a:spcPts val="443"/>
              </a:spcBef>
              <a:buFont typeface="Arial" panose="020B0604020202020204" pitchFamily="34" charset="0"/>
              <a:buChar char="•"/>
              <a:defRPr sz="15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42785" indent="-202517" algn="l" defTabSz="810067" rtl="0" eaLnBrk="1" latinLnBrk="0" hangingPunct="1">
              <a:lnSpc>
                <a:spcPct val="90000"/>
              </a:lnSpc>
              <a:spcBef>
                <a:spcPts val="443"/>
              </a:spcBef>
              <a:buFont typeface="Arial" panose="020B0604020202020204" pitchFamily="34" charset="0"/>
              <a:buChar char="•"/>
              <a:defRPr sz="15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>
                <a:srgbClr val="008C50"/>
              </a:buClr>
              <a:defRPr/>
            </a:pPr>
            <a:r>
              <a:rPr lang="pt-BR" sz="2000" b="1" dirty="0">
                <a:solidFill>
                  <a:srgbClr val="F47920"/>
                </a:solidFill>
                <a:latin typeface="+mj-lt"/>
                <a:cs typeface="Arial" pitchFamily="34" charset="0"/>
              </a:rPr>
              <a:t>Cooperação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008C50"/>
              </a:buClr>
              <a:defRPr/>
            </a:pPr>
            <a:r>
              <a:rPr lang="pt-BR" sz="2000" b="1" dirty="0">
                <a:solidFill>
                  <a:srgbClr val="595B62"/>
                </a:solidFill>
                <a:latin typeface="+mj-lt"/>
                <a:cs typeface="Arial" pitchFamily="34" charset="0"/>
              </a:rPr>
              <a:t>Ética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008C50"/>
              </a:buClr>
              <a:defRPr/>
            </a:pPr>
            <a:r>
              <a:rPr lang="pt-BR" sz="2000" b="1" dirty="0">
                <a:solidFill>
                  <a:srgbClr val="595B62"/>
                </a:solidFill>
                <a:latin typeface="+mj-lt"/>
                <a:cs typeface="Arial" pitchFamily="34" charset="0"/>
              </a:rPr>
              <a:t>Humanização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008C50"/>
              </a:buClr>
              <a:defRPr/>
            </a:pPr>
            <a:r>
              <a:rPr lang="pt-BR" sz="2000" b="1" dirty="0">
                <a:solidFill>
                  <a:srgbClr val="F47920"/>
                </a:solidFill>
                <a:latin typeface="+mj-lt"/>
                <a:cs typeface="Arial" pitchFamily="34" charset="0"/>
              </a:rPr>
              <a:t>Inovação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008C50"/>
              </a:buClr>
              <a:defRPr/>
            </a:pPr>
            <a:r>
              <a:rPr lang="pt-BR" sz="2000" b="1" dirty="0">
                <a:solidFill>
                  <a:srgbClr val="595B62"/>
                </a:solidFill>
                <a:latin typeface="+mj-lt"/>
                <a:cs typeface="Arial" pitchFamily="34" charset="0"/>
              </a:rPr>
              <a:t>Sustentabilidade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008C50"/>
              </a:buClr>
              <a:defRPr/>
            </a:pPr>
            <a:r>
              <a:rPr lang="pt-BR" sz="2000" b="1" dirty="0">
                <a:solidFill>
                  <a:srgbClr val="595B62"/>
                </a:solidFill>
                <a:latin typeface="+mj-lt"/>
                <a:cs typeface="Arial" pitchFamily="34" charset="0"/>
              </a:rPr>
              <a:t>Satisfação </a:t>
            </a:r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xmlns="" id="{69D3AEFA-B1D2-43AD-BE5E-6F874EA34C35}"/>
              </a:ext>
            </a:extLst>
          </p:cNvPr>
          <p:cNvGrpSpPr/>
          <p:nvPr/>
        </p:nvGrpSpPr>
        <p:grpSpPr>
          <a:xfrm>
            <a:off x="1265663" y="2344569"/>
            <a:ext cx="2326720" cy="720000"/>
            <a:chOff x="1159888" y="2344569"/>
            <a:chExt cx="2326720" cy="720000"/>
          </a:xfrm>
        </p:grpSpPr>
        <p:sp>
          <p:nvSpPr>
            <p:cNvPr id="7" name="CaixaDeTexto 7">
              <a:extLst>
                <a:ext uri="{FF2B5EF4-FFF2-40B4-BE49-F238E27FC236}">
                  <a16:creationId xmlns:a16="http://schemas.microsoft.com/office/drawing/2014/main" xmlns="" id="{792C713A-1546-4FA9-8868-D9A0F9325C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2412" y="2412190"/>
              <a:ext cx="1764196" cy="5847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26" tIns="45713" rIns="91426" bIns="45713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pt-BR" altLang="pt-BR" sz="3200" b="1" dirty="0">
                  <a:solidFill>
                    <a:srgbClr val="008C50"/>
                  </a:solidFill>
                  <a:latin typeface="Trebuchet MS" panose="020B0603020202020204" pitchFamily="34" charset="0"/>
                </a:rPr>
                <a:t>Missão</a:t>
              </a:r>
              <a:endParaRPr lang="pt-BR" altLang="pt-BR" sz="3600" dirty="0">
                <a:solidFill>
                  <a:srgbClr val="008C50"/>
                </a:solidFill>
                <a:latin typeface="Trebuchet MS" panose="020B0603020202020204" pitchFamily="34" charset="0"/>
              </a:endParaRPr>
            </a:p>
          </p:txBody>
        </p:sp>
        <p:pic>
          <p:nvPicPr>
            <p:cNvPr id="10" name="Imagem 9" descr="Uma imagem contendo clipe de papel, objeto&#10;&#10;Descrição gerada automaticamente">
              <a:extLst>
                <a:ext uri="{FF2B5EF4-FFF2-40B4-BE49-F238E27FC236}">
                  <a16:creationId xmlns:a16="http://schemas.microsoft.com/office/drawing/2014/main" xmlns="" id="{0448DCE2-723D-4AB7-8667-169D1E17896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9888" y="2344569"/>
              <a:ext cx="720000" cy="720000"/>
            </a:xfrm>
            <a:prstGeom prst="rect">
              <a:avLst/>
            </a:prstGeom>
          </p:spPr>
        </p:pic>
      </p:grpSp>
      <p:grpSp>
        <p:nvGrpSpPr>
          <p:cNvPr id="16" name="Agrupar 15">
            <a:extLst>
              <a:ext uri="{FF2B5EF4-FFF2-40B4-BE49-F238E27FC236}">
                <a16:creationId xmlns:a16="http://schemas.microsoft.com/office/drawing/2014/main" xmlns="" id="{F4BCB3D1-F60C-4368-BABE-0FD4D814D7C7}"/>
              </a:ext>
            </a:extLst>
          </p:cNvPr>
          <p:cNvGrpSpPr/>
          <p:nvPr/>
        </p:nvGrpSpPr>
        <p:grpSpPr>
          <a:xfrm>
            <a:off x="4597704" y="2412225"/>
            <a:ext cx="1983501" cy="584761"/>
            <a:chOff x="4356263" y="2412189"/>
            <a:chExt cx="1983501" cy="584761"/>
          </a:xfrm>
        </p:grpSpPr>
        <p:sp>
          <p:nvSpPr>
            <p:cNvPr id="8" name="CaixaDeTexto 7">
              <a:extLst>
                <a:ext uri="{FF2B5EF4-FFF2-40B4-BE49-F238E27FC236}">
                  <a16:creationId xmlns:a16="http://schemas.microsoft.com/office/drawing/2014/main" xmlns="" id="{E29F36D3-72DB-40DB-BA45-F54D1104C4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5568" y="2412189"/>
              <a:ext cx="1764196" cy="5847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26" tIns="45713" rIns="91426" bIns="45713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pt-BR" altLang="pt-BR" sz="3200" b="1" dirty="0">
                  <a:solidFill>
                    <a:srgbClr val="008C50"/>
                  </a:solidFill>
                  <a:latin typeface="Trebuchet MS" panose="020B0603020202020204" pitchFamily="34" charset="0"/>
                </a:rPr>
                <a:t>Visão</a:t>
              </a:r>
              <a:endParaRPr lang="pt-BR" altLang="pt-BR" sz="3600" dirty="0">
                <a:solidFill>
                  <a:srgbClr val="008C50"/>
                </a:solidFill>
                <a:latin typeface="Trebuchet MS" panose="020B0603020202020204" pitchFamily="34" charset="0"/>
              </a:endParaRPr>
            </a:p>
          </p:txBody>
        </p:sp>
        <p:pic>
          <p:nvPicPr>
            <p:cNvPr id="12" name="Imagem 11">
              <a:extLst>
                <a:ext uri="{FF2B5EF4-FFF2-40B4-BE49-F238E27FC236}">
                  <a16:creationId xmlns:a16="http://schemas.microsoft.com/office/drawing/2014/main" xmlns="" id="{F8956345-6174-4D8D-B618-83130C584FB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56263" y="2434569"/>
              <a:ext cx="540000" cy="540000"/>
            </a:xfrm>
            <a:prstGeom prst="rect">
              <a:avLst/>
            </a:prstGeom>
          </p:spPr>
        </p:pic>
      </p:grpSp>
      <p:grpSp>
        <p:nvGrpSpPr>
          <p:cNvPr id="15" name="Agrupar 14">
            <a:extLst>
              <a:ext uri="{FF2B5EF4-FFF2-40B4-BE49-F238E27FC236}">
                <a16:creationId xmlns:a16="http://schemas.microsoft.com/office/drawing/2014/main" xmlns="" id="{D6E469A2-1B65-4282-85F5-0CA411C103D1}"/>
              </a:ext>
            </a:extLst>
          </p:cNvPr>
          <p:cNvGrpSpPr/>
          <p:nvPr/>
        </p:nvGrpSpPr>
        <p:grpSpPr>
          <a:xfrm>
            <a:off x="7245057" y="2412225"/>
            <a:ext cx="2209006" cy="584761"/>
            <a:chOff x="6974072" y="2393550"/>
            <a:chExt cx="2209006" cy="584761"/>
          </a:xfrm>
        </p:grpSpPr>
        <p:sp>
          <p:nvSpPr>
            <p:cNvPr id="9" name="CaixaDeTexto 8">
              <a:extLst>
                <a:ext uri="{FF2B5EF4-FFF2-40B4-BE49-F238E27FC236}">
                  <a16:creationId xmlns:a16="http://schemas.microsoft.com/office/drawing/2014/main" xmlns="" id="{42C0A47B-8440-4C7D-85F4-A38D4AA798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18882" y="2393550"/>
              <a:ext cx="1764196" cy="5847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26" tIns="45713" rIns="91426" bIns="45713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pt-BR" altLang="pt-BR" sz="3200" b="1" dirty="0">
                  <a:solidFill>
                    <a:srgbClr val="008C50"/>
                  </a:solidFill>
                  <a:latin typeface="Trebuchet MS" panose="020B0603020202020204" pitchFamily="34" charset="0"/>
                </a:rPr>
                <a:t>Valores</a:t>
              </a:r>
              <a:endParaRPr lang="pt-BR" altLang="pt-BR" sz="3600" dirty="0">
                <a:solidFill>
                  <a:srgbClr val="008C50"/>
                </a:solidFill>
                <a:latin typeface="Trebuchet MS" panose="020B0603020202020204" pitchFamily="34" charset="0"/>
              </a:endParaRPr>
            </a:p>
          </p:txBody>
        </p:sp>
        <p:pic>
          <p:nvPicPr>
            <p:cNvPr id="14" name="Imagem 13">
              <a:extLst>
                <a:ext uri="{FF2B5EF4-FFF2-40B4-BE49-F238E27FC236}">
                  <a16:creationId xmlns:a16="http://schemas.microsoft.com/office/drawing/2014/main" xmlns="" id="{3C3AB9B4-1EE4-4B45-A299-254289099F7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74072" y="2434569"/>
              <a:ext cx="540000" cy="540000"/>
            </a:xfrm>
            <a:prstGeom prst="rect">
              <a:avLst/>
            </a:prstGeom>
          </p:spPr>
        </p:pic>
      </p:grp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>
          <a:xfrm>
            <a:off x="7650891" y="6448251"/>
            <a:ext cx="2430304" cy="365125"/>
          </a:xfrm>
        </p:spPr>
        <p:txBody>
          <a:bodyPr/>
          <a:lstStyle/>
          <a:p>
            <a:fld id="{E2F8546C-520A-4D4E-9E57-728CB007D704}" type="slidenum">
              <a:rPr lang="pt-BR" altLang="pt-BR" smtClean="0"/>
              <a:pPr/>
              <a:t>2</a:t>
            </a:fld>
            <a:endParaRPr lang="pt-BR" altLang="pt-B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ítulo 1">
            <a:extLst>
              <a:ext uri="{FF2B5EF4-FFF2-40B4-BE49-F238E27FC236}">
                <a16:creationId xmlns:a16="http://schemas.microsoft.com/office/drawing/2014/main" xmlns="" id="{E9A38118-D7C6-4434-8759-3850778746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067248"/>
            <a:ext cx="10801350" cy="1225848"/>
          </a:xfrm>
        </p:spPr>
        <p:txBody>
          <a:bodyPr>
            <a:normAutofit fontScale="90000"/>
          </a:bodyPr>
          <a:lstStyle/>
          <a:p>
            <a:r>
              <a:rPr lang="pt-BR" altLang="pt-BR" sz="4000" dirty="0">
                <a:solidFill>
                  <a:schemeClr val="bg1"/>
                </a:solidFill>
                <a:latin typeface="Unimed Slab" panose="00000500000000000000" pitchFamily="50" charset="0"/>
                <a:cs typeface="Arial" panose="020B0604020202020204" pitchFamily="34" charset="0"/>
              </a:rPr>
              <a:t/>
            </a:r>
            <a:br>
              <a:rPr lang="pt-BR" altLang="pt-BR" sz="4000" dirty="0">
                <a:solidFill>
                  <a:schemeClr val="bg1"/>
                </a:solidFill>
                <a:latin typeface="Unimed Slab" panose="00000500000000000000" pitchFamily="50" charset="0"/>
                <a:cs typeface="Arial" panose="020B0604020202020204" pitchFamily="34" charset="0"/>
              </a:rPr>
            </a:br>
            <a:r>
              <a:rPr lang="pt-BR" altLang="pt-BR" sz="5300" cap="all" dirty="0" smtClean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balancete jan a abr</a:t>
            </a:r>
            <a:br>
              <a:rPr lang="pt-BR" altLang="pt-BR" sz="5300" cap="all" dirty="0" smtClean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</a:br>
            <a:r>
              <a:rPr lang="pt-BR" altLang="pt-BR" sz="2700" b="1" cap="all" dirty="0">
                <a:solidFill>
                  <a:srgbClr val="FFFF00"/>
                </a:solidFill>
                <a:cs typeface="Arial" panose="020B0604020202020204" pitchFamily="34" charset="0"/>
              </a:rPr>
              <a:t>DR. Sergio paschoalick catherino</a:t>
            </a:r>
          </a:p>
        </p:txBody>
      </p:sp>
    </p:spTree>
    <p:extLst>
      <p:ext uri="{BB962C8B-B14F-4D97-AF65-F5344CB8AC3E}">
        <p14:creationId xmlns:p14="http://schemas.microsoft.com/office/powerpoint/2010/main" val="112974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7488907" y="1340768"/>
            <a:ext cx="3096344" cy="53285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0EDA5DD9-52EC-46FB-9BAC-874801677091}"/>
              </a:ext>
            </a:extLst>
          </p:cNvPr>
          <p:cNvSpPr txBox="1">
            <a:spLocks/>
          </p:cNvSpPr>
          <p:nvPr/>
        </p:nvSpPr>
        <p:spPr>
          <a:xfrm>
            <a:off x="432123" y="201029"/>
            <a:ext cx="9433048" cy="12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8100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3600" b="1" cap="all" dirty="0" smtClean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Projeto coração</a:t>
            </a:r>
            <a:endParaRPr lang="pt-BR" altLang="pt-BR" sz="3600" b="1" cap="all" dirty="0">
              <a:solidFill>
                <a:srgbClr val="ACD248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7767098"/>
              </p:ext>
            </p:extLst>
          </p:nvPr>
        </p:nvGraphicFramePr>
        <p:xfrm>
          <a:off x="432123" y="1916832"/>
          <a:ext cx="9433048" cy="42702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423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9973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150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86928"/>
                <a:gridCol w="1243622"/>
                <a:gridCol w="1545384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</a:tblGrid>
              <a:tr h="36215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600" b="1" u="none" strike="noStrike" kern="1200" dirty="0" smtClean="0">
                          <a:solidFill>
                            <a:schemeClr val="bg1"/>
                          </a:solidFill>
                          <a:effectLst/>
                        </a:rPr>
                        <a:t>RESULTADO</a:t>
                      </a:r>
                      <a:endParaRPr lang="pt-BR" sz="1600" b="1" i="0" u="none" strike="noStrike" kern="1200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6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pt-BR" sz="16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6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FEV</a:t>
                      </a:r>
                      <a:endParaRPr lang="pt-BR" sz="16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6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pt-BR" sz="16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6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ABR</a:t>
                      </a:r>
                      <a:endParaRPr lang="pt-BR" sz="16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6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ACUMULADO</a:t>
                      </a:r>
                      <a:endParaRPr lang="pt-BR" sz="16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502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</a:rPr>
                        <a:t>Receita Mensal Bruta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1.012.323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1.012.945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1.013.382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938.501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3.977.151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774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Receita Custo Operacional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134.341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367.424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112.912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47.293,76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661.971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502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</a:rPr>
                        <a:t>(-) Gastos </a:t>
                      </a:r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</a:rPr>
                        <a:t>Op. Diretos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1.081.351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1.129.473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998.909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638.219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3.847.952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1774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</a:rPr>
                        <a:t>(-) </a:t>
                      </a:r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</a:rPr>
                        <a:t>Assistência</a:t>
                      </a:r>
                      <a:r>
                        <a:rPr lang="pt-BR" sz="1400" u="none" strike="noStrike" kern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</a:rPr>
                        <a:t>Tec</a:t>
                      </a:r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</a:rPr>
                        <a:t>. Educ. Social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40.947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122.291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33.021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76.902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273.161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0403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</a:rPr>
                        <a:t>(+) Outras Receitas </a:t>
                      </a:r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</a:rPr>
                        <a:t>Op.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pt-BR" sz="1100" u="none" strike="noStrike" kern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t-BR" sz="1050" u="none" strike="noStrike" kern="1200" dirty="0" smtClean="0">
                          <a:solidFill>
                            <a:schemeClr val="tx1"/>
                          </a:solidFill>
                        </a:rPr>
                        <a:t>(glosas)</a:t>
                      </a:r>
                      <a:endParaRPr lang="pt-BR" sz="105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2.743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984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1.665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178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5.570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1774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</a:rPr>
                        <a:t>(+/-) </a:t>
                      </a:r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</a:rPr>
                        <a:t>Resultado</a:t>
                      </a:r>
                      <a:r>
                        <a:rPr lang="pt-BR" sz="1400" u="none" strike="noStrike" kern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</a:rPr>
                        <a:t>Não operacional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pt-BR" sz="900" u="none" strike="noStrike" kern="1200" dirty="0" smtClean="0">
                          <a:solidFill>
                            <a:schemeClr val="tx1"/>
                          </a:solidFill>
                        </a:rPr>
                        <a:t> (Receitas Financeiras, Dividendos bancos ,  Ajustes Avaliação Patrimonial,</a:t>
                      </a:r>
                      <a:r>
                        <a:rPr lang="pt-BR" sz="900" u="none" strike="noStrike" kern="1200" baseline="0" dirty="0" smtClean="0">
                          <a:solidFill>
                            <a:schemeClr val="tx1"/>
                          </a:solidFill>
                        </a:rPr>
                        <a:t> desconto  boletos</a:t>
                      </a:r>
                      <a:r>
                        <a:rPr lang="pt-BR" sz="900" u="none" strike="noStrike" kern="12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pt-BR" sz="90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28.984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12.670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215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30.109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71.978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3236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</a:rPr>
                        <a:t>(+) Reversão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</a:rPr>
                        <a:t>Assis. Tec. Edu. Social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40.947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122.291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33.021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76.902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273.161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455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2020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97.041 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264.551 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129.265 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377.862 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868.718 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20940">
                <a:tc>
                  <a:txBody>
                    <a:bodyPr/>
                    <a:lstStyle/>
                    <a:p>
                      <a:pPr algn="ctr" fontAlgn="ctr"/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b="1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1" marR="11251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3999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228.342 </a:t>
                      </a: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3.393 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(202.213)</a:t>
                      </a: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(113.513)</a:t>
                      </a: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(83.991)</a:t>
                      </a: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b="1" smtClean="0">
                <a:solidFill>
                  <a:prstClr val="black">
                    <a:tint val="75000"/>
                  </a:prstClr>
                </a:solidFill>
              </a:rPr>
              <a:pPr/>
              <a:t>21</a:t>
            </a:fld>
            <a:endParaRPr lang="pt-BR" altLang="pt-BR" b="1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30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áfico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5861060"/>
              </p:ext>
            </p:extLst>
          </p:nvPr>
        </p:nvGraphicFramePr>
        <p:xfrm>
          <a:off x="288107" y="2386011"/>
          <a:ext cx="9439186" cy="2987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Retângulo 1"/>
          <p:cNvSpPr/>
          <p:nvPr/>
        </p:nvSpPr>
        <p:spPr>
          <a:xfrm>
            <a:off x="8869334" y="4797152"/>
            <a:ext cx="1715918" cy="1944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0EDA5DD9-52EC-46FB-9BAC-874801677091}"/>
              </a:ext>
            </a:extLst>
          </p:cNvPr>
          <p:cNvSpPr txBox="1">
            <a:spLocks/>
          </p:cNvSpPr>
          <p:nvPr/>
        </p:nvSpPr>
        <p:spPr>
          <a:xfrm>
            <a:off x="432123" y="201029"/>
            <a:ext cx="9433048" cy="12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8100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3600" b="1" cap="all" dirty="0" smtClean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Projeto coração</a:t>
            </a:r>
          </a:p>
          <a:p>
            <a:pPr algn="ctr"/>
            <a:r>
              <a:rPr lang="pt-BR" altLang="pt-BR" sz="1800" b="1" cap="all" dirty="0" smtClean="0">
                <a:solidFill>
                  <a:srgbClr val="FFFF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EVOLUÇÃO jan a ABR 2019/2020</a:t>
            </a:r>
            <a:endParaRPr lang="pt-BR" altLang="pt-BR" sz="1800" b="1" cap="all" dirty="0">
              <a:solidFill>
                <a:srgbClr val="FFFF00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2664371" y="2555612"/>
            <a:ext cx="713849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0,2%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5040635" y="2255051"/>
            <a:ext cx="756084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-20%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18" name="Seta para cima 17"/>
          <p:cNvSpPr/>
          <p:nvPr/>
        </p:nvSpPr>
        <p:spPr>
          <a:xfrm rot="10800000">
            <a:off x="5090755" y="2729248"/>
            <a:ext cx="595416" cy="369332"/>
          </a:xfrm>
          <a:prstGeom prst="up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schemeClr val="bg1"/>
              </a:solidFill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7388395" y="2771636"/>
            <a:ext cx="892599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1134%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20" name="Seta para cima 19"/>
          <p:cNvSpPr/>
          <p:nvPr/>
        </p:nvSpPr>
        <p:spPr>
          <a:xfrm>
            <a:off x="7439701" y="2349019"/>
            <a:ext cx="595416" cy="369332"/>
          </a:xfrm>
          <a:prstGeom prst="up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21" name="Seta para cima 20"/>
          <p:cNvSpPr/>
          <p:nvPr/>
        </p:nvSpPr>
        <p:spPr>
          <a:xfrm>
            <a:off x="2736379" y="2138227"/>
            <a:ext cx="595416" cy="369332"/>
          </a:xfrm>
          <a:prstGeom prst="up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prstClr val="black"/>
              </a:solidFill>
            </a:endParaRPr>
          </a:p>
        </p:txBody>
      </p:sp>
      <p:sp>
        <p:nvSpPr>
          <p:cNvPr id="22" name="Retângulo de cantos arredondados 21"/>
          <p:cNvSpPr/>
          <p:nvPr/>
        </p:nvSpPr>
        <p:spPr>
          <a:xfrm>
            <a:off x="1008188" y="5445224"/>
            <a:ext cx="8568952" cy="792088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 dirty="0" smtClean="0"/>
          </a:p>
          <a:p>
            <a:pPr algn="ctr"/>
            <a:r>
              <a:rPr lang="pt-BR" sz="1600" dirty="0" smtClean="0"/>
              <a:t>Redução quantitativa dos procedimentos liberados COVID 19 abril/20, com impacto no custo assistencial – 44%  MÉDIA de R$ 988 mil primeiro trimestre/20  para R$ 552 mil em abr/20.</a:t>
            </a:r>
          </a:p>
          <a:p>
            <a:pPr algn="ctr"/>
            <a:endParaRPr lang="pt-BR" sz="16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22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967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0EDA5DD9-52EC-46FB-9BAC-874801677091}"/>
              </a:ext>
            </a:extLst>
          </p:cNvPr>
          <p:cNvSpPr txBox="1">
            <a:spLocks/>
          </p:cNvSpPr>
          <p:nvPr/>
        </p:nvSpPr>
        <p:spPr>
          <a:xfrm>
            <a:off x="432123" y="201029"/>
            <a:ext cx="9433048" cy="12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8100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3600" b="1" cap="all" dirty="0" smtClean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Auditoria médica</a:t>
            </a:r>
            <a:endParaRPr lang="pt-BR" altLang="pt-BR" sz="3600" b="1" cap="all" dirty="0">
              <a:solidFill>
                <a:srgbClr val="ACD248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7488907" y="1340768"/>
            <a:ext cx="3096344" cy="53285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3810606"/>
              </p:ext>
            </p:extLst>
          </p:nvPr>
        </p:nvGraphicFramePr>
        <p:xfrm>
          <a:off x="504131" y="2122725"/>
          <a:ext cx="9361041" cy="26183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6564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76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9499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64630"/>
                <a:gridCol w="1210943"/>
                <a:gridCol w="1787214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</a:tblGrid>
              <a:tr h="372070"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RESULTADO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FEV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ABR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ACUMULADO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16115"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Receita Mensal Bruta</a:t>
                      </a:r>
                      <a:endParaRPr lang="pt-BR" sz="1400" u="none" strike="noStrike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40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341.406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40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354.761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400" u="none" strike="noStrike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332.447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400" u="none" strike="noStrike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277.272,19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400" u="none" strike="noStrike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1.305.887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6445"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(-) Deduções da Receita bruta</a:t>
                      </a:r>
                      <a:endParaRPr lang="pt-BR" sz="1400" u="none" strike="noStrike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400" u="none" strike="noStrike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18.923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40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19.719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40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18.515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400" u="none" strike="noStrike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15.488,74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400" u="none" strike="noStrike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     72.646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16115"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40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(-) Gastos </a:t>
                      </a:r>
                      <a:r>
                        <a:rPr lang="pt-BR" sz="1400" u="none" strike="noStrike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Op. Diretos</a:t>
                      </a:r>
                      <a:endParaRPr lang="pt-BR" sz="1400" u="none" strike="noStrike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400" u="none" strike="noStrike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273.714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400" u="none" strike="noStrike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275.835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40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287.582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40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284.959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40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1.122.091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57727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2020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48.769 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59.207 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26.350 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(23.176)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111.150 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12754"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b="1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1" marR="11251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0699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43.818 </a:t>
                      </a: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45.407 </a:t>
                      </a: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(4.668)</a:t>
                      </a: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(535)</a:t>
                      </a: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84.021 </a:t>
                      </a: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09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869334" y="4797152"/>
            <a:ext cx="1715918" cy="1944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0EDA5DD9-52EC-46FB-9BAC-874801677091}"/>
              </a:ext>
            </a:extLst>
          </p:cNvPr>
          <p:cNvSpPr txBox="1">
            <a:spLocks/>
          </p:cNvSpPr>
          <p:nvPr/>
        </p:nvSpPr>
        <p:spPr>
          <a:xfrm>
            <a:off x="432123" y="201029"/>
            <a:ext cx="9433048" cy="12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8100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3600" b="1" cap="all" dirty="0" smtClean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Auditoria médica </a:t>
            </a:r>
          </a:p>
          <a:p>
            <a:pPr algn="ctr"/>
            <a:r>
              <a:rPr lang="pt-BR" altLang="pt-BR" sz="1800" b="1" cap="all" dirty="0" smtClean="0">
                <a:solidFill>
                  <a:srgbClr val="FFFF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EVOLUÇÃO jan a ABR 2019/2020</a:t>
            </a:r>
            <a:endParaRPr lang="pt-BR" altLang="pt-BR" sz="1800" b="1" cap="all" dirty="0">
              <a:solidFill>
                <a:srgbClr val="FFFF00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tângulo de cantos arredondados 22"/>
          <p:cNvSpPr/>
          <p:nvPr/>
        </p:nvSpPr>
        <p:spPr>
          <a:xfrm>
            <a:off x="1080196" y="5544616"/>
            <a:ext cx="8647098" cy="764704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 dirty="0" smtClean="0"/>
          </a:p>
          <a:p>
            <a:pPr algn="ctr"/>
            <a:r>
              <a:rPr lang="pt-BR" sz="1600" dirty="0" smtClean="0"/>
              <a:t>Evolução positiva , com declínio </a:t>
            </a:r>
            <a:r>
              <a:rPr lang="pt-BR" sz="1600" dirty="0"/>
              <a:t>d</a:t>
            </a:r>
            <a:r>
              <a:rPr lang="pt-BR" sz="1600" dirty="0" smtClean="0"/>
              <a:t>o resultado nos meses de MAR e ABR/20, POR REDUÇÃO </a:t>
            </a:r>
            <a:r>
              <a:rPr lang="pt-BR" sz="1600" dirty="0"/>
              <a:t>D</a:t>
            </a:r>
            <a:r>
              <a:rPr lang="pt-BR" sz="1600" dirty="0" smtClean="0"/>
              <a:t>O FATURAMENTO em 4%  e 20% - devido redução volumetria de casos 2ª Opinião e Junta Médica COVID19. </a:t>
            </a:r>
          </a:p>
          <a:p>
            <a:pPr algn="ctr"/>
            <a:endParaRPr lang="pt-BR" sz="16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24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3" name="Gráfico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602213"/>
              </p:ext>
            </p:extLst>
          </p:nvPr>
        </p:nvGraphicFramePr>
        <p:xfrm>
          <a:off x="792163" y="2204864"/>
          <a:ext cx="893513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CaixaDeTexto 13"/>
          <p:cNvSpPr txBox="1"/>
          <p:nvPr/>
        </p:nvSpPr>
        <p:spPr>
          <a:xfrm>
            <a:off x="3030642" y="2411596"/>
            <a:ext cx="713849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18%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5220655" y="2564904"/>
            <a:ext cx="756084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16%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24" name="Seta para cima 23"/>
          <p:cNvSpPr/>
          <p:nvPr/>
        </p:nvSpPr>
        <p:spPr>
          <a:xfrm>
            <a:off x="5309315" y="2132856"/>
            <a:ext cx="595416" cy="369332"/>
          </a:xfrm>
          <a:prstGeom prst="up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schemeClr val="bg1"/>
              </a:solidFill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7388395" y="2334217"/>
            <a:ext cx="892599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32%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26" name="Seta para cima 25"/>
          <p:cNvSpPr/>
          <p:nvPr/>
        </p:nvSpPr>
        <p:spPr>
          <a:xfrm>
            <a:off x="7439701" y="1911600"/>
            <a:ext cx="595416" cy="369332"/>
          </a:xfrm>
          <a:prstGeom prst="up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27" name="Seta para cima 26"/>
          <p:cNvSpPr/>
          <p:nvPr/>
        </p:nvSpPr>
        <p:spPr>
          <a:xfrm>
            <a:off x="3102650" y="1994211"/>
            <a:ext cx="595416" cy="369332"/>
          </a:xfrm>
          <a:prstGeom prst="up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035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7488907" y="1340768"/>
            <a:ext cx="3096344" cy="53285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0EDA5DD9-52EC-46FB-9BAC-874801677091}"/>
              </a:ext>
            </a:extLst>
          </p:cNvPr>
          <p:cNvSpPr txBox="1">
            <a:spLocks/>
          </p:cNvSpPr>
          <p:nvPr/>
        </p:nvSpPr>
        <p:spPr>
          <a:xfrm>
            <a:off x="432123" y="201029"/>
            <a:ext cx="9433048" cy="12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8100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3600" b="1" cap="all" dirty="0" smtClean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Gestão de conteúdo</a:t>
            </a:r>
            <a:endParaRPr lang="pt-BR" altLang="pt-BR" sz="3600" b="1" cap="all" dirty="0">
              <a:solidFill>
                <a:srgbClr val="ACD248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4388234"/>
              </p:ext>
            </p:extLst>
          </p:nvPr>
        </p:nvGraphicFramePr>
        <p:xfrm>
          <a:off x="720155" y="2276872"/>
          <a:ext cx="9145017" cy="31993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680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120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3734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75868"/>
                <a:gridCol w="1375868"/>
                <a:gridCol w="1375868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</a:tblGrid>
              <a:tr h="388798"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RESULTADO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FEV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ABR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ACUMULADO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4823"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Receita Mensal Bruta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632.949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706.093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645.560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545.652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2.530.254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1120"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(-) Deduções da Receita bruta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40.737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45.854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41.486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33.621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161.697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4823"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(-) Gastos </a:t>
                      </a:r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Op. Diretos</a:t>
                      </a:r>
                      <a:endParaRPr lang="pt-BR" sz="140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519.054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463.806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483.520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464.621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1.931.000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4823"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(+) Resultado Não Operacional</a:t>
                      </a:r>
                      <a:endParaRPr lang="pt-BR" sz="1200" u="none" strike="noStrike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810067" rtl="0" eaLnBrk="1" fontAlgn="ctr" latinLnBrk="0" hangingPunct="1"/>
                      <a:r>
                        <a:rPr lang="pt-BR" sz="100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(Ajustes Avaliação Patrimonial)</a:t>
                      </a:r>
                      <a:endParaRPr lang="pt-BR" sz="100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1.082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1.081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1.081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1.301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4.544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78305"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2020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74.240 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197.514 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121.635 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48.711 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442.100 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22379"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1" marR="11251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33281"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68.625 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107.449 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69.289 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136.581 </a:t>
                      </a: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381.943 </a:t>
                      </a: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25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36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869334" y="4797152"/>
            <a:ext cx="1715918" cy="1944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0EDA5DD9-52EC-46FB-9BAC-874801677091}"/>
              </a:ext>
            </a:extLst>
          </p:cNvPr>
          <p:cNvSpPr txBox="1">
            <a:spLocks/>
          </p:cNvSpPr>
          <p:nvPr/>
        </p:nvSpPr>
        <p:spPr>
          <a:xfrm>
            <a:off x="432123" y="201029"/>
            <a:ext cx="9433048" cy="12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8100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3600" b="1" cap="all" dirty="0" smtClean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Gestão de conteúdo</a:t>
            </a:r>
          </a:p>
          <a:p>
            <a:pPr algn="ctr"/>
            <a:r>
              <a:rPr lang="pt-BR" altLang="pt-BR" sz="1800" b="1" cap="all" dirty="0" smtClean="0">
                <a:solidFill>
                  <a:srgbClr val="FFFF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EVOLUÇÃO jan a ABR 2019/2020</a:t>
            </a:r>
            <a:endParaRPr lang="pt-BR" altLang="pt-BR" sz="1800" b="1" cap="all" dirty="0">
              <a:solidFill>
                <a:srgbClr val="FFFF00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tângulo de cantos arredondados 20"/>
          <p:cNvSpPr/>
          <p:nvPr/>
        </p:nvSpPr>
        <p:spPr>
          <a:xfrm>
            <a:off x="1302520" y="5616624"/>
            <a:ext cx="8058595" cy="90872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/>
              <a:t>Despesa Operacional superior ao ano 2019  devido a estruturação da Filial (M. Obra + infraestrutura tecnológica) para rodar a  operação do CONTAS MÉDICAS  em junho/19.</a:t>
            </a:r>
            <a:endParaRPr lang="pt-BR" sz="16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26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4" name="Grá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5570968"/>
              </p:ext>
            </p:extLst>
          </p:nvPr>
        </p:nvGraphicFramePr>
        <p:xfrm>
          <a:off x="751034" y="2276872"/>
          <a:ext cx="8795226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CaixaDeTexto 21"/>
          <p:cNvSpPr txBox="1"/>
          <p:nvPr/>
        </p:nvSpPr>
        <p:spPr>
          <a:xfrm>
            <a:off x="2933051" y="2118193"/>
            <a:ext cx="667424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23%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5112643" y="2065251"/>
            <a:ext cx="649821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25%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24" name="Seta para cima 23"/>
          <p:cNvSpPr/>
          <p:nvPr/>
        </p:nvSpPr>
        <p:spPr>
          <a:xfrm>
            <a:off x="5112643" y="1628800"/>
            <a:ext cx="595416" cy="369332"/>
          </a:xfrm>
          <a:prstGeom prst="up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schemeClr val="bg1"/>
              </a:solidFill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7421474" y="2483604"/>
            <a:ext cx="595416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16%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26" name="Seta para cima 25"/>
          <p:cNvSpPr/>
          <p:nvPr/>
        </p:nvSpPr>
        <p:spPr>
          <a:xfrm>
            <a:off x="7421474" y="2048158"/>
            <a:ext cx="595416" cy="369332"/>
          </a:xfrm>
          <a:prstGeom prst="up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27" name="Seta para cima 26"/>
          <p:cNvSpPr/>
          <p:nvPr/>
        </p:nvSpPr>
        <p:spPr>
          <a:xfrm>
            <a:off x="3005058" y="1700808"/>
            <a:ext cx="595416" cy="369332"/>
          </a:xfrm>
          <a:prstGeom prst="up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828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7488907" y="1340768"/>
            <a:ext cx="3096344" cy="53285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13"/>
          <p:cNvSpPr/>
          <p:nvPr/>
        </p:nvSpPr>
        <p:spPr>
          <a:xfrm>
            <a:off x="8869334" y="4797152"/>
            <a:ext cx="1715918" cy="1944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0EDA5DD9-52EC-46FB-9BAC-874801677091}"/>
              </a:ext>
            </a:extLst>
          </p:cNvPr>
          <p:cNvSpPr txBox="1">
            <a:spLocks/>
          </p:cNvSpPr>
          <p:nvPr/>
        </p:nvSpPr>
        <p:spPr>
          <a:xfrm>
            <a:off x="432123" y="201029"/>
            <a:ext cx="9433048" cy="12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8100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3600" b="1" cap="all" dirty="0" smtClean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Atos complementares</a:t>
            </a:r>
            <a:endParaRPr lang="pt-BR" altLang="pt-BR" sz="3600" b="1" cap="all" dirty="0">
              <a:solidFill>
                <a:srgbClr val="ACD248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724682"/>
              </p:ext>
            </p:extLst>
          </p:nvPr>
        </p:nvGraphicFramePr>
        <p:xfrm>
          <a:off x="432123" y="2027574"/>
          <a:ext cx="9433048" cy="19774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4275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9887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9887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64181"/>
                <a:gridCol w="1664181"/>
                <a:gridCol w="1664181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</a:tblGrid>
              <a:tr h="41935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RESULTADO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FEV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ABR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ACUMU LADO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9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(+) Resultado Não Operacional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pt-BR" sz="1000" u="none" strike="noStrike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(receitas financeiras)</a:t>
                      </a:r>
                      <a:endParaRPr lang="pt-BR" sz="1000" u="none" strike="noStrike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4.067 </a:t>
                      </a:r>
                      <a:endParaRPr lang="pt-BR" sz="1400" u="none" strike="noStrike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10.165 </a:t>
                      </a:r>
                      <a:endParaRPr lang="pt-BR" sz="1400" u="none" strike="noStrike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7.723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8.488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30.443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159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2020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4.067 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10.165 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7.723 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8.488 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30.443 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23843"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b="1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1" marR="11251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4938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8.198 </a:t>
                      </a: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3.250 </a:t>
                      </a: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4.518 </a:t>
                      </a: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5.046 </a:t>
                      </a: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21.012 </a:t>
                      </a: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10" name="Retângulo de cantos arredondados 9"/>
          <p:cNvSpPr/>
          <p:nvPr/>
        </p:nvSpPr>
        <p:spPr>
          <a:xfrm>
            <a:off x="1296219" y="4653136"/>
            <a:ext cx="7920000" cy="54868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bg1"/>
                </a:solidFill>
              </a:rPr>
              <a:t>Evolução por aumento de aplicações </a:t>
            </a:r>
            <a:r>
              <a:rPr lang="pt-BR" sz="1600" dirty="0" smtClean="0">
                <a:solidFill>
                  <a:schemeClr val="bg1"/>
                </a:solidFill>
              </a:rPr>
              <a:t>financeiras resultando </a:t>
            </a:r>
            <a:r>
              <a:rPr lang="pt-BR" sz="1600" dirty="0">
                <a:solidFill>
                  <a:schemeClr val="bg1"/>
                </a:solidFill>
              </a:rPr>
              <a:t>maior rendimento!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27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42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7488907" y="1340768"/>
            <a:ext cx="3096344" cy="53285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8425011" y="4149080"/>
            <a:ext cx="2160240" cy="259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0EDA5DD9-52EC-46FB-9BAC-874801677091}"/>
              </a:ext>
            </a:extLst>
          </p:cNvPr>
          <p:cNvSpPr txBox="1">
            <a:spLocks/>
          </p:cNvSpPr>
          <p:nvPr/>
        </p:nvSpPr>
        <p:spPr>
          <a:xfrm>
            <a:off x="432123" y="201029"/>
            <a:ext cx="9433048" cy="12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8100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3600" b="1" cap="all" dirty="0" smtClean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consolidado</a:t>
            </a:r>
            <a:endParaRPr lang="pt-BR" altLang="pt-BR" sz="3600" b="1" cap="all" dirty="0">
              <a:solidFill>
                <a:srgbClr val="ACD248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466113"/>
              </p:ext>
            </p:extLst>
          </p:nvPr>
        </p:nvGraphicFramePr>
        <p:xfrm>
          <a:off x="577019" y="1988840"/>
          <a:ext cx="9500796" cy="36708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7246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74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2251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99252"/>
                <a:gridCol w="1499252"/>
                <a:gridCol w="1639888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</a:tblGrid>
              <a:tr h="394924"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RESULTADO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FEV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ABR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ACUMULADO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1675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= Receita Líquida </a:t>
                      </a:r>
                      <a:endParaRPr lang="pt-BR" sz="1400" u="none" strike="noStrike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2.061.360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2.375.650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2.044.300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1.759.610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8.240.920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1675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40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(-) Gastos </a:t>
                      </a:r>
                      <a:r>
                        <a:rPr lang="pt-BR" sz="1400" u="none" strike="noStrike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Op. Diretos</a:t>
                      </a:r>
                      <a:endParaRPr lang="pt-BR" sz="1400" u="none" strike="noStrike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1.874.119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1.869.114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1.770.011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1.387.799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6.901.043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167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(-) Assistência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Técnica Educacional</a:t>
                      </a:r>
                    </a:p>
                  </a:txBody>
                  <a:tcPr marL="11165" marR="11165" marT="9452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40.947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122.291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33.021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  76.902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   273.161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4167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(+) Outras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Receitas Operacionais</a:t>
                      </a:r>
                      <a:endParaRPr lang="pt-BR" sz="1400" u="none" strike="noStrike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2.743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    984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  1.665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178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5.570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4167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(+) Resultado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Não Operacional</a:t>
                      </a:r>
                    </a:p>
                  </a:txBody>
                  <a:tcPr marL="11165" marR="11165" marT="9452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34.133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23.916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  9.019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  39.897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   106.965 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85842"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2020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183.170 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409.145 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251.952 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334.983 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1.179.250 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51219"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BR" sz="1400" b="1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1" marR="11251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5881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</a:t>
                      </a:r>
                      <a:endParaRPr lang="pt-BR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289.451 </a:t>
                      </a: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100.916 </a:t>
                      </a: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(193.260)</a:t>
                      </a: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(41.190)</a:t>
                      </a: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155.917 </a:t>
                      </a: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28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66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7488907" y="1340768"/>
            <a:ext cx="3096344" cy="53285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0EDA5DD9-52EC-46FB-9BAC-874801677091}"/>
              </a:ext>
            </a:extLst>
          </p:cNvPr>
          <p:cNvSpPr txBox="1">
            <a:spLocks/>
          </p:cNvSpPr>
          <p:nvPr/>
        </p:nvSpPr>
        <p:spPr>
          <a:xfrm>
            <a:off x="432123" y="201029"/>
            <a:ext cx="9433048" cy="12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8100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3600" b="1" cap="all" dirty="0" smtClean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Consolidado</a:t>
            </a:r>
          </a:p>
          <a:p>
            <a:pPr algn="ctr"/>
            <a:r>
              <a:rPr lang="pt-BR" altLang="pt-BR" sz="1800" b="1" cap="all" dirty="0">
                <a:solidFill>
                  <a:srgbClr val="FFFF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EVOLUÇÃO jan a </a:t>
            </a:r>
            <a:r>
              <a:rPr lang="pt-BR" altLang="pt-BR" sz="1800" b="1" cap="all" dirty="0" smtClean="0">
                <a:solidFill>
                  <a:srgbClr val="FFFF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ABR 2019/2020</a:t>
            </a:r>
            <a:endParaRPr lang="pt-BR" altLang="pt-BR" sz="1800" b="1" cap="all" dirty="0">
              <a:solidFill>
                <a:srgbClr val="FFFF00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  <a:p>
            <a:pPr algn="ctr"/>
            <a:endParaRPr lang="pt-BR" altLang="pt-BR" sz="1800" b="1" cap="all" dirty="0">
              <a:solidFill>
                <a:srgbClr val="ACD248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29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964458"/>
              </p:ext>
            </p:extLst>
          </p:nvPr>
        </p:nvGraphicFramePr>
        <p:xfrm>
          <a:off x="576139" y="1988840"/>
          <a:ext cx="9463689" cy="3663542"/>
        </p:xfrm>
        <a:graphic>
          <a:graphicData uri="http://schemas.openxmlformats.org/drawingml/2006/table">
            <a:tbl>
              <a:tblPr/>
              <a:tblGrid>
                <a:gridCol w="33147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104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104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0850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1963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24037">
                <a:tc rowSpan="2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600" b="1" u="none" strike="noStrike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CONSOLIDADO</a:t>
                      </a:r>
                      <a:endParaRPr lang="pt-BR" sz="1600" b="1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1" marR="11251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600" b="1" u="none" strike="noStrike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JAN A ABR 2019</a:t>
                      </a:r>
                      <a:endParaRPr lang="pt-BR" sz="1600" b="1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1" marR="11251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600" b="1" u="none" strike="noStrike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JAN A</a:t>
                      </a:r>
                      <a:r>
                        <a:rPr lang="pt-BR" sz="1600" b="1" u="none" strike="noStrike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ABR 2020</a:t>
                      </a:r>
                      <a:endParaRPr lang="pt-BR" sz="1600" b="1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1" marR="11251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600" b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EVOLUÇÃO TOTAL</a:t>
                      </a:r>
                      <a:endParaRPr lang="pt-BR" sz="1600" b="1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1" marR="11251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1597">
                <a:tc vMerge="1"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600" b="1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DIFERENÇA R$</a:t>
                      </a:r>
                    </a:p>
                  </a:txBody>
                  <a:tcPr marL="11251" marR="11251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600" b="1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11251" marR="11251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004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RESULTADO ANTES IMPOSTO</a:t>
                      </a:r>
                      <a:endParaRPr lang="pt-BR" sz="1400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1" marR="11251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155.917 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1.179.250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1.023.334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656%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560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IRPJ</a:t>
                      </a:r>
                      <a:endParaRPr lang="pt-BR" sz="1400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1" marR="11251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(70.033)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(89.505)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-19.473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592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CSLL</a:t>
                      </a:r>
                      <a:endParaRPr lang="pt-BR" sz="1400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1" marR="11251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(28.092)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(35.102)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-7.010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2372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Resultado</a:t>
                      </a:r>
                      <a:r>
                        <a:rPr lang="pt-BR" sz="1400" u="none" strike="noStrike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1400" u="none" strike="noStrike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Atos não Coop. Transferidos RATES</a:t>
                      </a:r>
                      <a:endParaRPr lang="pt-BR" sz="1400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1" marR="11251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(150.260)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(183.083)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-32.823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1560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Fundo Reserva </a:t>
                      </a:r>
                    </a:p>
                  </a:txBody>
                  <a:tcPr marL="11251" marR="11251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(15.460)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(114.472)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-99.012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640%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1560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RATES </a:t>
                      </a:r>
                      <a:endParaRPr lang="pt-BR" sz="1400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1" marR="11251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(7.730)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(57.236)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-49.506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640%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592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400" u="none" strike="noStrike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Reversão FATES</a:t>
                      </a:r>
                      <a:endParaRPr lang="pt-BR" sz="1400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1" marR="11251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247.069 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273.161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26.092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6276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51" marR="11251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pt-B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51" marR="11251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pt-B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51" marR="11251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pt-B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51" marR="11251" marT="9525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pt-B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51" marR="11251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67557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600" b="1" u="none" strike="noStrike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SOBRAS À DISPOSIÇÃO</a:t>
                      </a:r>
                      <a:endParaRPr lang="pt-BR" sz="1600" b="1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1" marR="11251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600" b="1" u="none" strike="noStrike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         131.411 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600" b="1" u="none" strike="noStrike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     973.013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841.602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640%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521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0EDA5DD9-52EC-46FB-9BAC-874801677091}"/>
              </a:ext>
            </a:extLst>
          </p:cNvPr>
          <p:cNvSpPr txBox="1">
            <a:spLocks/>
          </p:cNvSpPr>
          <p:nvPr/>
        </p:nvSpPr>
        <p:spPr>
          <a:xfrm>
            <a:off x="432123" y="201029"/>
            <a:ext cx="9433048" cy="12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8100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3600" b="1" cap="all" dirty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associadas</a:t>
            </a:r>
            <a:endParaRPr lang="pt-BR" altLang="pt-BR" sz="3600" b="1" cap="all" dirty="0">
              <a:solidFill>
                <a:srgbClr val="ACD248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92" y="2204864"/>
            <a:ext cx="9248775" cy="302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628453" y="6520259"/>
            <a:ext cx="2430304" cy="365125"/>
          </a:xfrm>
        </p:spPr>
        <p:txBody>
          <a:bodyPr/>
          <a:lstStyle/>
          <a:p>
            <a:fld id="{E2F8546C-520A-4D4E-9E57-728CB007D704}" type="slidenum">
              <a:rPr lang="pt-BR" altLang="pt-BR" smtClean="0"/>
              <a:pPr/>
              <a:t>3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290324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ítulo 1">
            <a:extLst>
              <a:ext uri="{FF2B5EF4-FFF2-40B4-BE49-F238E27FC236}">
                <a16:creationId xmlns:a16="http://schemas.microsoft.com/office/drawing/2014/main" xmlns="" id="{E9A38118-D7C6-4434-8759-3850778746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067248"/>
            <a:ext cx="10801350" cy="1225848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pt-BR" altLang="pt-BR" sz="4000" dirty="0">
                <a:solidFill>
                  <a:schemeClr val="bg1"/>
                </a:solidFill>
                <a:latin typeface="Unimed Slab" panose="00000500000000000000" pitchFamily="50" charset="0"/>
                <a:cs typeface="Arial" panose="020B0604020202020204" pitchFamily="34" charset="0"/>
              </a:rPr>
              <a:t/>
            </a:r>
            <a:br>
              <a:rPr lang="pt-BR" altLang="pt-BR" sz="4000" dirty="0">
                <a:solidFill>
                  <a:schemeClr val="bg1"/>
                </a:solidFill>
                <a:latin typeface="Unimed Slab" panose="00000500000000000000" pitchFamily="50" charset="0"/>
                <a:cs typeface="Arial" panose="020B0604020202020204" pitchFamily="34" charset="0"/>
              </a:rPr>
            </a:br>
            <a:r>
              <a:rPr lang="pt-BR" altLang="pt-BR" sz="5300" cap="all" dirty="0" smtClean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POSIÇÃO FINANCEIRA</a:t>
            </a:r>
            <a:br>
              <a:rPr lang="pt-BR" altLang="pt-BR" sz="5300" cap="all" dirty="0" smtClean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</a:br>
            <a:r>
              <a:rPr lang="pt-BR" altLang="pt-BR" sz="2700" b="1" cap="all" dirty="0" smtClean="0">
                <a:solidFill>
                  <a:srgbClr val="FFFF00"/>
                </a:solidFill>
                <a:cs typeface="Arial" panose="020B0604020202020204" pitchFamily="34" charset="0"/>
              </a:rPr>
              <a:t>DR. Sergio paschoalick </a:t>
            </a:r>
            <a:r>
              <a:rPr lang="pt-BR" altLang="pt-BR" sz="2700" b="1" cap="all" dirty="0" err="1" smtClean="0">
                <a:solidFill>
                  <a:srgbClr val="FFFF00"/>
                </a:solidFill>
                <a:cs typeface="Arial" panose="020B0604020202020204" pitchFamily="34" charset="0"/>
              </a:rPr>
              <a:t>catherino</a:t>
            </a:r>
            <a:endParaRPr lang="pt-BR" altLang="pt-BR" sz="1300" b="1" cap="all" dirty="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01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tângulo 25"/>
          <p:cNvSpPr/>
          <p:nvPr/>
        </p:nvSpPr>
        <p:spPr>
          <a:xfrm>
            <a:off x="8869334" y="1340768"/>
            <a:ext cx="1715918" cy="54726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0EDA5DD9-52EC-46FB-9BAC-874801677091}"/>
              </a:ext>
            </a:extLst>
          </p:cNvPr>
          <p:cNvSpPr txBox="1">
            <a:spLocks/>
          </p:cNvSpPr>
          <p:nvPr/>
        </p:nvSpPr>
        <p:spPr>
          <a:xfrm>
            <a:off x="432123" y="201029"/>
            <a:ext cx="9433048" cy="12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8100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3600" b="1" cap="all" dirty="0" smtClean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APLICAÇÕES</a:t>
            </a:r>
          </a:p>
          <a:p>
            <a:pPr algn="ctr"/>
            <a:r>
              <a:rPr lang="pt-BR" altLang="pt-BR" sz="1800" b="1" cap="all" dirty="0">
                <a:solidFill>
                  <a:srgbClr val="FFFF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EVOLUÇÃO </a:t>
            </a:r>
            <a:r>
              <a:rPr lang="pt-BR" altLang="pt-BR" sz="1800" b="1" cap="all" dirty="0" smtClean="0">
                <a:solidFill>
                  <a:srgbClr val="FFFF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janeiro 2019 a maio 2020</a:t>
            </a:r>
            <a:endParaRPr lang="pt-BR" altLang="pt-BR" sz="1800" b="1" cap="all" dirty="0">
              <a:solidFill>
                <a:srgbClr val="FFFF00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  <a:p>
            <a:pPr algn="ctr"/>
            <a:endParaRPr lang="pt-BR" altLang="pt-BR" sz="1800" b="1" cap="all" dirty="0">
              <a:solidFill>
                <a:srgbClr val="ACD248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31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1" name="Grá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006579"/>
              </p:ext>
            </p:extLst>
          </p:nvPr>
        </p:nvGraphicFramePr>
        <p:xfrm>
          <a:off x="432122" y="1556793"/>
          <a:ext cx="10153130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Gráfico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5841909"/>
              </p:ext>
            </p:extLst>
          </p:nvPr>
        </p:nvGraphicFramePr>
        <p:xfrm>
          <a:off x="432124" y="4308163"/>
          <a:ext cx="10153128" cy="2433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2090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tângulo 25"/>
          <p:cNvSpPr/>
          <p:nvPr/>
        </p:nvSpPr>
        <p:spPr>
          <a:xfrm>
            <a:off x="8869334" y="1340768"/>
            <a:ext cx="1715918" cy="54726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0EDA5DD9-52EC-46FB-9BAC-874801677091}"/>
              </a:ext>
            </a:extLst>
          </p:cNvPr>
          <p:cNvSpPr txBox="1">
            <a:spLocks/>
          </p:cNvSpPr>
          <p:nvPr/>
        </p:nvSpPr>
        <p:spPr>
          <a:xfrm>
            <a:off x="432123" y="201029"/>
            <a:ext cx="9433048" cy="12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8100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3600" b="1" cap="all" dirty="0" smtClean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RESULTADOS COOPERATIVAS CRÉDITO</a:t>
            </a:r>
            <a:endParaRPr lang="pt-BR" altLang="pt-BR" sz="1800" b="1" cap="all" dirty="0">
              <a:solidFill>
                <a:srgbClr val="ACD248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111666"/>
              </p:ext>
            </p:extLst>
          </p:nvPr>
        </p:nvGraphicFramePr>
        <p:xfrm>
          <a:off x="432123" y="2060848"/>
          <a:ext cx="9793087" cy="36112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4959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720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7530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7530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620810"/>
              </a:tblGrid>
              <a:tr h="666161"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COOPERATIVAS</a:t>
                      </a:r>
                    </a:p>
                  </a:txBody>
                  <a:tcPr marL="0" marR="0" marT="0" marB="0" anchor="ctr">
                    <a:solidFill>
                      <a:srgbClr val="008C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8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ANO</a:t>
                      </a:r>
                      <a:r>
                        <a:rPr lang="pt-BR" sz="1800" b="1" u="none" strike="noStrike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18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</a:t>
                      </a:r>
                      <a:endParaRPr lang="pt-BR" sz="18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008C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8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ANO 2019</a:t>
                      </a:r>
                      <a:endParaRPr lang="pt-BR" sz="18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008C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8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EVOLUÇÃO</a:t>
                      </a:r>
                      <a:endParaRPr lang="pt-BR" sz="18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8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AGO</a:t>
                      </a:r>
                      <a:endParaRPr lang="pt-BR" sz="18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36419"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SICOOB CRED SÃO PAULO</a:t>
                      </a:r>
                    </a:p>
                    <a:p>
                      <a:pPr marL="0" algn="ctr" defTabSz="810067" rtl="0" eaLnBrk="1" fontAlgn="ctr" latinLnBrk="0" hangingPunct="1"/>
                      <a:r>
                        <a:rPr lang="pt-BR" sz="16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(Vale do Paraíba)</a:t>
                      </a:r>
                      <a:endParaRPr lang="pt-BR" sz="16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3.122.000,00</a:t>
                      </a:r>
                    </a:p>
                  </a:txBody>
                  <a:tcPr marL="6416" marR="6416" marT="5213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1.150.528,67</a:t>
                      </a:r>
                    </a:p>
                  </a:txBody>
                  <a:tcPr marL="6416" marR="6416" marT="5213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-63%</a:t>
                      </a:r>
                    </a:p>
                  </a:txBody>
                  <a:tcPr marL="6416" marR="6416" marT="5213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ADIADA POR COVID</a:t>
                      </a:r>
                      <a:endParaRPr lang="pt-BR" sz="1800" b="1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16" marR="6416" marT="5213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62346">
                <a:tc>
                  <a:txBody>
                    <a:bodyPr/>
                    <a:lstStyle/>
                    <a:p>
                      <a:pPr marL="0" algn="ctr" defTabSz="810067" rtl="0" eaLnBrk="1" fontAlgn="ctr" latinLnBrk="0" hangingPunct="1"/>
                      <a:r>
                        <a:rPr lang="pt-BR" sz="16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UNICRED DO ESTADO DE </a:t>
                      </a:r>
                      <a:r>
                        <a:rPr lang="pt-BR" sz="16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</a:t>
                      </a:r>
                      <a:endParaRPr lang="pt-BR" sz="16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15.129.386,64</a:t>
                      </a:r>
                    </a:p>
                  </a:txBody>
                  <a:tcPr marL="6416" marR="6416" marT="5213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23.000.000,00</a:t>
                      </a:r>
                    </a:p>
                  </a:txBody>
                  <a:tcPr marL="6416" marR="6416" marT="5213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52%</a:t>
                      </a:r>
                    </a:p>
                  </a:txBody>
                  <a:tcPr marL="6416" marR="6416" marT="5213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ADIADA POR COVID</a:t>
                      </a:r>
                      <a:endParaRPr lang="pt-BR" sz="1800" b="1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16" marR="6416" marT="5213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60280">
                <a:tc>
                  <a:txBody>
                    <a:bodyPr/>
                    <a:lstStyle/>
                    <a:p>
                      <a:pPr marL="0" marR="0" indent="0" algn="ctr" defTabSz="81006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SICOOB UNICENTRO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43.359.420,00</a:t>
                      </a:r>
                    </a:p>
                  </a:txBody>
                  <a:tcPr marL="6416" marR="6416" marT="52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45.779.815,00</a:t>
                      </a:r>
                    </a:p>
                  </a:txBody>
                  <a:tcPr marL="6416" marR="6416" marT="52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6416" marR="6416" marT="5213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REALIZADA 23/04</a:t>
                      </a:r>
                    </a:p>
                    <a:p>
                      <a:pPr algn="ctr"/>
                      <a:r>
                        <a:rPr lang="pt-BR" sz="1600" b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Critério distribuição sobras </a:t>
                      </a:r>
                    </a:p>
                    <a:p>
                      <a:pPr algn="ctr"/>
                      <a:r>
                        <a:rPr lang="pt-BR" sz="1200" dirty="0" smtClean="0"/>
                        <a:t>30% sobre Investimentos</a:t>
                      </a:r>
                    </a:p>
                    <a:p>
                      <a:pPr algn="ctr"/>
                      <a:r>
                        <a:rPr lang="pt-BR" sz="1200" dirty="0" smtClean="0"/>
                        <a:t>30% Juros pagos/empréstimos</a:t>
                      </a:r>
                    </a:p>
                    <a:p>
                      <a:pPr algn="ctr"/>
                      <a:r>
                        <a:rPr lang="pt-BR" sz="1200" dirty="0" smtClean="0"/>
                        <a:t>40% saldo médio em conta </a:t>
                      </a:r>
                    </a:p>
                    <a:p>
                      <a:pPr algn="ctr" fontAlgn="b"/>
                      <a:endParaRPr lang="pt-BR" sz="1800" b="1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16" marR="6416" marT="5213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32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25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ítulo 1">
            <a:extLst>
              <a:ext uri="{FF2B5EF4-FFF2-40B4-BE49-F238E27FC236}">
                <a16:creationId xmlns:a16="http://schemas.microsoft.com/office/drawing/2014/main" xmlns="" id="{E9A38118-D7C6-4434-8759-3850778746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067248"/>
            <a:ext cx="10801350" cy="1225848"/>
          </a:xfrm>
        </p:spPr>
        <p:txBody>
          <a:bodyPr>
            <a:normAutofit fontScale="90000"/>
          </a:bodyPr>
          <a:lstStyle/>
          <a:p>
            <a:r>
              <a:rPr lang="pt-BR" altLang="pt-BR" sz="4000" dirty="0">
                <a:solidFill>
                  <a:schemeClr val="bg1"/>
                </a:solidFill>
                <a:latin typeface="Unimed Slab" panose="00000500000000000000" pitchFamily="50" charset="0"/>
                <a:cs typeface="Arial" panose="020B0604020202020204" pitchFamily="34" charset="0"/>
              </a:rPr>
              <a:t/>
            </a:r>
            <a:br>
              <a:rPr lang="pt-BR" altLang="pt-BR" sz="4000" dirty="0">
                <a:solidFill>
                  <a:schemeClr val="bg1"/>
                </a:solidFill>
                <a:latin typeface="Unimed Slab" panose="00000500000000000000" pitchFamily="50" charset="0"/>
                <a:cs typeface="Arial" panose="020B0604020202020204" pitchFamily="34" charset="0"/>
              </a:rPr>
            </a:br>
            <a:r>
              <a:rPr lang="pt-BR" altLang="pt-BR" sz="5300" cap="all" dirty="0" smtClean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cenário </a:t>
            </a:r>
            <a:r>
              <a:rPr lang="pt-BR" altLang="pt-BR" sz="5300" cap="all" dirty="0" err="1" smtClean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covid</a:t>
            </a:r>
            <a:r>
              <a:rPr lang="pt-BR" altLang="pt-BR" sz="5300" cap="all" dirty="0" smtClean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/>
            </a:r>
            <a:br>
              <a:rPr lang="pt-BR" altLang="pt-BR" sz="5300" cap="all" dirty="0" smtClean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</a:br>
            <a:r>
              <a:rPr lang="pt-BR" altLang="pt-BR" sz="2700" b="1" cap="all" dirty="0">
                <a:solidFill>
                  <a:srgbClr val="FFFF00"/>
                </a:solidFill>
                <a:cs typeface="Arial" panose="020B0604020202020204" pitchFamily="34" charset="0"/>
              </a:rPr>
              <a:t>DR. Miguel villa nova </a:t>
            </a:r>
            <a:r>
              <a:rPr lang="pt-BR" altLang="pt-BR" sz="2700" b="1" cap="all" dirty="0" err="1">
                <a:solidFill>
                  <a:srgbClr val="FFFF00"/>
                </a:solidFill>
                <a:cs typeface="Arial" panose="020B0604020202020204" pitchFamily="34" charset="0"/>
              </a:rPr>
              <a:t>soeiro</a:t>
            </a:r>
            <a:r>
              <a:rPr lang="pt-BR" altLang="pt-BR" sz="2700" b="1" cap="all" dirty="0">
                <a:solidFill>
                  <a:srgbClr val="FFFF00"/>
                </a:solidFill>
                <a:cs typeface="Arial" panose="020B0604020202020204" pitchFamily="34" charset="0"/>
              </a:rPr>
              <a:t> </a:t>
            </a:r>
            <a:r>
              <a:rPr lang="pt-BR" altLang="pt-BR" sz="2700" b="1" cap="all" dirty="0" smtClean="0">
                <a:solidFill>
                  <a:srgbClr val="FFFF00"/>
                </a:solidFill>
                <a:cs typeface="Arial" panose="020B0604020202020204" pitchFamily="34" charset="0"/>
              </a:rPr>
              <a:t>filho</a:t>
            </a:r>
            <a:br>
              <a:rPr lang="pt-BR" altLang="pt-BR" sz="2700" b="1" cap="all" dirty="0" smtClean="0">
                <a:solidFill>
                  <a:srgbClr val="FFFF00"/>
                </a:solidFill>
                <a:cs typeface="Arial" panose="020B0604020202020204" pitchFamily="34" charset="0"/>
              </a:rPr>
            </a:br>
            <a:endParaRPr lang="pt-BR" altLang="pt-BR" sz="2700" b="1" cap="all" dirty="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49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m 20" descr="covid.tif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086730" y="1357298"/>
            <a:ext cx="2714620" cy="2714620"/>
          </a:xfrm>
          <a:prstGeom prst="rect">
            <a:avLst/>
          </a:prstGeom>
        </p:spPr>
      </p:pic>
      <p:pic>
        <p:nvPicPr>
          <p:cNvPr id="20" name="Imagem 19" descr="covid.tif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143380"/>
            <a:ext cx="2714620" cy="2714620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8401050" y="5572125"/>
            <a:ext cx="2143125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5" name="Título 1">
            <a:extLst>
              <a:ext uri="{FF2B5EF4-FFF2-40B4-BE49-F238E27FC236}"/>
            </a:extLst>
          </p:cNvPr>
          <p:cNvSpPr txBox="1">
            <a:spLocks/>
          </p:cNvSpPr>
          <p:nvPr/>
        </p:nvSpPr>
        <p:spPr>
          <a:xfrm>
            <a:off x="1328738" y="201613"/>
            <a:ext cx="9040812" cy="1246187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defTabSz="8100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pt-BR" altLang="pt-BR" sz="3500" b="1" cap="all" dirty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Ações </a:t>
            </a:r>
            <a:r>
              <a:rPr lang="pt-BR" altLang="pt-BR" sz="3500" b="1" cap="all" dirty="0" smtClean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covid-19</a:t>
            </a:r>
            <a:endParaRPr lang="pt-BR" altLang="pt-BR" sz="3500" b="1" cap="all" dirty="0">
              <a:solidFill>
                <a:prstClr val="white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1510" name="Grupo 11"/>
          <p:cNvGrpSpPr>
            <a:grpSpLocks/>
          </p:cNvGrpSpPr>
          <p:nvPr/>
        </p:nvGrpSpPr>
        <p:grpSpPr bwMode="auto">
          <a:xfrm>
            <a:off x="0" y="357188"/>
            <a:ext cx="2114550" cy="3071812"/>
            <a:chOff x="0" y="357166"/>
            <a:chExt cx="2114527" cy="3071834"/>
          </a:xfrm>
        </p:grpSpPr>
        <p:sp>
          <p:nvSpPr>
            <p:cNvPr id="10" name="Retângulo 9"/>
            <p:cNvSpPr/>
            <p:nvPr/>
          </p:nvSpPr>
          <p:spPr>
            <a:xfrm>
              <a:off x="0" y="357166"/>
              <a:ext cx="1328724" cy="30718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BR">
                <a:solidFill>
                  <a:prstClr val="white"/>
                </a:solidFill>
              </a:endParaRPr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900103" y="1285860"/>
              <a:ext cx="1214424" cy="4286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BR">
                <a:solidFill>
                  <a:prstClr val="white"/>
                </a:solidFill>
              </a:endParaRPr>
            </a:p>
          </p:txBody>
        </p:sp>
      </p:grpSp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841332"/>
              </p:ext>
            </p:extLst>
          </p:nvPr>
        </p:nvGraphicFramePr>
        <p:xfrm>
          <a:off x="1400175" y="1643063"/>
          <a:ext cx="8929689" cy="484043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76563"/>
                <a:gridCol w="2976563"/>
                <a:gridCol w="2976563"/>
              </a:tblGrid>
              <a:tr h="513539">
                <a:tc>
                  <a:txBody>
                    <a:bodyPr/>
                    <a:lstStyle/>
                    <a:p>
                      <a:pPr algn="ctr"/>
                      <a:r>
                        <a:rPr lang="pt-BR" sz="18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CONTINGÊNCIA</a:t>
                      </a:r>
                      <a:endParaRPr lang="pt-BR" sz="18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17" marB="45717" anchor="ctr">
                    <a:solidFill>
                      <a:srgbClr val="008C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 927</a:t>
                      </a:r>
                      <a:endParaRPr lang="pt-BR" sz="18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17" marB="45717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 936</a:t>
                      </a:r>
                      <a:endParaRPr lang="pt-BR" sz="18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17" marB="45717" anchor="ctr">
                    <a:solidFill>
                      <a:srgbClr val="008C50"/>
                    </a:solidFill>
                  </a:tcPr>
                </a:tc>
              </a:tr>
              <a:tr h="1554362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pt-BR" altLang="pt-BR" sz="1600" dirty="0" smtClean="0">
                          <a:latin typeface="+mn-lt"/>
                        </a:rPr>
                        <a:t>Dispensa Imediata dos </a:t>
                      </a:r>
                    </a:p>
                    <a:p>
                      <a:pPr algn="ctr"/>
                      <a:r>
                        <a:rPr lang="pt-BR" altLang="pt-BR" sz="1600" dirty="0" smtClean="0">
                          <a:latin typeface="+mn-lt"/>
                        </a:rPr>
                        <a:t>colaboradores do grupo de risco;</a:t>
                      </a:r>
                    </a:p>
                    <a:p>
                      <a:pPr algn="ctr"/>
                      <a:endParaRPr lang="pt-BR" sz="1600" dirty="0">
                        <a:latin typeface="+mn-lt"/>
                      </a:endParaRPr>
                    </a:p>
                  </a:txBody>
                  <a:tcPr marL="91439" marR="91439" marT="45717" marB="45717" anchor="ctr"/>
                </a:tc>
                <a:tc>
                  <a:txBody>
                    <a:bodyPr/>
                    <a:lstStyle/>
                    <a:p>
                      <a:pPr marL="0" marR="0" indent="0" algn="ctr" defTabSz="8100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1600" dirty="0" smtClean="0">
                          <a:latin typeface="+mn-lt"/>
                        </a:rPr>
                        <a:t>Parcelamento do Recolhimento do FGTS. </a:t>
                      </a:r>
                    </a:p>
                    <a:p>
                      <a:pPr marL="0" marR="0" indent="0" algn="ctr" defTabSz="8100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1600" dirty="0" smtClean="0">
                          <a:latin typeface="+mn-lt"/>
                        </a:rPr>
                        <a:t>Suspensão</a:t>
                      </a:r>
                      <a:r>
                        <a:rPr lang="pt-BR" altLang="pt-BR" sz="1600" baseline="0" dirty="0" smtClean="0">
                          <a:latin typeface="+mn-lt"/>
                        </a:rPr>
                        <a:t> </a:t>
                      </a:r>
                      <a:r>
                        <a:rPr lang="pt-BR" altLang="pt-BR" sz="1600" dirty="0" smtClean="0">
                          <a:latin typeface="+mn-lt"/>
                        </a:rPr>
                        <a:t>competências:</a:t>
                      </a:r>
                    </a:p>
                    <a:p>
                      <a:pPr marL="0" marR="0" indent="0" algn="ctr" defTabSz="8100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1600" dirty="0" smtClean="0">
                          <a:latin typeface="+mn-lt"/>
                        </a:rPr>
                        <a:t>Meses: março/abril/maio</a:t>
                      </a:r>
                    </a:p>
                    <a:p>
                      <a:pPr marL="0" marR="0" indent="0" algn="ctr" defTabSz="8100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1" dirty="0" smtClean="0">
                          <a:latin typeface="+mn-lt"/>
                        </a:rPr>
                        <a:t>R$ 41.000</a:t>
                      </a:r>
                    </a:p>
                    <a:p>
                      <a:pPr algn="ctr"/>
                      <a:endParaRPr lang="pt-BR" sz="1600" dirty="0">
                        <a:latin typeface="+mn-lt"/>
                      </a:endParaRPr>
                    </a:p>
                  </a:txBody>
                  <a:tcPr marL="91439" marR="91439" marT="45717" marB="45717" anchor="ctr"/>
                </a:tc>
                <a:tc>
                  <a:txBody>
                    <a:bodyPr/>
                    <a:lstStyle/>
                    <a:p>
                      <a:pPr marL="0" marR="0" indent="0" algn="ctr" defTabSz="8100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1600" dirty="0" smtClean="0">
                          <a:latin typeface="+mn-lt"/>
                        </a:rPr>
                        <a:t>Suspensão do Contrato de Trabalho por acordo </a:t>
                      </a:r>
                      <a:r>
                        <a:rPr lang="pt-BR" altLang="pt-BR" sz="1600" b="1" dirty="0" smtClean="0">
                          <a:latin typeface="+mn-lt"/>
                        </a:rPr>
                        <a:t>individual</a:t>
                      </a:r>
                      <a:r>
                        <a:rPr lang="pt-BR" altLang="pt-BR" sz="1600" b="1" baseline="0" dirty="0" smtClean="0">
                          <a:latin typeface="+mn-lt"/>
                        </a:rPr>
                        <a:t> </a:t>
                      </a:r>
                      <a:r>
                        <a:rPr lang="pt-BR" altLang="pt-BR" sz="1600" b="1" dirty="0" smtClean="0">
                          <a:latin typeface="+mn-lt"/>
                        </a:rPr>
                        <a:t>4 colaboradores de SP</a:t>
                      </a:r>
                      <a:r>
                        <a:rPr lang="pt-BR" altLang="pt-BR" sz="1600" dirty="0" smtClean="0">
                          <a:latin typeface="+mn-lt"/>
                        </a:rPr>
                        <a:t> (Seguros);</a:t>
                      </a:r>
                    </a:p>
                    <a:p>
                      <a:pPr marL="0" marR="0" indent="0" algn="ctr" defTabSz="8100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1" dirty="0" smtClean="0">
                          <a:latin typeface="+mn-lt"/>
                        </a:rPr>
                        <a:t>30%</a:t>
                      </a:r>
                      <a:r>
                        <a:rPr lang="pt-BR" sz="1600" b="1" i="1" baseline="0" dirty="0" smtClean="0">
                          <a:latin typeface="+mn-lt"/>
                        </a:rPr>
                        <a:t> UCBS / 70% Governo</a:t>
                      </a:r>
                      <a:endParaRPr lang="pt-BR" sz="1600" b="1" i="1" dirty="0" smtClean="0">
                        <a:latin typeface="+mn-lt"/>
                      </a:endParaRPr>
                    </a:p>
                  </a:txBody>
                  <a:tcPr marL="91439" marR="91439" marT="45717" marB="45717" anchor="ctr"/>
                </a:tc>
              </a:tr>
              <a:tr h="579076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+mn-lt"/>
                        </a:rPr>
                        <a:t>Higienização diária</a:t>
                      </a:r>
                      <a:r>
                        <a:rPr lang="pt-BR" sz="1600" baseline="0" dirty="0" smtClean="0">
                          <a:latin typeface="+mn-lt"/>
                        </a:rPr>
                        <a:t> do </a:t>
                      </a:r>
                      <a:r>
                        <a:rPr lang="pt-BR" sz="1600" dirty="0" smtClean="0">
                          <a:latin typeface="+mn-lt"/>
                        </a:rPr>
                        <a:t>ambiente de trabalho</a:t>
                      </a:r>
                      <a:endParaRPr lang="pt-BR" sz="1600" dirty="0">
                        <a:latin typeface="+mn-lt"/>
                      </a:endParaRPr>
                    </a:p>
                  </a:txBody>
                  <a:tcPr marL="91439" marR="91439" marT="45717" marB="4571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altLang="pt-BR" sz="1600" dirty="0" smtClean="0">
                          <a:latin typeface="+mn-lt"/>
                        </a:rPr>
                        <a:t>Antecipação de férias;</a:t>
                      </a:r>
                      <a:endParaRPr lang="pt-BR" sz="1600" dirty="0">
                        <a:latin typeface="+mn-lt"/>
                      </a:endParaRPr>
                    </a:p>
                  </a:txBody>
                  <a:tcPr marL="91439" marR="91439" marT="45717" marB="45717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dirty="0">
                        <a:latin typeface="+mn-lt"/>
                      </a:endParaRPr>
                    </a:p>
                  </a:txBody>
                  <a:tcPr marL="91439" marR="91439" marT="45717" marB="45717" anchor="ctr"/>
                </a:tc>
              </a:tr>
              <a:tr h="995908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+mn-lt"/>
                        </a:rPr>
                        <a:t>Disponibilização de álcool gel e luvas</a:t>
                      </a:r>
                      <a:r>
                        <a:rPr lang="pt-BR" sz="1600" baseline="0" dirty="0" smtClean="0">
                          <a:latin typeface="+mn-lt"/>
                        </a:rPr>
                        <a:t> descartáveis</a:t>
                      </a:r>
                      <a:endParaRPr lang="pt-BR" sz="1600" dirty="0">
                        <a:latin typeface="+mn-lt"/>
                      </a:endParaRPr>
                    </a:p>
                  </a:txBody>
                  <a:tcPr marL="91439" marR="91439" marT="45717" marB="45717"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pt-BR" altLang="pt-BR" sz="1600" dirty="0" smtClean="0">
                          <a:latin typeface="+mn-lt"/>
                        </a:rPr>
                        <a:t>50% Colaboradores em Tele trabalho;</a:t>
                      </a:r>
                    </a:p>
                    <a:p>
                      <a:pPr algn="ctr"/>
                      <a:endParaRPr lang="pt-BR" sz="1600" dirty="0">
                        <a:latin typeface="+mn-lt"/>
                      </a:endParaRPr>
                    </a:p>
                  </a:txBody>
                  <a:tcPr marL="91439" marR="91439" marT="45717" marB="45717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dirty="0">
                        <a:latin typeface="+mn-lt"/>
                      </a:endParaRPr>
                    </a:p>
                  </a:txBody>
                  <a:tcPr marL="91439" marR="91439" marT="45717" marB="45717" anchor="ctr"/>
                </a:tc>
              </a:tr>
              <a:tr h="1197402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+mn-lt"/>
                        </a:rPr>
                        <a:t>Uso obrigatório</a:t>
                      </a:r>
                      <a:r>
                        <a:rPr lang="pt-BR" sz="1600" baseline="0" dirty="0" smtClean="0">
                          <a:latin typeface="+mn-lt"/>
                        </a:rPr>
                        <a:t> de Máscara</a:t>
                      </a:r>
                      <a:endParaRPr lang="pt-BR" sz="1600" dirty="0">
                        <a:latin typeface="+mn-lt"/>
                      </a:endParaRPr>
                    </a:p>
                  </a:txBody>
                  <a:tcPr marL="91439" marR="91439" marT="45717" marB="45717"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pt-BR" altLang="pt-BR" sz="1600" dirty="0" smtClean="0">
                          <a:latin typeface="+mn-lt"/>
                        </a:rPr>
                        <a:t>Rodízio dos colaboradores para evitar aglomeração; (Banco de Horas)</a:t>
                      </a:r>
                    </a:p>
                    <a:p>
                      <a:pPr algn="ctr"/>
                      <a:endParaRPr lang="pt-BR" sz="1600" dirty="0">
                        <a:latin typeface="+mn-lt"/>
                      </a:endParaRPr>
                    </a:p>
                  </a:txBody>
                  <a:tcPr marL="91439" marR="91439" marT="45717" marB="45717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dirty="0">
                        <a:latin typeface="+mn-lt"/>
                      </a:endParaRPr>
                    </a:p>
                  </a:txBody>
                  <a:tcPr marL="91439" marR="91439" marT="45717" marB="45717" anchor="ctr"/>
                </a:tc>
              </a:tr>
            </a:tbl>
          </a:graphicData>
        </a:graphic>
      </p:graphicFrame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9AF504-72B9-4A1A-BF31-807A773A07F9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34</a:t>
            </a:fld>
            <a:endParaRPr lang="pt-BR" alt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282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m 27" descr="covid.tif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14725" y="3429000"/>
            <a:ext cx="3429000" cy="3429000"/>
          </a:xfrm>
          <a:prstGeom prst="rect">
            <a:avLst/>
          </a:prstGeom>
        </p:spPr>
      </p:pic>
      <p:pic>
        <p:nvPicPr>
          <p:cNvPr id="26" name="Imagem 25" descr="covid.tif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14725" y="357166"/>
            <a:ext cx="3429000" cy="3429000"/>
          </a:xfrm>
          <a:prstGeom prst="rect">
            <a:avLst/>
          </a:prstGeom>
        </p:spPr>
      </p:pic>
      <p:cxnSp>
        <p:nvCxnSpPr>
          <p:cNvPr id="41" name="Conector reto 40"/>
          <p:cNvCxnSpPr/>
          <p:nvPr/>
        </p:nvCxnSpPr>
        <p:spPr>
          <a:xfrm>
            <a:off x="3497263" y="2000250"/>
            <a:ext cx="37084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etângulo 23"/>
          <p:cNvSpPr/>
          <p:nvPr/>
        </p:nvSpPr>
        <p:spPr>
          <a:xfrm>
            <a:off x="7381875" y="0"/>
            <a:ext cx="3419475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3419475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40" name="Retângulo 39"/>
          <p:cNvSpPr/>
          <p:nvPr/>
        </p:nvSpPr>
        <p:spPr>
          <a:xfrm>
            <a:off x="0" y="0"/>
            <a:ext cx="10801350" cy="571500"/>
          </a:xfrm>
          <a:prstGeom prst="rect">
            <a:avLst/>
          </a:prstGeom>
          <a:solidFill>
            <a:srgbClr val="008C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9" name="Elipse 8"/>
          <p:cNvSpPr/>
          <p:nvPr/>
        </p:nvSpPr>
        <p:spPr>
          <a:xfrm>
            <a:off x="4095750" y="857250"/>
            <a:ext cx="2447925" cy="244792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 dirty="0">
              <a:solidFill>
                <a:prstClr val="white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pt-BR" dirty="0">
                <a:solidFill>
                  <a:prstClr val="white"/>
                </a:solidFill>
              </a:rPr>
              <a:t> Redução dos pedidos em 70%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 dirty="0">
              <a:solidFill>
                <a:prstClr val="white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pt-BR" dirty="0">
                <a:solidFill>
                  <a:prstClr val="white"/>
                </a:solidFill>
              </a:rPr>
              <a:t> Redução de 16% no faturamento de abril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-3175" y="1820863"/>
            <a:ext cx="340360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pt-BR" b="1" dirty="0">
                <a:solidFill>
                  <a:prstClr val="black"/>
                </a:solidFill>
                <a:cs typeface="Arial" pitchFamily="34" charset="0"/>
              </a:rPr>
              <a:t> ATENDIMENTO DE PEDIDOS</a:t>
            </a:r>
          </a:p>
        </p:txBody>
      </p:sp>
      <p:sp>
        <p:nvSpPr>
          <p:cNvPr id="17" name="Elipse 16"/>
          <p:cNvSpPr/>
          <p:nvPr/>
        </p:nvSpPr>
        <p:spPr>
          <a:xfrm>
            <a:off x="4095750" y="4037013"/>
            <a:ext cx="2447925" cy="244792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pt-BR" dirty="0">
                <a:solidFill>
                  <a:prstClr val="white"/>
                </a:solidFill>
              </a:rPr>
              <a:t> Paralisação da operação da Filial Lapa em 80%</a:t>
            </a:r>
          </a:p>
        </p:txBody>
      </p:sp>
      <p:sp>
        <p:nvSpPr>
          <p:cNvPr id="20" name="Elipse 19"/>
          <p:cNvSpPr/>
          <p:nvPr/>
        </p:nvSpPr>
        <p:spPr>
          <a:xfrm>
            <a:off x="7615238" y="3929063"/>
            <a:ext cx="2571750" cy="250031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4763" y="5118100"/>
            <a:ext cx="3400425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pt-BR" b="1" dirty="0">
                <a:solidFill>
                  <a:prstClr val="black"/>
                </a:solidFill>
                <a:cs typeface="Arial" pitchFamily="34" charset="0"/>
              </a:rPr>
              <a:t> BPO SEGUROS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3312443" y="44624"/>
            <a:ext cx="4214813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800" b="1" cap="all" dirty="0">
                <a:solidFill>
                  <a:prstClr val="white"/>
                </a:solidFill>
                <a:latin typeface="Trebuchet MS" panose="020B0603020202020204" pitchFamily="34" charset="0"/>
                <a:ea typeface="+mj-ea"/>
                <a:cs typeface="Arial" panose="020B0604020202020204" pitchFamily="34" charset="0"/>
              </a:rPr>
              <a:t>IMPACTOS DA COVID-19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7400925" y="44624"/>
            <a:ext cx="3400425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800" b="1" cap="all" dirty="0">
                <a:solidFill>
                  <a:prstClr val="white"/>
                </a:solidFill>
                <a:latin typeface="Trebuchet MS" panose="020B0603020202020204" pitchFamily="34" charset="0"/>
                <a:ea typeface="+mj-ea"/>
                <a:cs typeface="Arial" panose="020B0604020202020204" pitchFamily="34" charset="0"/>
              </a:rPr>
              <a:t>AÇÕES</a:t>
            </a:r>
          </a:p>
        </p:txBody>
      </p:sp>
      <p:sp>
        <p:nvSpPr>
          <p:cNvPr id="25" name="CaixaDeTexto 24"/>
          <p:cNvSpPr txBox="1"/>
          <p:nvPr/>
        </p:nvSpPr>
        <p:spPr>
          <a:xfrm>
            <a:off x="7400925" y="977900"/>
            <a:ext cx="3400425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pt-BR" b="1" dirty="0">
                <a:solidFill>
                  <a:prstClr val="black"/>
                </a:solidFill>
                <a:cs typeface="Arial" pitchFamily="34" charset="0"/>
              </a:rPr>
              <a:t>  Retorno com os fretes para recepção e entrega de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b="1" dirty="0">
                <a:solidFill>
                  <a:prstClr val="black"/>
                </a:solidFill>
                <a:cs typeface="Arial" pitchFamily="34" charset="0"/>
              </a:rPr>
              <a:t>caixas e documentos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endParaRPr lang="pt-BR" b="1" dirty="0">
              <a:solidFill>
                <a:prstClr val="black"/>
              </a:solidFill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pt-BR" b="1" dirty="0">
                <a:solidFill>
                  <a:prstClr val="black"/>
                </a:solidFill>
                <a:cs typeface="Arial" pitchFamily="34" charset="0"/>
              </a:rPr>
              <a:t>  Foco nos projetos de digitalização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CaixaDeTexto 26"/>
          <p:cNvSpPr txBox="1"/>
          <p:nvPr/>
        </p:nvSpPr>
        <p:spPr>
          <a:xfrm>
            <a:off x="0" y="5135"/>
            <a:ext cx="3400425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800" b="1" cap="all" dirty="0">
                <a:solidFill>
                  <a:prstClr val="white"/>
                </a:solidFill>
                <a:latin typeface="Trebuchet MS" panose="020B0603020202020204" pitchFamily="34" charset="0"/>
                <a:ea typeface="+mj-ea"/>
                <a:cs typeface="Arial" panose="020B0604020202020204" pitchFamily="34" charset="0"/>
              </a:rPr>
              <a:t>GDOC</a:t>
            </a:r>
          </a:p>
        </p:txBody>
      </p:sp>
      <p:sp>
        <p:nvSpPr>
          <p:cNvPr id="38" name="CaixaDeTexto 37"/>
          <p:cNvSpPr txBox="1"/>
          <p:nvPr/>
        </p:nvSpPr>
        <p:spPr>
          <a:xfrm>
            <a:off x="7400925" y="4394200"/>
            <a:ext cx="3400425" cy="2678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pt-BR" b="1" dirty="0">
                <a:solidFill>
                  <a:prstClr val="black"/>
                </a:solidFill>
                <a:cs typeface="Arial" pitchFamily="34" charset="0"/>
              </a:rPr>
              <a:t>  Força tarefa na Digitalização </a:t>
            </a:r>
            <a:r>
              <a:rPr lang="pt-BR" b="1" dirty="0" err="1">
                <a:solidFill>
                  <a:prstClr val="black"/>
                </a:solidFill>
                <a:cs typeface="Arial" pitchFamily="34" charset="0"/>
              </a:rPr>
              <a:t>Doctos</a:t>
            </a:r>
            <a:r>
              <a:rPr lang="pt-BR" b="1" dirty="0">
                <a:solidFill>
                  <a:prstClr val="black"/>
                </a:solidFill>
                <a:cs typeface="Arial" pitchFamily="34" charset="0"/>
              </a:rPr>
              <a:t> da CNU Bahia;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endParaRPr lang="pt-BR" sz="1200" b="1" dirty="0">
              <a:solidFill>
                <a:prstClr val="black"/>
              </a:solidFill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pt-BR" b="1" dirty="0">
                <a:solidFill>
                  <a:prstClr val="black"/>
                </a:solidFill>
                <a:cs typeface="Arial" pitchFamily="34" charset="0"/>
              </a:rPr>
              <a:t>  Solicitado a redução no valor em 50% da locação das salas </a:t>
            </a:r>
            <a:r>
              <a:rPr lang="pt-BR" b="1" dirty="0">
                <a:solidFill>
                  <a:srgbClr val="FF0000"/>
                </a:solidFill>
                <a:cs typeface="Arial" pitchFamily="34" charset="0"/>
              </a:rPr>
              <a:t>(negado)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endParaRPr lang="pt-BR" sz="1200" b="1" dirty="0">
              <a:solidFill>
                <a:prstClr val="black"/>
              </a:solidFill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pt-BR" b="1" dirty="0">
                <a:solidFill>
                  <a:prstClr val="black"/>
                </a:solidFill>
                <a:cs typeface="Arial" pitchFamily="34" charset="0"/>
              </a:rPr>
              <a:t>  Suspensão da mensalidade de subscrição </a:t>
            </a:r>
            <a:r>
              <a:rPr lang="pt-BR" b="1" dirty="0" err="1">
                <a:solidFill>
                  <a:prstClr val="black"/>
                </a:solidFill>
                <a:cs typeface="Arial" pitchFamily="34" charset="0"/>
              </a:rPr>
              <a:t>OnBase</a:t>
            </a:r>
            <a:r>
              <a:rPr lang="pt-BR" b="1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pt-BR" b="1" dirty="0">
                <a:solidFill>
                  <a:srgbClr val="FFC000">
                    <a:lumMod val="75000"/>
                  </a:srgbClr>
                </a:solidFill>
                <a:cs typeface="Arial" pitchFamily="34" charset="0"/>
              </a:rPr>
              <a:t>(em analise)</a:t>
            </a:r>
            <a:endParaRPr lang="pt-BR" b="1" dirty="0">
              <a:solidFill>
                <a:prstClr val="black"/>
              </a:solidFill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2" name="Conector reto 21"/>
          <p:cNvCxnSpPr/>
          <p:nvPr/>
        </p:nvCxnSpPr>
        <p:spPr>
          <a:xfrm>
            <a:off x="3471863" y="5286375"/>
            <a:ext cx="37084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9AF504-72B9-4A1A-BF31-807A773A07F9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35</a:t>
            </a:fld>
            <a:endParaRPr lang="pt-BR" alt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13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m 32" descr="covid.tif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14725" y="3429000"/>
            <a:ext cx="3429000" cy="3429000"/>
          </a:xfrm>
          <a:prstGeom prst="rect">
            <a:avLst/>
          </a:prstGeom>
        </p:spPr>
      </p:pic>
      <p:pic>
        <p:nvPicPr>
          <p:cNvPr id="34" name="Imagem 33" descr="covid.tif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14725" y="357166"/>
            <a:ext cx="3429000" cy="3429000"/>
          </a:xfrm>
          <a:prstGeom prst="rect">
            <a:avLst/>
          </a:prstGeom>
        </p:spPr>
      </p:pic>
      <p:cxnSp>
        <p:nvCxnSpPr>
          <p:cNvPr id="29" name="Conector reto 28"/>
          <p:cNvCxnSpPr/>
          <p:nvPr/>
        </p:nvCxnSpPr>
        <p:spPr>
          <a:xfrm>
            <a:off x="3608388" y="2000250"/>
            <a:ext cx="3527425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Conector reto 25"/>
          <p:cNvCxnSpPr/>
          <p:nvPr/>
        </p:nvCxnSpPr>
        <p:spPr>
          <a:xfrm>
            <a:off x="3614738" y="5216525"/>
            <a:ext cx="3527425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etângulo 23"/>
          <p:cNvSpPr/>
          <p:nvPr/>
        </p:nvSpPr>
        <p:spPr>
          <a:xfrm>
            <a:off x="7381875" y="0"/>
            <a:ext cx="3419475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3419475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40" name="Retângulo 39"/>
          <p:cNvSpPr/>
          <p:nvPr/>
        </p:nvSpPr>
        <p:spPr>
          <a:xfrm>
            <a:off x="0" y="0"/>
            <a:ext cx="10801350" cy="571500"/>
          </a:xfrm>
          <a:prstGeom prst="rect">
            <a:avLst/>
          </a:prstGeom>
          <a:solidFill>
            <a:srgbClr val="008C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9" name="Elipse 8"/>
          <p:cNvSpPr/>
          <p:nvPr/>
        </p:nvSpPr>
        <p:spPr>
          <a:xfrm>
            <a:off x="4106863" y="857250"/>
            <a:ext cx="2447925" cy="244792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 dirty="0">
              <a:solidFill>
                <a:prstClr val="white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000" dirty="0">
                <a:solidFill>
                  <a:prstClr val="white"/>
                </a:solidFill>
              </a:rPr>
              <a:t>CNU:</a:t>
            </a:r>
            <a:endParaRPr lang="pt-BR" sz="1600" dirty="0">
              <a:solidFill>
                <a:prstClr val="white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600" dirty="0">
                <a:solidFill>
                  <a:prstClr val="white"/>
                </a:solidFill>
              </a:rPr>
              <a:t>Pedido de redução em 30% do </a:t>
            </a:r>
            <a:r>
              <a:rPr lang="pt-BR" sz="1600" dirty="0" smtClean="0">
                <a:solidFill>
                  <a:prstClr val="white"/>
                </a:solidFill>
              </a:rPr>
              <a:t>valor maio à Julho/20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600" dirty="0" smtClean="0">
              <a:solidFill>
                <a:prstClr val="white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0" y="1820863"/>
            <a:ext cx="3400425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pt-BR" b="1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pt-BR" b="1" dirty="0" smtClean="0">
                <a:solidFill>
                  <a:prstClr val="black"/>
                </a:solidFill>
                <a:cs typeface="Arial" pitchFamily="34" charset="0"/>
              </a:rPr>
              <a:t>REDUÇÃO FATURAMENTO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endParaRPr lang="pt-BR" b="1" dirty="0">
              <a:cs typeface="Arial" pitchFamily="34" charset="0"/>
            </a:endParaRPr>
          </a:p>
        </p:txBody>
      </p:sp>
      <p:sp>
        <p:nvSpPr>
          <p:cNvPr id="17" name="Elipse 16"/>
          <p:cNvSpPr/>
          <p:nvPr/>
        </p:nvSpPr>
        <p:spPr>
          <a:xfrm>
            <a:off x="4102100" y="4013200"/>
            <a:ext cx="2594719" cy="2447925"/>
          </a:xfrm>
          <a:prstGeom prst="ellipse">
            <a:avLst/>
          </a:prstGeom>
          <a:solidFill>
            <a:srgbClr val="008C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900" dirty="0" smtClean="0">
                <a:solidFill>
                  <a:prstClr val="white"/>
                </a:solidFill>
              </a:rPr>
              <a:t>Diminuição  Serviços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dirty="0" smtClean="0">
                <a:solidFill>
                  <a:prstClr val="white"/>
                </a:solidFill>
              </a:rPr>
              <a:t>2ª Opinião e Junta Médica</a:t>
            </a:r>
            <a:endParaRPr lang="pt-BR" dirty="0">
              <a:solidFill>
                <a:prstClr val="white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dirty="0" err="1" smtClean="0">
                <a:solidFill>
                  <a:prstClr val="white"/>
                </a:solidFill>
              </a:rPr>
              <a:t>Benner</a:t>
            </a:r>
            <a:r>
              <a:rPr lang="pt-BR" dirty="0" smtClean="0">
                <a:solidFill>
                  <a:prstClr val="white"/>
                </a:solidFill>
              </a:rPr>
              <a:t>/</a:t>
            </a:r>
            <a:r>
              <a:rPr lang="pt-BR" dirty="0" err="1" smtClean="0">
                <a:solidFill>
                  <a:prstClr val="white"/>
                </a:solidFill>
              </a:rPr>
              <a:t>Infomed</a:t>
            </a:r>
            <a:r>
              <a:rPr lang="pt-BR" dirty="0" smtClean="0">
                <a:solidFill>
                  <a:prstClr val="white"/>
                </a:solidFill>
              </a:rPr>
              <a:t> – exclusão de usuários 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0" name="Elipse 19"/>
          <p:cNvSpPr/>
          <p:nvPr/>
        </p:nvSpPr>
        <p:spPr>
          <a:xfrm>
            <a:off x="7615238" y="3929063"/>
            <a:ext cx="2571750" cy="250031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3400425" y="96838"/>
            <a:ext cx="4088482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800" b="1" cap="all" dirty="0">
                <a:solidFill>
                  <a:prstClr val="white"/>
                </a:solidFill>
                <a:latin typeface="Trebuchet MS" panose="020B0603020202020204" pitchFamily="34" charset="0"/>
                <a:ea typeface="+mj-ea"/>
                <a:cs typeface="Arial" panose="020B0604020202020204" pitchFamily="34" charset="0"/>
              </a:rPr>
              <a:t>IMPACTOS DA COVID-19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7400925" y="96838"/>
            <a:ext cx="3400425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800" b="1" cap="all" dirty="0">
                <a:solidFill>
                  <a:prstClr val="white"/>
                </a:solidFill>
                <a:latin typeface="Trebuchet MS" panose="020B0603020202020204" pitchFamily="34" charset="0"/>
                <a:ea typeface="+mj-ea"/>
                <a:cs typeface="Arial" panose="020B0604020202020204" pitchFamily="34" charset="0"/>
              </a:rPr>
              <a:t>AÇÕES</a:t>
            </a:r>
          </a:p>
        </p:txBody>
      </p:sp>
      <p:sp>
        <p:nvSpPr>
          <p:cNvPr id="25" name="CaixaDeTexto 24"/>
          <p:cNvSpPr txBox="1"/>
          <p:nvPr/>
        </p:nvSpPr>
        <p:spPr>
          <a:xfrm>
            <a:off x="7400925" y="1628800"/>
            <a:ext cx="3400425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pt-BR" b="1" dirty="0" smtClean="0">
                <a:solidFill>
                  <a:prstClr val="black"/>
                </a:solidFill>
                <a:cs typeface="Arial" pitchFamily="34" charset="0"/>
              </a:rPr>
              <a:t>  CNU Negociação com os auditores, subsidiando até 18% da solicitação do cliente. </a:t>
            </a:r>
          </a:p>
        </p:txBody>
      </p:sp>
      <p:sp>
        <p:nvSpPr>
          <p:cNvPr id="27" name="CaixaDeTexto 26"/>
          <p:cNvSpPr txBox="1"/>
          <p:nvPr/>
        </p:nvSpPr>
        <p:spPr>
          <a:xfrm>
            <a:off x="0" y="96838"/>
            <a:ext cx="3400425" cy="523220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800" b="1" cap="all" dirty="0" smtClean="0">
                <a:solidFill>
                  <a:prstClr val="white"/>
                </a:solidFill>
                <a:latin typeface="Trebuchet MS" panose="020B0603020202020204" pitchFamily="34" charset="0"/>
                <a:ea typeface="+mj-ea"/>
                <a:cs typeface="Arial" panose="020B0604020202020204" pitchFamily="34" charset="0"/>
              </a:rPr>
              <a:t>auditoria</a:t>
            </a:r>
            <a:endParaRPr lang="pt-BR" sz="2800" b="1" cap="all" dirty="0">
              <a:solidFill>
                <a:prstClr val="white"/>
              </a:solidFill>
              <a:latin typeface="Trebuchet MS" panose="020B0603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8" name="CaixaDeTexto 37"/>
          <p:cNvSpPr txBox="1"/>
          <p:nvPr/>
        </p:nvSpPr>
        <p:spPr>
          <a:xfrm>
            <a:off x="7400925" y="4133979"/>
            <a:ext cx="3400425" cy="258532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pt-BR" b="1" dirty="0" smtClean="0">
                <a:solidFill>
                  <a:prstClr val="black"/>
                </a:solidFill>
                <a:cs typeface="Arial" pitchFamily="34" charset="0"/>
              </a:rPr>
              <a:t>Redução proporcional do honorário dos auditores;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endParaRPr lang="pt-BR" b="1" dirty="0" smtClean="0">
              <a:solidFill>
                <a:prstClr val="black"/>
              </a:solidFill>
              <a:cs typeface="Arial" pitchFamily="34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pt-BR" b="1" dirty="0" smtClean="0">
                <a:solidFill>
                  <a:prstClr val="black"/>
                </a:solidFill>
                <a:cs typeface="Arial" pitchFamily="34" charset="0"/>
              </a:rPr>
              <a:t>Manutenção mão de obra administrativa</a:t>
            </a:r>
            <a:endParaRPr lang="pt-BR" b="1" dirty="0">
              <a:solidFill>
                <a:prstClr val="black"/>
              </a:solidFill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 b="1" dirty="0">
              <a:solidFill>
                <a:prstClr val="black"/>
              </a:solidFill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pt-BR" b="1" dirty="0" smtClean="0">
                <a:solidFill>
                  <a:prstClr val="black"/>
                </a:solidFill>
                <a:cs typeface="Arial" pitchFamily="34" charset="0"/>
              </a:rPr>
              <a:t> Expectativa de redução do resultado da área  nos próximos meses.</a:t>
            </a:r>
            <a:endParaRPr lang="pt-B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75" y="4869160"/>
            <a:ext cx="3400425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pt-BR" b="1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pt-BR" b="1" dirty="0" smtClean="0">
                <a:solidFill>
                  <a:prstClr val="black"/>
                </a:solidFill>
                <a:cs typeface="Arial" pitchFamily="34" charset="0"/>
              </a:rPr>
              <a:t>REDUÇÃO VOLUMETRIA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endParaRPr lang="pt-BR" b="1" dirty="0">
              <a:cs typeface="Arial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9AF504-72B9-4A1A-BF31-807A773A07F9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36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50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m 32" descr="covid.tif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14725" y="3429000"/>
            <a:ext cx="3429000" cy="3429000"/>
          </a:xfrm>
          <a:prstGeom prst="rect">
            <a:avLst/>
          </a:prstGeom>
        </p:spPr>
      </p:pic>
      <p:pic>
        <p:nvPicPr>
          <p:cNvPr id="34" name="Imagem 33" descr="covid.tif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14725" y="357166"/>
            <a:ext cx="3429000" cy="3429000"/>
          </a:xfrm>
          <a:prstGeom prst="rect">
            <a:avLst/>
          </a:prstGeom>
        </p:spPr>
      </p:pic>
      <p:cxnSp>
        <p:nvCxnSpPr>
          <p:cNvPr id="29" name="Conector reto 28"/>
          <p:cNvCxnSpPr/>
          <p:nvPr/>
        </p:nvCxnSpPr>
        <p:spPr>
          <a:xfrm>
            <a:off x="3608388" y="2000250"/>
            <a:ext cx="3527425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Conector reto 25"/>
          <p:cNvCxnSpPr/>
          <p:nvPr/>
        </p:nvCxnSpPr>
        <p:spPr>
          <a:xfrm>
            <a:off x="3614738" y="5216525"/>
            <a:ext cx="3527425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etângulo 23"/>
          <p:cNvSpPr/>
          <p:nvPr/>
        </p:nvSpPr>
        <p:spPr>
          <a:xfrm>
            <a:off x="7381875" y="0"/>
            <a:ext cx="3419475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3419475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40" name="Retângulo 39"/>
          <p:cNvSpPr/>
          <p:nvPr/>
        </p:nvSpPr>
        <p:spPr>
          <a:xfrm>
            <a:off x="0" y="0"/>
            <a:ext cx="10801350" cy="571500"/>
          </a:xfrm>
          <a:prstGeom prst="rect">
            <a:avLst/>
          </a:prstGeom>
          <a:solidFill>
            <a:srgbClr val="008C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9" name="Elipse 8"/>
          <p:cNvSpPr/>
          <p:nvPr/>
        </p:nvSpPr>
        <p:spPr>
          <a:xfrm>
            <a:off x="4106863" y="857250"/>
            <a:ext cx="2447925" cy="244792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 dirty="0">
              <a:solidFill>
                <a:schemeClr val="bg1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pt-BR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pt-BR" dirty="0">
                <a:solidFill>
                  <a:prstClr val="white"/>
                </a:solidFill>
              </a:rPr>
              <a:t>REDUÇÃO </a:t>
            </a:r>
            <a:r>
              <a:rPr lang="pt-BR" dirty="0" smtClean="0">
                <a:solidFill>
                  <a:prstClr val="white"/>
                </a:solidFill>
              </a:rPr>
              <a:t>Custos Assistenciais  em abril/20 com provável AUMENTO em julho/20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 dirty="0">
              <a:solidFill>
                <a:prstClr val="white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-143941" y="1820863"/>
            <a:ext cx="36083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ctr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pt-BR" b="1" dirty="0" smtClean="0">
                <a:solidFill>
                  <a:prstClr val="black"/>
                </a:solidFill>
                <a:cs typeface="Arial" pitchFamily="34" charset="0"/>
              </a:rPr>
              <a:t>60</a:t>
            </a:r>
            <a:r>
              <a:rPr lang="pt-BR" b="1" dirty="0">
                <a:solidFill>
                  <a:prstClr val="black"/>
                </a:solidFill>
                <a:cs typeface="Arial" pitchFamily="34" charset="0"/>
              </a:rPr>
              <a:t>% DOS CASOS </a:t>
            </a:r>
            <a:r>
              <a:rPr lang="pt-BR" b="1" dirty="0" smtClean="0">
                <a:solidFill>
                  <a:prstClr val="black"/>
                </a:solidFill>
                <a:cs typeface="Arial" pitchFamily="34" charset="0"/>
              </a:rPr>
              <a:t>DO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b="1" dirty="0" smtClean="0">
                <a:solidFill>
                  <a:prstClr val="black"/>
                </a:solidFill>
                <a:cs typeface="Arial" pitchFamily="34" charset="0"/>
              </a:rPr>
              <a:t> PROJETO CORAÇÃO SÃO ELETIVOS   </a:t>
            </a:r>
            <a:endParaRPr lang="pt-BR" b="1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20" name="Elipse 19"/>
          <p:cNvSpPr/>
          <p:nvPr/>
        </p:nvSpPr>
        <p:spPr>
          <a:xfrm>
            <a:off x="7615238" y="3929063"/>
            <a:ext cx="2571750" cy="250031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3400425" y="96838"/>
            <a:ext cx="4088482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800" b="1" cap="all" dirty="0">
                <a:solidFill>
                  <a:prstClr val="white"/>
                </a:solidFill>
                <a:latin typeface="Trebuchet MS" panose="020B0603020202020204" pitchFamily="34" charset="0"/>
                <a:ea typeface="+mj-ea"/>
                <a:cs typeface="Arial" panose="020B0604020202020204" pitchFamily="34" charset="0"/>
              </a:rPr>
              <a:t>IMPACTOS DA COVID-19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7400925" y="96838"/>
            <a:ext cx="3400425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800" b="1" cap="all" dirty="0">
                <a:solidFill>
                  <a:prstClr val="white"/>
                </a:solidFill>
                <a:latin typeface="Trebuchet MS" panose="020B0603020202020204" pitchFamily="34" charset="0"/>
                <a:ea typeface="+mj-ea"/>
                <a:cs typeface="Arial" panose="020B0604020202020204" pitchFamily="34" charset="0"/>
              </a:rPr>
              <a:t>AÇÕES</a:t>
            </a:r>
          </a:p>
        </p:txBody>
      </p:sp>
      <p:sp>
        <p:nvSpPr>
          <p:cNvPr id="25" name="CaixaDeTexto 24"/>
          <p:cNvSpPr txBox="1"/>
          <p:nvPr/>
        </p:nvSpPr>
        <p:spPr>
          <a:xfrm>
            <a:off x="7400925" y="1556792"/>
            <a:ext cx="3400425" cy="313932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pt-BR" b="1" dirty="0" smtClean="0">
                <a:solidFill>
                  <a:prstClr val="black"/>
                </a:solidFill>
                <a:cs typeface="Arial" pitchFamily="34" charset="0"/>
              </a:rPr>
              <a:t> Redução  VALOR POR USUÁRIO de </a:t>
            </a:r>
            <a:r>
              <a:rPr lang="pt-BR" b="1" dirty="0">
                <a:solidFill>
                  <a:prstClr val="black"/>
                </a:solidFill>
                <a:cs typeface="Arial" pitchFamily="34" charset="0"/>
              </a:rPr>
              <a:t>R$ 5,60 para R$ 5,20</a:t>
            </a:r>
            <a:r>
              <a:rPr lang="pt-BR" b="1" dirty="0" smtClean="0">
                <a:solidFill>
                  <a:prstClr val="black"/>
                </a:solidFill>
                <a:cs typeface="Arial" pitchFamily="34" charset="0"/>
              </a:rPr>
              <a:t> para auxiliar as Sócias período COVID.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 b="1" dirty="0" smtClean="0">
              <a:solidFill>
                <a:prstClr val="black"/>
              </a:solidFill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pt-BR" b="1" dirty="0" smtClean="0">
                <a:solidFill>
                  <a:prstClr val="black"/>
                </a:solidFill>
                <a:cs typeface="Arial" pitchFamily="34" charset="0"/>
              </a:rPr>
              <a:t>U. Americana: </a:t>
            </a:r>
            <a:r>
              <a:rPr lang="pt-BR" dirty="0" smtClean="0">
                <a:solidFill>
                  <a:prstClr val="black"/>
                </a:solidFill>
                <a:cs typeface="Arial" pitchFamily="34" charset="0"/>
              </a:rPr>
              <a:t>De R$ 464 MIL para R$ 430 mil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pt-BR" b="1" dirty="0" smtClean="0">
                <a:solidFill>
                  <a:prstClr val="black"/>
                </a:solidFill>
                <a:cs typeface="Arial" pitchFamily="34" charset="0"/>
              </a:rPr>
              <a:t>U. Capivari: </a:t>
            </a:r>
            <a:r>
              <a:rPr lang="pt-BR" dirty="0" smtClean="0">
                <a:solidFill>
                  <a:prstClr val="black"/>
                </a:solidFill>
                <a:cs typeface="Arial" pitchFamily="34" charset="0"/>
              </a:rPr>
              <a:t>De</a:t>
            </a:r>
            <a:r>
              <a:rPr lang="pt-BR" b="1" dirty="0" smtClean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pt-BR" dirty="0" smtClean="0">
                <a:solidFill>
                  <a:prstClr val="black"/>
                </a:solidFill>
                <a:cs typeface="Arial" pitchFamily="34" charset="0"/>
              </a:rPr>
              <a:t>R$ 59 MIL para R$ 55 MIL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pt-BR" b="1" dirty="0" smtClean="0">
                <a:solidFill>
                  <a:prstClr val="black"/>
                </a:solidFill>
                <a:cs typeface="Arial" pitchFamily="34" charset="0"/>
              </a:rPr>
              <a:t>U. Sorocaba: </a:t>
            </a:r>
            <a:r>
              <a:rPr lang="pt-BR" dirty="0" smtClean="0">
                <a:solidFill>
                  <a:prstClr val="black"/>
                </a:solidFill>
                <a:cs typeface="Arial" pitchFamily="34" charset="0"/>
              </a:rPr>
              <a:t>De R$ 489 MIL para R$ 454 MIL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endParaRPr lang="pt-BR" b="1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27" name="CaixaDeTexto 26"/>
          <p:cNvSpPr txBox="1"/>
          <p:nvPr/>
        </p:nvSpPr>
        <p:spPr>
          <a:xfrm>
            <a:off x="0" y="127616"/>
            <a:ext cx="3400425" cy="461665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b="1" cap="all" dirty="0" smtClean="0">
                <a:solidFill>
                  <a:prstClr val="white"/>
                </a:solidFill>
                <a:latin typeface="Trebuchet MS" panose="020B0603020202020204" pitchFamily="34" charset="0"/>
                <a:ea typeface="+mj-ea"/>
                <a:cs typeface="Arial" panose="020B0604020202020204" pitchFamily="34" charset="0"/>
              </a:rPr>
              <a:t>Projeto coração</a:t>
            </a:r>
            <a:endParaRPr lang="pt-BR" sz="2400" b="1" cap="all" dirty="0">
              <a:solidFill>
                <a:prstClr val="white"/>
              </a:solidFill>
              <a:latin typeface="Trebuchet MS" panose="020B0603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9AF504-72B9-4A1A-BF31-807A773A07F9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37</a:t>
            </a:fld>
            <a:endParaRPr lang="pt-BR" alt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6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m 32" descr="covid.tif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0040" y="3384376"/>
            <a:ext cx="3068960" cy="3068960"/>
          </a:xfrm>
          <a:prstGeom prst="rect">
            <a:avLst/>
          </a:prstGeom>
        </p:spPr>
      </p:pic>
      <p:sp>
        <p:nvSpPr>
          <p:cNvPr id="40" name="Retângulo 39"/>
          <p:cNvSpPr/>
          <p:nvPr/>
        </p:nvSpPr>
        <p:spPr>
          <a:xfrm>
            <a:off x="0" y="0"/>
            <a:ext cx="10801350" cy="571500"/>
          </a:xfrm>
          <a:prstGeom prst="rect">
            <a:avLst/>
          </a:prstGeom>
          <a:solidFill>
            <a:srgbClr val="008C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3760465" y="75401"/>
            <a:ext cx="6968802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b="1" cap="all" dirty="0">
                <a:solidFill>
                  <a:prstClr val="white"/>
                </a:solidFill>
                <a:latin typeface="Trebuchet MS" panose="020B0603020202020204" pitchFamily="34" charset="0"/>
                <a:ea typeface="+mj-ea"/>
                <a:cs typeface="Arial" panose="020B0604020202020204" pitchFamily="34" charset="0"/>
              </a:rPr>
              <a:t>IMPACTO </a:t>
            </a:r>
            <a:r>
              <a:rPr lang="pt-BR" sz="2400" b="1" cap="all" dirty="0" smtClean="0">
                <a:solidFill>
                  <a:prstClr val="white"/>
                </a:solidFill>
                <a:latin typeface="Trebuchet MS" panose="020B0603020202020204" pitchFamily="34" charset="0"/>
                <a:ea typeface="+mj-ea"/>
                <a:cs typeface="Arial" panose="020B0604020202020204" pitchFamily="34" charset="0"/>
              </a:rPr>
              <a:t>  </a:t>
            </a:r>
            <a:r>
              <a:rPr lang="pt-BR" sz="2000" b="1" cap="all" dirty="0" smtClean="0">
                <a:solidFill>
                  <a:prstClr val="white"/>
                </a:solidFill>
                <a:latin typeface="Trebuchet MS" panose="020B0603020202020204" pitchFamily="34" charset="0"/>
                <a:ea typeface="+mj-ea"/>
                <a:cs typeface="Arial" panose="020B0604020202020204" pitchFamily="34" charset="0"/>
              </a:rPr>
              <a:t>RESULTADO OPERACIONAL estimado</a:t>
            </a:r>
            <a:endParaRPr lang="pt-BR" sz="2000" b="1" cap="all" dirty="0">
              <a:solidFill>
                <a:prstClr val="white"/>
              </a:solidFill>
              <a:latin typeface="Trebuchet MS" panose="020B0603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7" name="CaixaDeTexto 26"/>
          <p:cNvSpPr txBox="1"/>
          <p:nvPr/>
        </p:nvSpPr>
        <p:spPr>
          <a:xfrm>
            <a:off x="0" y="44624"/>
            <a:ext cx="3400425" cy="461665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b="1" cap="all" dirty="0" smtClean="0">
                <a:solidFill>
                  <a:prstClr val="white"/>
                </a:solidFill>
                <a:latin typeface="Trebuchet MS" panose="020B0603020202020204" pitchFamily="34" charset="0"/>
                <a:ea typeface="+mj-ea"/>
                <a:cs typeface="Arial" panose="020B0604020202020204" pitchFamily="34" charset="0"/>
              </a:rPr>
              <a:t>CONSOLIDADO</a:t>
            </a:r>
            <a:endParaRPr lang="pt-BR" sz="2400" b="1" cap="all" dirty="0">
              <a:solidFill>
                <a:prstClr val="white"/>
              </a:solidFill>
              <a:latin typeface="Trebuchet MS" panose="020B0603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9AF504-72B9-4A1A-BF31-807A773A07F9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38</a:t>
            </a:fld>
            <a:endParaRPr lang="pt-BR" altLang="pt-BR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02304"/>
              </p:ext>
            </p:extLst>
          </p:nvPr>
        </p:nvGraphicFramePr>
        <p:xfrm>
          <a:off x="507930" y="1520868"/>
          <a:ext cx="9602698" cy="17641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574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8608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46505"/>
                <a:gridCol w="1512655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</a:tblGrid>
              <a:tr h="39492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8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2020</a:t>
                      </a:r>
                      <a:endParaRPr lang="pt-BR" sz="1800" b="0" i="0" u="none" strike="noStrike" kern="1200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8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MÉDIA</a:t>
                      </a:r>
                      <a:r>
                        <a:rPr lang="pt-BR" sz="1800" b="0" u="none" strike="noStrike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JAN / FEV / MAR</a:t>
                      </a:r>
                      <a:endParaRPr lang="pt-BR" sz="1800" b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8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MÉDIA:</a:t>
                      </a:r>
                      <a:r>
                        <a:rPr lang="pt-BR" sz="1800" b="0" u="none" strike="noStrike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18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ABR / MAI / JUN / JUL</a:t>
                      </a:r>
                      <a:endParaRPr lang="pt-BR" sz="1800" b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8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EVOLUÇÃO</a:t>
                      </a:r>
                      <a:endParaRPr lang="pt-BR" sz="1800" b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1675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800" u="none" strike="noStrike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+ Receita OP. Bruta Total</a:t>
                      </a:r>
                      <a:endParaRPr lang="pt-BR" sz="1800" u="none" strike="noStrike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R$ 2.222.181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R$ 1.797.687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-20%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167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800" u="none" strike="noStrike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(-) Custos e Despesas</a:t>
                      </a:r>
                    </a:p>
                  </a:txBody>
                  <a:tcPr marL="11165" marR="11165" marT="945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R$ 1.866.515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1006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R$ 1.432.823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-23%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8584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Resultado</a:t>
                      </a:r>
                      <a:endParaRPr lang="pt-BR" sz="18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165" marR="11165" marT="9452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R$</a:t>
                      </a:r>
                      <a:r>
                        <a:rPr lang="pt-BR" sz="1800" b="1" i="0" u="none" strike="noStrike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355.666</a:t>
                      </a:r>
                      <a:endParaRPr lang="pt-BR" sz="1800" b="1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R$ 364.864</a:t>
                      </a:r>
                    </a:p>
                  </a:txBody>
                  <a:tcPr marL="9525" marR="9525" marT="9525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1616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2DF26D6C-22B1-40C7-B301-5866B2F6C9EA}"/>
              </a:ext>
            </a:extLst>
          </p:cNvPr>
          <p:cNvSpPr txBox="1">
            <a:spLocks/>
          </p:cNvSpPr>
          <p:nvPr/>
        </p:nvSpPr>
        <p:spPr>
          <a:xfrm>
            <a:off x="0" y="2816076"/>
            <a:ext cx="10801350" cy="1225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8100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6000" b="1" cap="all" dirty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Obrigado</a:t>
            </a:r>
            <a:endParaRPr lang="pt-BR" altLang="pt-BR" sz="4000" b="1" cap="all" dirty="0">
              <a:solidFill>
                <a:srgbClr val="ACD248"/>
              </a:solidFill>
              <a:cs typeface="Arial" panose="020B0604020202020204" pitchFamily="34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50CB9A29-C816-4CE8-B052-01587EE67E68}"/>
              </a:ext>
            </a:extLst>
          </p:cNvPr>
          <p:cNvSpPr txBox="1"/>
          <p:nvPr/>
        </p:nvSpPr>
        <p:spPr>
          <a:xfrm>
            <a:off x="3450173" y="4725180"/>
            <a:ext cx="40387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00" b="1" dirty="0">
                <a:solidFill>
                  <a:srgbClr val="008C50"/>
                </a:solidFill>
              </a:rPr>
              <a:t>Contato:</a:t>
            </a:r>
          </a:p>
          <a:p>
            <a:pPr algn="ctr"/>
            <a:r>
              <a:rPr lang="pt-BR" sz="2400" b="1" dirty="0" smtClean="0">
                <a:solidFill>
                  <a:schemeClr val="bg1"/>
                </a:solidFill>
                <a:latin typeface="+mj-lt"/>
              </a:rPr>
              <a:t>unimedcbs@unimedcbs.com.br</a:t>
            </a:r>
            <a:endParaRPr lang="pt-BR" sz="2400" b="1" dirty="0">
              <a:solidFill>
                <a:schemeClr val="bg1"/>
              </a:solidFill>
              <a:latin typeface="+mj-lt"/>
            </a:endParaRPr>
          </a:p>
          <a:p>
            <a:pPr algn="ctr"/>
            <a:r>
              <a:rPr lang="pt-BR" sz="2400" b="1" dirty="0">
                <a:solidFill>
                  <a:schemeClr val="bg1"/>
                </a:solidFill>
                <a:latin typeface="+mj-lt"/>
              </a:rPr>
              <a:t>(19) 19 9199-3697 / 9201-0058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/>
              <a:pPr/>
              <a:t>39</a:t>
            </a:fld>
            <a:endParaRPr lang="pt-BR" alt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/>
          </p:cNvPr>
          <p:cNvSpPr txBox="1">
            <a:spLocks/>
          </p:cNvSpPr>
          <p:nvPr/>
        </p:nvSpPr>
        <p:spPr>
          <a:xfrm>
            <a:off x="1368425" y="201615"/>
            <a:ext cx="9001125" cy="1246187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defTabSz="8100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81006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3600" b="1" i="0" u="none" strike="noStrike" kern="1200" cap="all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j-ea"/>
                <a:cs typeface="Arial" panose="020B0604020202020204" pitchFamily="34" charset="0"/>
              </a:rPr>
              <a:t>Pauta da reunião</a:t>
            </a:r>
            <a:endParaRPr kumimoji="0" lang="pt-BR" altLang="pt-BR" sz="3600" b="1" i="0" u="none" strike="noStrike" kern="1200" cap="all" spc="0" normalizeH="0" baseline="0" noProof="0" dirty="0">
              <a:ln>
                <a:noFill/>
              </a:ln>
              <a:solidFill>
                <a:srgbClr val="ACD248"/>
              </a:solidFill>
              <a:effectLst/>
              <a:uLnTx/>
              <a:uFillTx/>
              <a:latin typeface="Trebuchet MS" panose="020B0603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Espaço Reservado para Texto 2"/>
          <p:cNvSpPr txBox="1">
            <a:spLocks/>
          </p:cNvSpPr>
          <p:nvPr/>
        </p:nvSpPr>
        <p:spPr>
          <a:xfrm>
            <a:off x="1584268" y="1663824"/>
            <a:ext cx="8785299" cy="51495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rgbClr val="65656C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r>
              <a:rPr lang="pt-BR" sz="2000" dirty="0" smtClean="0">
                <a:solidFill>
                  <a:srgbClr val="008C50"/>
                </a:solidFill>
                <a:latin typeface="Trebuchet MS" pitchFamily="34" charset="0"/>
                <a:cs typeface="Arial" pitchFamily="34" charset="0"/>
              </a:rPr>
              <a:t>Atas </a:t>
            </a:r>
            <a:r>
              <a:rPr lang="pt-BR" sz="2000" dirty="0">
                <a:solidFill>
                  <a:srgbClr val="008C50"/>
                </a:solidFill>
                <a:latin typeface="Trebuchet MS" pitchFamily="34" charset="0"/>
                <a:cs typeface="Arial" pitchFamily="34" charset="0"/>
              </a:rPr>
              <a:t>Conselho </a:t>
            </a:r>
            <a:r>
              <a:rPr lang="pt-BR" sz="2000" dirty="0" smtClean="0">
                <a:solidFill>
                  <a:srgbClr val="008C50"/>
                </a:solidFill>
                <a:latin typeface="Trebuchet MS" pitchFamily="34" charset="0"/>
                <a:cs typeface="Arial" pitchFamily="34" charset="0"/>
              </a:rPr>
              <a:t>Fiscal Janeiro a abril 2020</a:t>
            </a:r>
            <a:endParaRPr lang="pt-BR" sz="2000" dirty="0">
              <a:solidFill>
                <a:srgbClr val="008C50"/>
              </a:solidFill>
              <a:latin typeface="Trebuchet MS" pitchFamily="34" charset="0"/>
              <a:cs typeface="Arial" pitchFamily="34" charset="0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r>
              <a:rPr lang="pt-BR" sz="2000" dirty="0" smtClean="0">
                <a:solidFill>
                  <a:srgbClr val="008C50"/>
                </a:solidFill>
                <a:latin typeface="Trebuchet MS" pitchFamily="34" charset="0"/>
                <a:cs typeface="Arial" pitchFamily="34" charset="0"/>
              </a:rPr>
              <a:t>Indicadores Projeto Coração</a:t>
            </a:r>
          </a:p>
          <a:p>
            <a:pPr>
              <a:lnSpc>
                <a:spcPct val="100000"/>
              </a:lnSpc>
            </a:pPr>
            <a:r>
              <a:rPr lang="pt-BR" sz="2000" dirty="0" smtClean="0">
                <a:solidFill>
                  <a:srgbClr val="008C50"/>
                </a:solidFill>
                <a:latin typeface="Trebuchet MS" pitchFamily="34" charset="0"/>
                <a:cs typeface="Arial" pitchFamily="34" charset="0"/>
              </a:rPr>
              <a:t>3. Balancete </a:t>
            </a:r>
            <a:r>
              <a:rPr lang="pt-BR" sz="2000" dirty="0">
                <a:solidFill>
                  <a:srgbClr val="008C50"/>
                </a:solidFill>
                <a:latin typeface="Trebuchet MS" pitchFamily="34" charset="0"/>
                <a:cs typeface="Arial" pitchFamily="34" charset="0"/>
              </a:rPr>
              <a:t>janeiro a  </a:t>
            </a:r>
            <a:r>
              <a:rPr lang="pt-BR" sz="2000" dirty="0" smtClean="0">
                <a:solidFill>
                  <a:srgbClr val="008C50"/>
                </a:solidFill>
                <a:latin typeface="Trebuchet MS" pitchFamily="34" charset="0"/>
                <a:cs typeface="Arial" pitchFamily="34" charset="0"/>
              </a:rPr>
              <a:t>abril  2020</a:t>
            </a:r>
          </a:p>
          <a:p>
            <a:pPr>
              <a:lnSpc>
                <a:spcPct val="100000"/>
              </a:lnSpc>
            </a:pPr>
            <a:r>
              <a:rPr lang="pt-BR" sz="2000" dirty="0" smtClean="0">
                <a:solidFill>
                  <a:srgbClr val="008C50"/>
                </a:solidFill>
                <a:latin typeface="Trebuchet MS" pitchFamily="34" charset="0"/>
                <a:cs typeface="Arial" pitchFamily="34" charset="0"/>
              </a:rPr>
              <a:t>4. Cenário </a:t>
            </a:r>
            <a:r>
              <a:rPr lang="pt-BR" sz="2000" dirty="0" smtClean="0">
                <a:solidFill>
                  <a:srgbClr val="008C50"/>
                </a:solidFill>
                <a:latin typeface="Trebuchet MS" pitchFamily="34" charset="0"/>
                <a:cs typeface="Arial" pitchFamily="34" charset="0"/>
              </a:rPr>
              <a:t>Covid-19 Ações e impactos </a:t>
            </a:r>
            <a:r>
              <a:rPr lang="pt-BR" sz="2000" dirty="0" smtClean="0">
                <a:solidFill>
                  <a:srgbClr val="008C50"/>
                </a:solidFill>
                <a:latin typeface="Trebuchet MS" pitchFamily="34" charset="0"/>
                <a:cs typeface="Arial" pitchFamily="34" charset="0"/>
              </a:rPr>
              <a:t>financeiros</a:t>
            </a:r>
            <a:endParaRPr lang="pt-BR" sz="2000" dirty="0" smtClean="0">
              <a:solidFill>
                <a:srgbClr val="008C50"/>
              </a:solidFill>
              <a:latin typeface="Trebuchet MS" pitchFamily="34" charset="0"/>
              <a:cs typeface="Arial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5DFA48F-A664-4C4E-973A-694FFC1EA41D}" type="slidenum">
              <a:rPr kumimoji="0" lang="pt-BR" altLang="pt-BR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pt-BR" altLang="pt-BR" sz="1000" b="0" i="0" u="none" strike="noStrike" kern="1200" cap="none" spc="0" normalizeH="0" baseline="0" noProof="0" dirty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113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ítulo 1">
            <a:extLst>
              <a:ext uri="{FF2B5EF4-FFF2-40B4-BE49-F238E27FC236}">
                <a16:creationId xmlns:a16="http://schemas.microsoft.com/office/drawing/2014/main" xmlns="" id="{E9A38118-D7C6-4434-8759-3850778746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924944"/>
            <a:ext cx="10801350" cy="1225848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pt-BR" altLang="pt-BR" sz="4000" dirty="0">
                <a:solidFill>
                  <a:schemeClr val="bg1"/>
                </a:solidFill>
                <a:latin typeface="Unimed Slab" panose="00000500000000000000" pitchFamily="50" charset="0"/>
                <a:cs typeface="Arial" panose="020B0604020202020204" pitchFamily="34" charset="0"/>
              </a:rPr>
              <a:t/>
            </a:r>
            <a:br>
              <a:rPr lang="pt-BR" altLang="pt-BR" sz="4000" dirty="0">
                <a:solidFill>
                  <a:schemeClr val="bg1"/>
                </a:solidFill>
                <a:latin typeface="Unimed Slab" panose="00000500000000000000" pitchFamily="50" charset="0"/>
                <a:cs typeface="Arial" panose="020B0604020202020204" pitchFamily="34" charset="0"/>
              </a:rPr>
            </a:br>
            <a:r>
              <a:rPr lang="pt-BR" altLang="pt-BR" sz="5300" cap="all" dirty="0" smtClean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atas conselho fiscal</a:t>
            </a:r>
            <a:r>
              <a:rPr lang="pt-BR" altLang="pt-BR" sz="5300" cap="all" dirty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/>
            </a:r>
            <a:br>
              <a:rPr lang="pt-BR" altLang="pt-BR" sz="5300" cap="all" dirty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</a:br>
            <a:r>
              <a:rPr lang="pt-BR" altLang="pt-BR" sz="2700" b="1" cap="all" dirty="0">
                <a:solidFill>
                  <a:srgbClr val="FFFF00"/>
                </a:solidFill>
                <a:cs typeface="Arial" panose="020B0604020202020204" pitchFamily="34" charset="0"/>
              </a:rPr>
              <a:t>DR. Miguel Villa nova Soeiro </a:t>
            </a:r>
            <a:r>
              <a:rPr lang="pt-BR" altLang="pt-BR" sz="2700" b="1" cap="all" dirty="0" smtClean="0">
                <a:solidFill>
                  <a:srgbClr val="FFFF00"/>
                </a:solidFill>
                <a:cs typeface="Arial" panose="020B0604020202020204" pitchFamily="34" charset="0"/>
              </a:rPr>
              <a:t>filho</a:t>
            </a:r>
            <a:br>
              <a:rPr lang="pt-BR" altLang="pt-BR" sz="2700" b="1" cap="all" dirty="0" smtClean="0">
                <a:solidFill>
                  <a:srgbClr val="FFFF00"/>
                </a:solidFill>
                <a:cs typeface="Arial" panose="020B0604020202020204" pitchFamily="34" charset="0"/>
              </a:rPr>
            </a:br>
            <a:endParaRPr lang="pt-BR" altLang="pt-BR" sz="2700" b="1" cap="all" dirty="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92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8869334" y="1405550"/>
            <a:ext cx="1715918" cy="5335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0EDA5DD9-52EC-46FB-9BAC-874801677091}"/>
              </a:ext>
            </a:extLst>
          </p:cNvPr>
          <p:cNvSpPr txBox="1">
            <a:spLocks/>
          </p:cNvSpPr>
          <p:nvPr/>
        </p:nvSpPr>
        <p:spPr>
          <a:xfrm>
            <a:off x="432123" y="201029"/>
            <a:ext cx="9433048" cy="12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8100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3600" b="1" cap="all" dirty="0" smtClean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Ata conselho fiscal</a:t>
            </a:r>
            <a:endParaRPr lang="pt-BR" altLang="pt-BR" sz="3600" b="1" cap="all" dirty="0">
              <a:solidFill>
                <a:srgbClr val="ACD248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215806" y="1331476"/>
            <a:ext cx="77848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>
                <a:solidFill>
                  <a:srgbClr val="008C5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Reunião de 28/03/2020 – com aprovação de Janeiro e Fevereiro 2020.</a:t>
            </a:r>
            <a:endParaRPr lang="pt-BR" dirty="0"/>
          </a:p>
        </p:txBody>
      </p:sp>
      <p:grpSp>
        <p:nvGrpSpPr>
          <p:cNvPr id="4" name="Grupo 3"/>
          <p:cNvGrpSpPr/>
          <p:nvPr/>
        </p:nvGrpSpPr>
        <p:grpSpPr>
          <a:xfrm>
            <a:off x="1576014" y="1863813"/>
            <a:ext cx="7671391" cy="4949563"/>
            <a:chOff x="1576014" y="1863813"/>
            <a:chExt cx="7671391" cy="4949563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76014" y="1863813"/>
              <a:ext cx="7671391" cy="26453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56163" y="4471356"/>
              <a:ext cx="2008608" cy="23420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1271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8869334" y="1405550"/>
            <a:ext cx="1715918" cy="5335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0EDA5DD9-52EC-46FB-9BAC-874801677091}"/>
              </a:ext>
            </a:extLst>
          </p:cNvPr>
          <p:cNvSpPr txBox="1">
            <a:spLocks/>
          </p:cNvSpPr>
          <p:nvPr/>
        </p:nvSpPr>
        <p:spPr>
          <a:xfrm>
            <a:off x="432123" y="201029"/>
            <a:ext cx="9433048" cy="124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8100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3600" b="1" cap="all" dirty="0" smtClean="0">
                <a:solidFill>
                  <a:prstClr val="white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Ata conselho fiscal</a:t>
            </a:r>
            <a:endParaRPr lang="pt-BR" altLang="pt-BR" sz="3600" b="1" cap="all" dirty="0">
              <a:solidFill>
                <a:srgbClr val="ACD248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8546C-520A-4D4E-9E57-728CB007D704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pt-BR" alt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422582" y="1331476"/>
            <a:ext cx="70744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>
                <a:solidFill>
                  <a:srgbClr val="008C5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Reunião de 16/05/2020 – com aprovação de Março e Abril 2020.</a:t>
            </a:r>
            <a:endParaRPr lang="pt-BR" dirty="0"/>
          </a:p>
        </p:txBody>
      </p:sp>
      <p:grpSp>
        <p:nvGrpSpPr>
          <p:cNvPr id="4" name="Grupo 3"/>
          <p:cNvGrpSpPr/>
          <p:nvPr/>
        </p:nvGrpSpPr>
        <p:grpSpPr>
          <a:xfrm>
            <a:off x="1296220" y="1995430"/>
            <a:ext cx="7704856" cy="4817946"/>
            <a:chOff x="1296220" y="1995430"/>
            <a:chExt cx="7704856" cy="4817946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04531" y="4471356"/>
              <a:ext cx="2008608" cy="23420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220" y="1995430"/>
              <a:ext cx="7704856" cy="25860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75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ítulo 1">
            <a:extLst>
              <a:ext uri="{FF2B5EF4-FFF2-40B4-BE49-F238E27FC236}">
                <a16:creationId xmlns:a16="http://schemas.microsoft.com/office/drawing/2014/main" xmlns="" id="{E9A38118-D7C6-4434-8759-3850778746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924944"/>
            <a:ext cx="10801350" cy="122584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pt-BR" altLang="pt-BR" sz="5300" cap="all" dirty="0" smtClean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projeto coração</a:t>
            </a:r>
            <a:r>
              <a:rPr lang="pt-BR" altLang="pt-BR" sz="5300" cap="all" dirty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/>
            </a:r>
            <a:br>
              <a:rPr lang="pt-BR" altLang="pt-BR" sz="5300" cap="all" dirty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</a:br>
            <a:r>
              <a:rPr lang="pt-BR" altLang="pt-BR" sz="2400" b="1" cap="all" dirty="0">
                <a:solidFill>
                  <a:srgbClr val="FFFF00"/>
                </a:solidFill>
                <a:cs typeface="Arial" panose="020B0604020202020204" pitchFamily="34" charset="0"/>
              </a:rPr>
              <a:t>DR. Luiz Antônio Bereta</a:t>
            </a:r>
          </a:p>
        </p:txBody>
      </p:sp>
    </p:spTree>
    <p:extLst>
      <p:ext uri="{BB962C8B-B14F-4D97-AF65-F5344CB8AC3E}">
        <p14:creationId xmlns:p14="http://schemas.microsoft.com/office/powerpoint/2010/main" val="135259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ítulo 1">
            <a:extLst>
              <a:ext uri="{FF2B5EF4-FFF2-40B4-BE49-F238E27FC236}">
                <a16:creationId xmlns:a16="http://schemas.microsoft.com/office/drawing/2014/main" xmlns="" id="{E9A38118-D7C6-4434-8759-3850778746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924944"/>
            <a:ext cx="10801350" cy="122584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pt-BR" altLang="pt-BR" sz="5300" cap="all" dirty="0" smtClean="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Unimed americana</a:t>
            </a:r>
            <a:endParaRPr lang="pt-BR" altLang="pt-BR" sz="1300" b="1" cap="all" dirty="0">
              <a:solidFill>
                <a:srgbClr val="ACD248"/>
              </a:solidFill>
              <a:cs typeface="Arial" panose="020B0604020202020204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888507" y="2708956"/>
            <a:ext cx="33721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altLang="pt-BR" sz="2400" b="1" cap="all" dirty="0" smtClean="0">
                <a:solidFill>
                  <a:srgbClr val="FFFF00"/>
                </a:solidFill>
                <a:cs typeface="Arial" panose="020B0604020202020204" pitchFamily="34" charset="0"/>
              </a:rPr>
              <a:t>Resultado associada  </a:t>
            </a:r>
            <a:endParaRPr lang="pt-BR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04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9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0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13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17240</TotalTime>
  <Words>2207</Words>
  <Application>Microsoft Office PowerPoint</Application>
  <PresentationFormat>Personalizar</PresentationFormat>
  <Paragraphs>828</Paragraphs>
  <Slides>39</Slides>
  <Notes>11</Notes>
  <HiddenSlides>0</HiddenSlides>
  <MMClips>0</MMClips>
  <ScaleCrop>false</ScaleCrop>
  <HeadingPairs>
    <vt:vector size="6" baseType="variant">
      <vt:variant>
        <vt:lpstr>Tema</vt:lpstr>
      </vt:variant>
      <vt:variant>
        <vt:i4>7</vt:i4>
      </vt:variant>
      <vt:variant>
        <vt:lpstr>Títulos de slides</vt:lpstr>
      </vt:variant>
      <vt:variant>
        <vt:i4>39</vt:i4>
      </vt:variant>
      <vt:variant>
        <vt:lpstr>Apresentações personalizadas</vt:lpstr>
      </vt:variant>
      <vt:variant>
        <vt:i4>1</vt:i4>
      </vt:variant>
    </vt:vector>
  </HeadingPairs>
  <TitlesOfParts>
    <vt:vector size="47" baseType="lpstr">
      <vt:lpstr>Tema do Office</vt:lpstr>
      <vt:lpstr>5_Tema do Office</vt:lpstr>
      <vt:lpstr>9_Tema do Office</vt:lpstr>
      <vt:lpstr>10_Tema do Office</vt:lpstr>
      <vt:lpstr>11_Tema do Office</vt:lpstr>
      <vt:lpstr>13_Tema do Office</vt:lpstr>
      <vt:lpstr>1_Tema do Office</vt:lpstr>
      <vt:lpstr> unimed cooperativa central de bens e serviços</vt:lpstr>
      <vt:lpstr>Apresentação do PowerPoint</vt:lpstr>
      <vt:lpstr>Apresentação do PowerPoint</vt:lpstr>
      <vt:lpstr>Apresentação do PowerPoint</vt:lpstr>
      <vt:lpstr> atas conselho fiscal DR. Miguel Villa nova Soeiro filho </vt:lpstr>
      <vt:lpstr>Apresentação do PowerPoint</vt:lpstr>
      <vt:lpstr>Apresentação do PowerPoint</vt:lpstr>
      <vt:lpstr>projeto coração DR. Luiz Antônio Bereta</vt:lpstr>
      <vt:lpstr>Unimed americana</vt:lpstr>
      <vt:lpstr>Apresentação do PowerPoint</vt:lpstr>
      <vt:lpstr>Apresentação do PowerPoint</vt:lpstr>
      <vt:lpstr>Unimed sorocaba</vt:lpstr>
      <vt:lpstr>Apresentação do PowerPoint</vt:lpstr>
      <vt:lpstr>Apresentação do PowerPoint</vt:lpstr>
      <vt:lpstr>Unimed capivari</vt:lpstr>
      <vt:lpstr>Apresentação do PowerPoint</vt:lpstr>
      <vt:lpstr>Apresentação do PowerPoint</vt:lpstr>
      <vt:lpstr>consolidado</vt:lpstr>
      <vt:lpstr>Apresentação do PowerPoint</vt:lpstr>
      <vt:lpstr> balancete jan a abr DR. Sergio paschoalick catherino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POSIÇÃO FINANCEIRA DR. Sergio paschoalick catherino</vt:lpstr>
      <vt:lpstr>Apresentação do PowerPoint</vt:lpstr>
      <vt:lpstr>Apresentação do PowerPoint</vt:lpstr>
      <vt:lpstr> cenário covid DR. Miguel villa nova soeiro filho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personalizada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Alexandre Teixeira</dc:creator>
  <cp:lastModifiedBy>Gisele Rosa - Unimed CBS</cp:lastModifiedBy>
  <cp:revision>1029</cp:revision>
  <dcterms:created xsi:type="dcterms:W3CDTF">2010-11-09T18:48:29Z</dcterms:created>
  <dcterms:modified xsi:type="dcterms:W3CDTF">2020-05-15T18:14:12Z</dcterms:modified>
</cp:coreProperties>
</file>